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29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circle/>
      </p:transition>
    </mc:Choice>
    <mc:Fallback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circle/>
      </p:transition>
    </mc:Choice>
    <mc:Fallback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circle/>
      </p:transition>
    </mc:Choice>
    <mc:Fallback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circle/>
      </p:transition>
    </mc:Choice>
    <mc:Fallback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circle/>
      </p:transition>
    </mc:Choice>
    <mc:Fallback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circle/>
      </p:transition>
    </mc:Choice>
    <mc:Fallback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slow" p14:dur="2250">
        <p:circle/>
      </p:transition>
    </mc:Choice>
    <mc:Fallback>
      <p:transition spd="slow">
        <p:circl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Realizmus </a:t>
            </a:r>
            <a:r>
              <a:rPr lang="hu-HU" sz="3200" dirty="0" smtClean="0"/>
              <a:t>XIX. </a:t>
            </a:r>
            <a:r>
              <a:rPr lang="hu-HU" sz="3200" dirty="0"/>
              <a:t>s</a:t>
            </a:r>
            <a:r>
              <a:rPr lang="hu-HU" sz="3200" dirty="0" smtClean="0"/>
              <a:t>z. </a:t>
            </a:r>
            <a:r>
              <a:rPr lang="hu-HU" sz="3200" smtClean="0"/>
              <a:t>második </a:t>
            </a:r>
            <a:r>
              <a:rPr lang="hu-HU" sz="3200" dirty="0" smtClean="0"/>
              <a:t>fele    </a:t>
            </a:r>
            <a:endParaRPr lang="hu-HU" sz="32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422867" y="9769602"/>
            <a:ext cx="8144134" cy="1117687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5494051" y="6150114"/>
            <a:ext cx="2704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Repin</a:t>
            </a:r>
            <a:r>
              <a:rPr lang="hu-HU" sz="2000" b="1" dirty="0" smtClean="0"/>
              <a:t>: Hajóvontatók </a:t>
            </a:r>
            <a:r>
              <a:rPr lang="hu-HU" sz="2000" b="1" dirty="0"/>
              <a:t>a Volgán</a:t>
            </a:r>
          </a:p>
        </p:txBody>
      </p:sp>
      <p:pic>
        <p:nvPicPr>
          <p:cNvPr id="1030" name="Picture 6" descr="Képtalálatok a következőre: realista magyar festő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3014"/>
            <a:ext cx="5494051" cy="255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146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Festészeti stílus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0982" y="1992888"/>
            <a:ext cx="3888509" cy="4620347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A </a:t>
            </a:r>
            <a:r>
              <a:rPr lang="hu-HU" sz="2800" b="1" dirty="0" smtClean="0"/>
              <a:t>barbizoni iskolából </a:t>
            </a:r>
            <a:r>
              <a:rPr lang="hu-HU" dirty="0" smtClean="0"/>
              <a:t>indult.</a:t>
            </a:r>
            <a:br>
              <a:rPr lang="hu-HU" dirty="0" smtClean="0"/>
            </a:br>
            <a:r>
              <a:rPr lang="hu-HU" dirty="0" smtClean="0"/>
              <a:t>(A Párizs mellett található Barbizonban tevékenykedő fiatal tájképfestők csoportja.)</a:t>
            </a:r>
          </a:p>
          <a:p>
            <a:endParaRPr lang="hu-HU" dirty="0" smtClean="0"/>
          </a:p>
          <a:p>
            <a:r>
              <a:rPr lang="hu-HU" dirty="0" smtClean="0"/>
              <a:t>Fő cél: Természetábrázolás. A valóság pontos, szépítés nélküli bemutatása.</a:t>
            </a:r>
          </a:p>
          <a:p>
            <a:r>
              <a:rPr lang="hu-HU" dirty="0" smtClean="0"/>
              <a:t>Kevésbé aprólékos, jellemző a lényegkiemelés.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9562557" y="5941990"/>
            <a:ext cx="2398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/>
              <a:t>Théodore</a:t>
            </a:r>
            <a:r>
              <a:rPr lang="hu-HU" b="1" dirty="0"/>
              <a:t> </a:t>
            </a:r>
            <a:r>
              <a:rPr lang="hu-HU" b="1" dirty="0" smtClean="0"/>
              <a:t>Rousseau: Mocsár a </a:t>
            </a:r>
            <a:r>
              <a:rPr lang="hu-HU" b="1" dirty="0" err="1" smtClean="0"/>
              <a:t>landeseken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4873155" y="3129189"/>
            <a:ext cx="325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Millet: Kalász szedők</a:t>
            </a:r>
            <a:endParaRPr lang="hu-HU" b="1" dirty="0"/>
          </a:p>
        </p:txBody>
      </p:sp>
      <p:pic>
        <p:nvPicPr>
          <p:cNvPr id="2054" name="Picture 6" descr="Képtalálatok a következőre: barbizoni isk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867" y="146243"/>
            <a:ext cx="438150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Képtalálatok a következőre: barbizoni isk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491" y="3657243"/>
            <a:ext cx="5323066" cy="299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011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Paál László</a:t>
            </a:r>
            <a:endParaRPr lang="hu-HU" dirty="0"/>
          </a:p>
        </p:txBody>
      </p:sp>
      <p:pic>
        <p:nvPicPr>
          <p:cNvPr id="3" name="Picture 2" descr="Képtalálatok a következőre: paál lászló festménye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1" y="1971524"/>
            <a:ext cx="5009698" cy="405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Képtalálatok a következőre: paál lászló festménye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357" y="888599"/>
            <a:ext cx="3436598" cy="513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680321" y="6140934"/>
            <a:ext cx="4702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Nyárfák</a:t>
            </a:r>
            <a:endParaRPr lang="hu-HU" sz="2400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6779491" y="6022109"/>
            <a:ext cx="4451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Út a fontainebleau-i erdőben</a:t>
            </a:r>
          </a:p>
        </p:txBody>
      </p:sp>
    </p:spTree>
    <p:extLst>
      <p:ext uri="{BB962C8B-B14F-4D97-AF65-F5344CB8AC3E}">
        <p14:creationId xmlns:p14="http://schemas.microsoft.com/office/powerpoint/2010/main" val="2049770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 smtClean="0"/>
              <a:t>Világhírű festőnk: </a:t>
            </a:r>
            <a:r>
              <a:rPr lang="hu-HU" dirty="0" smtClean="0"/>
              <a:t>Munkácsy Mihály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697714" cy="3599317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Asztalosinasból lett festőművész. </a:t>
            </a:r>
          </a:p>
          <a:p>
            <a:r>
              <a:rPr lang="hu-HU" sz="2400" dirty="0" smtClean="0"/>
              <a:t>Munkásságát az egész művelt világ ismeri és becsüli.</a:t>
            </a:r>
          </a:p>
          <a:p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Munkája nagy hatással volt az utána következő nemzedékre.</a:t>
            </a:r>
          </a:p>
          <a:p>
            <a:endParaRPr lang="hu-HU" sz="2400" dirty="0"/>
          </a:p>
        </p:txBody>
      </p:sp>
      <p:pic>
        <p:nvPicPr>
          <p:cNvPr id="4098" name="Picture 2" descr="Képtalálatok a következőre: munkácsy mihály munkásság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735" y="2287294"/>
            <a:ext cx="5201616" cy="364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éptalálatok a következőre: munkácsy mihály munkássá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520" y="4137889"/>
            <a:ext cx="1778140" cy="255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6383844" y="5989206"/>
            <a:ext cx="2944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Önarckép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2599132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Munkácsy Mihály számos témában dolgozott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69612" y="1852157"/>
            <a:ext cx="3070034" cy="576262"/>
          </a:xfrm>
        </p:spPr>
        <p:txBody>
          <a:bodyPr/>
          <a:lstStyle/>
          <a:p>
            <a:r>
              <a:rPr lang="hu-HU" b="1" dirty="0" smtClean="0"/>
              <a:t>csendélet</a:t>
            </a:r>
            <a:endParaRPr lang="hu-HU" b="1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15"/>
          </p:nvPr>
        </p:nvSpPr>
        <p:spPr>
          <a:xfrm>
            <a:off x="994358" y="8207538"/>
            <a:ext cx="2789500" cy="2679339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3769079" y="5159167"/>
            <a:ext cx="3063240" cy="1587685"/>
          </a:xfrm>
        </p:spPr>
        <p:txBody>
          <a:bodyPr/>
          <a:lstStyle/>
          <a:p>
            <a:r>
              <a:rPr lang="hu-HU" sz="2000" b="1" dirty="0" smtClean="0"/>
              <a:t>Portrék</a:t>
            </a:r>
            <a:r>
              <a:rPr lang="hu-HU" sz="2000" dirty="0" smtClean="0"/>
              <a:t>: Liszt Ferenc</a:t>
            </a:r>
            <a:br>
              <a:rPr lang="hu-HU" sz="2000" dirty="0" smtClean="0"/>
            </a:br>
            <a:r>
              <a:rPr lang="hu-HU" sz="1800" dirty="0" smtClean="0"/>
              <a:t>Sok munkájához bitumen tartalmú alapozó festéket használt. Ezeknek a képeknek az állaga sajnos folyamatosan romlik.</a:t>
            </a:r>
            <a:endParaRPr lang="hu-HU" sz="1800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half" idx="16"/>
          </p:nvPr>
        </p:nvSpPr>
        <p:spPr>
          <a:xfrm>
            <a:off x="3945470" y="3022674"/>
            <a:ext cx="1066717" cy="1340386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7137365" y="1852157"/>
            <a:ext cx="3070025" cy="576262"/>
          </a:xfrm>
        </p:spPr>
        <p:txBody>
          <a:bodyPr/>
          <a:lstStyle/>
          <a:p>
            <a:r>
              <a:rPr lang="hu-HU" b="1" dirty="0"/>
              <a:t>n</a:t>
            </a:r>
            <a:r>
              <a:rPr lang="hu-HU" b="1" dirty="0" smtClean="0"/>
              <a:t>épi életképek</a:t>
            </a:r>
            <a:endParaRPr lang="hu-HU" b="1" dirty="0"/>
          </a:p>
        </p:txBody>
      </p:sp>
      <p:sp>
        <p:nvSpPr>
          <p:cNvPr id="8" name="Szöveg helye 7"/>
          <p:cNvSpPr>
            <a:spLocks noGrp="1"/>
          </p:cNvSpPr>
          <p:nvPr>
            <p:ph type="body" sz="half" idx="17"/>
          </p:nvPr>
        </p:nvSpPr>
        <p:spPr>
          <a:xfrm>
            <a:off x="7284202" y="2625004"/>
            <a:ext cx="3070025" cy="2913513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5122" name="Picture 2" descr="Képtalálatok a következőre: munkácsy mihály munkássá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71" y="2625004"/>
            <a:ext cx="2977916" cy="392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éptalálatok a következőre: munkácsy mihály portré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471" y="2140288"/>
            <a:ext cx="2250011" cy="294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Képtalálatok a következőre: munkácsy mihály népi életkép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365" y="2625004"/>
            <a:ext cx="3274509" cy="392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10510982" y="5883564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Köpülő asszony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87015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Munkáit több kitüntetéssel is díjazták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77901" y="2026265"/>
            <a:ext cx="4472327" cy="693135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Siralomház – </a:t>
            </a:r>
            <a:r>
              <a:rPr lang="hu-HU" sz="2000" b="0" dirty="0" smtClean="0"/>
              <a:t>Az első nagy nemzetközi siker</a:t>
            </a:r>
            <a:endParaRPr lang="hu-HU" sz="2000" b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7577544" y="1949931"/>
            <a:ext cx="4474028" cy="692076"/>
          </a:xfrm>
        </p:spPr>
        <p:txBody>
          <a:bodyPr>
            <a:normAutofit/>
          </a:bodyPr>
          <a:lstStyle/>
          <a:p>
            <a:r>
              <a:rPr lang="hu-HU" sz="2000" dirty="0" smtClean="0"/>
              <a:t>Sok kép készült a polgári szalonok életéről.</a:t>
            </a:r>
            <a:endParaRPr lang="hu-HU" sz="2000" dirty="0"/>
          </a:p>
        </p:txBody>
      </p:sp>
      <p:pic>
        <p:nvPicPr>
          <p:cNvPr id="6146" name="Picture 2" descr="Képtalálatok a következőre: munkácsy mihály népi életképe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01" y="3028949"/>
            <a:ext cx="5759312" cy="356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Képtalálatok a következőre: munkácsy mihály szalonképek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544" y="2732296"/>
            <a:ext cx="2914964" cy="386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042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0319" y="4073536"/>
            <a:ext cx="9613859" cy="453051"/>
          </a:xfrm>
        </p:spPr>
        <p:txBody>
          <a:bodyPr/>
          <a:lstStyle/>
          <a:p>
            <a:r>
              <a:rPr lang="hu-HU" dirty="0"/>
              <a:t>H</a:t>
            </a:r>
            <a:r>
              <a:rPr lang="hu-HU" dirty="0" smtClean="0"/>
              <a:t>onfoglalás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80316" y="4711614"/>
            <a:ext cx="9613862" cy="922568"/>
          </a:xfrm>
        </p:spPr>
        <p:txBody>
          <a:bodyPr>
            <a:noAutofit/>
          </a:bodyPr>
          <a:lstStyle/>
          <a:p>
            <a:r>
              <a:rPr lang="hu-HU" sz="1800" dirty="0">
                <a:latin typeface="+mj-lt"/>
                <a:ea typeface="+mj-ea"/>
                <a:cs typeface="+mj-cs"/>
              </a:rPr>
              <a:t>A kép </a:t>
            </a:r>
            <a:r>
              <a:rPr lang="hu-HU" sz="1800" dirty="0" smtClean="0">
                <a:latin typeface="+mj-lt"/>
                <a:ea typeface="+mj-ea"/>
                <a:cs typeface="+mj-cs"/>
              </a:rPr>
              <a:t>Anonymusnak</a:t>
            </a:r>
            <a:r>
              <a:rPr lang="hu-HU" sz="1800" dirty="0">
                <a:latin typeface="+mj-lt"/>
                <a:ea typeface="+mj-ea"/>
                <a:cs typeface="+mj-cs"/>
              </a:rPr>
              <a:t> a </a:t>
            </a:r>
            <a:r>
              <a:rPr lang="hu-HU" sz="1800" dirty="0" smtClean="0">
                <a:latin typeface="+mj-lt"/>
                <a:ea typeface="+mj-ea"/>
                <a:cs typeface="+mj-cs"/>
              </a:rPr>
              <a:t>Gesta </a:t>
            </a:r>
            <a:r>
              <a:rPr lang="hu-HU" sz="1800" dirty="0" err="1" smtClean="0">
                <a:latin typeface="+mj-lt"/>
                <a:ea typeface="+mj-ea"/>
                <a:cs typeface="+mj-cs"/>
              </a:rPr>
              <a:t>Hungarorumban</a:t>
            </a:r>
            <a:r>
              <a:rPr lang="hu-HU" sz="1800" dirty="0" smtClean="0">
                <a:latin typeface="+mj-lt"/>
                <a:ea typeface="+mj-ea"/>
                <a:cs typeface="+mj-cs"/>
              </a:rPr>
              <a:t> megírt </a:t>
            </a:r>
            <a:r>
              <a:rPr lang="hu-HU" sz="1800" dirty="0">
                <a:latin typeface="+mj-lt"/>
                <a:ea typeface="+mj-ea"/>
                <a:cs typeface="+mj-cs"/>
              </a:rPr>
              <a:t>legendájának azt a pillanatát ábrázolja, amikor Z</a:t>
            </a:r>
            <a:r>
              <a:rPr lang="hu-HU" sz="1800" dirty="0" smtClean="0">
                <a:latin typeface="+mj-lt"/>
                <a:ea typeface="+mj-ea"/>
                <a:cs typeface="+mj-cs"/>
              </a:rPr>
              <a:t>alán vezér </a:t>
            </a:r>
            <a:r>
              <a:rPr lang="hu-HU" sz="1800" dirty="0">
                <a:latin typeface="+mj-lt"/>
                <a:ea typeface="+mj-ea"/>
                <a:cs typeface="+mj-cs"/>
              </a:rPr>
              <a:t>követei tizenkét fehér lóért cserébe egy nyaláb füvet Alpár homokjáról és egy korsó Duna vizet adnak át </a:t>
            </a:r>
            <a:r>
              <a:rPr lang="hu-HU" sz="1800" dirty="0" smtClean="0">
                <a:latin typeface="+mj-lt"/>
                <a:ea typeface="+mj-ea"/>
                <a:cs typeface="+mj-cs"/>
              </a:rPr>
              <a:t>Árpád fejedelemnek. A kép a Parlamentben látható.</a:t>
            </a:r>
            <a:endParaRPr lang="hu-HU" sz="1800" dirty="0"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 descr="Képtalálatok a következőre: munkácsy mihály történelmi tém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2" r="6322"/>
          <a:stretch>
            <a:fillRect/>
          </a:stretch>
        </p:blipFill>
        <p:spPr bwMode="auto">
          <a:xfrm>
            <a:off x="763447" y="440947"/>
            <a:ext cx="9729063" cy="363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613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0320" y="4128654"/>
            <a:ext cx="9613862" cy="543423"/>
          </a:xfrm>
        </p:spPr>
        <p:txBody>
          <a:bodyPr/>
          <a:lstStyle/>
          <a:p>
            <a:r>
              <a:rPr lang="hu-HU" dirty="0" smtClean="0"/>
              <a:t>Krisztus trilógia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680320" y="4672077"/>
            <a:ext cx="9613862" cy="1130327"/>
          </a:xfrm>
        </p:spPr>
        <p:txBody>
          <a:bodyPr/>
          <a:lstStyle/>
          <a:p>
            <a:r>
              <a:rPr lang="hu-HU" dirty="0" smtClean="0"/>
              <a:t>A képek Krisztus életének eseményeit dolgozzák fel.</a:t>
            </a:r>
            <a:br>
              <a:rPr lang="hu-HU" dirty="0" smtClean="0"/>
            </a:br>
            <a:r>
              <a:rPr lang="hu-HU" dirty="0" smtClean="0"/>
              <a:t>A három képet a magyar állam védetté nyilvánította. A Golgota tulajdonjogát 2019-ben három milliárd forinttért vette meg az állam. Így a három kép 100 éven keresztül tartó jogi folyamat után végleg együtt látható a debreceni Déri Múzeumban.</a:t>
            </a:r>
            <a:endParaRPr lang="hu-HU" dirty="0"/>
          </a:p>
        </p:txBody>
      </p:sp>
      <p:pic>
        <p:nvPicPr>
          <p:cNvPr id="8194" name="Picture 2" descr="Képtalálatok a következőre: munkácsy mihály krisztus trilógia kiállítá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4"/>
          <a:stretch/>
        </p:blipFill>
        <p:spPr bwMode="auto">
          <a:xfrm>
            <a:off x="414193" y="120073"/>
            <a:ext cx="11260570" cy="400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370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circle/>
      </p:transition>
    </mc:Choice>
    <mc:Fallback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Munkácsy Mihály festményeihez számos vázlatot, tervet készített.</a:t>
            </a:r>
            <a:endParaRPr lang="hu-HU" sz="2800" dirty="0"/>
          </a:p>
        </p:txBody>
      </p:sp>
      <p:pic>
        <p:nvPicPr>
          <p:cNvPr id="9218" name="Picture 2" descr="Képtalálatok a következőre: munkácsy mihály ásító ina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1" y="2357353"/>
            <a:ext cx="2743200" cy="348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Képtalálatok a következőre: munkácsy mihály ásító in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5421744"/>
            <a:ext cx="2437305" cy="137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680321" y="5995072"/>
            <a:ext cx="2173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Ásító inas</a:t>
            </a:r>
            <a:endParaRPr lang="hu-HU" sz="2000" b="1" dirty="0"/>
          </a:p>
        </p:txBody>
      </p:sp>
      <p:pic>
        <p:nvPicPr>
          <p:cNvPr id="9222" name="Picture 6" descr="Képtalálatok a következőre: munkácsy mihály tanulmány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557" y="1575306"/>
            <a:ext cx="2873952" cy="359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Képtalálatok a következőre: munkácsy mihály tanulmány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017" y="3168072"/>
            <a:ext cx="4411420" cy="350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796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272</TotalTime>
  <Words>113</Words>
  <Application>Microsoft Office PowerPoint</Application>
  <PresentationFormat>Szélesvásznú</PresentationFormat>
  <Paragraphs>31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2" baseType="lpstr">
      <vt:lpstr>Arial</vt:lpstr>
      <vt:lpstr>Trebuchet MS</vt:lpstr>
      <vt:lpstr>Berlin</vt:lpstr>
      <vt:lpstr>Realizmus XIX. sz. második fele    </vt:lpstr>
      <vt:lpstr>Festészeti stílus</vt:lpstr>
      <vt:lpstr>Paál László</vt:lpstr>
      <vt:lpstr>Világhírű festőnk: Munkácsy Mihály</vt:lpstr>
      <vt:lpstr>Munkácsy Mihály számos témában dolgozott</vt:lpstr>
      <vt:lpstr>Munkáit több kitüntetéssel is díjazták</vt:lpstr>
      <vt:lpstr>Honfoglalás</vt:lpstr>
      <vt:lpstr>Krisztus trilógia</vt:lpstr>
      <vt:lpstr>Munkácsy Mihály festményeihez számos vázlatot, tervet készített.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Realizmus</dc:title>
  <dc:creator>Jánosiné Nyul Katalin</dc:creator>
  <cp:lastModifiedBy>Tikos Kálmán</cp:lastModifiedBy>
  <cp:revision>22</cp:revision>
  <dcterms:created xsi:type="dcterms:W3CDTF">2020-03-19T15:32:29Z</dcterms:created>
  <dcterms:modified xsi:type="dcterms:W3CDTF">2020-03-21T16:29:07Z</dcterms:modified>
  <cp:contentStatus/>
</cp:coreProperties>
</file>