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322" r:id="rId3"/>
    <p:sldId id="297" r:id="rId4"/>
    <p:sldId id="298" r:id="rId5"/>
    <p:sldId id="299" r:id="rId6"/>
    <p:sldId id="30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6101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hosszú háború és a 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Bocskai-felkelés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03" y="1988840"/>
            <a:ext cx="507883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5773443" y="1386611"/>
            <a:ext cx="331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három részre szakadt </a:t>
            </a:r>
            <a:r>
              <a:rPr lang="hu-HU" b="1" dirty="0" smtClean="0">
                <a:solidFill>
                  <a:srgbClr val="002060"/>
                </a:solidFill>
              </a:rPr>
              <a:t>ország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tizenöt </a:t>
            </a:r>
            <a:r>
              <a:rPr lang="hu-HU" b="1" dirty="0">
                <a:solidFill>
                  <a:srgbClr val="002060"/>
                </a:solidFill>
              </a:rPr>
              <a:t>éves </a:t>
            </a:r>
            <a:r>
              <a:rPr lang="hu-HU" b="1" dirty="0" smtClean="0">
                <a:solidFill>
                  <a:srgbClr val="002060"/>
                </a:solidFill>
              </a:rPr>
              <a:t>háború </a:t>
            </a:r>
            <a:r>
              <a:rPr lang="hu-HU" b="1" dirty="0">
                <a:solidFill>
                  <a:srgbClr val="002060"/>
                </a:solidFill>
              </a:rPr>
              <a:t>után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1802898"/>
            <a:ext cx="274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hosszú háború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89994" y="2459504"/>
            <a:ext cx="3733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Szigetvár eleste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 negyedszázados béke következett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Miután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végvárakban kiújultak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harcok,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1593-ban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török hadat üzent.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kitört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hosszú háború, amelyet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tizenöt éves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háborúként is emlegetnek.</a:t>
            </a:r>
          </a:p>
        </p:txBody>
      </p:sp>
      <p:sp>
        <p:nvSpPr>
          <p:cNvPr id="6" name="Téglalap 5"/>
          <p:cNvSpPr/>
          <p:nvPr/>
        </p:nvSpPr>
        <p:spPr>
          <a:xfrm>
            <a:off x="191417" y="5014049"/>
            <a:ext cx="87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kiűzése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érdekében összefogott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Habsburg-udvar,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nemesség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Erdélyi Fejedelemség.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pápa és a német fejedelmek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támogatták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törökellenes háborút.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Növelte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bizakodást az erdélyi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fényes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győzelme az oszmánok felett.</a:t>
            </a:r>
          </a:p>
        </p:txBody>
      </p:sp>
    </p:spTree>
    <p:extLst>
      <p:ext uri="{BB962C8B-B14F-4D97-AF65-F5344CB8AC3E}">
        <p14:creationId xmlns:p14="http://schemas.microsoft.com/office/powerpoint/2010/main" val="11059290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4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12403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szigethvar.hu/files/thurygyor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5" y="4109306"/>
            <a:ext cx="1939932" cy="15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2435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1596-ban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azonban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törökök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Egert,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győztek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döntő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jelentőségű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mezőkeresztesi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csatában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kezdetben a keresztény sereg állt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győze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fegyelmezetlen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katonák túl korán kezdtek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fosztogatni, 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szultáni had megfordította a csata sorsát.</a:t>
            </a:r>
          </a:p>
        </p:txBody>
      </p:sp>
      <p:sp>
        <p:nvSpPr>
          <p:cNvPr id="3" name="Téglalap 2"/>
          <p:cNvSpPr/>
          <p:nvPr/>
        </p:nvSpPr>
        <p:spPr>
          <a:xfrm>
            <a:off x="150376" y="247809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hosszú háború rengeteg emberéletet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pénzt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hadianyagot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emésztett fel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Váltakozó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szerencsével folytak a harcok, végül Eger mellett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 Kanizsa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török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uralom alá.</a:t>
            </a:r>
          </a:p>
        </p:txBody>
      </p:sp>
      <p:pic>
        <p:nvPicPr>
          <p:cNvPr id="2050" name="Picture 2" descr="http://www.csincse.eoldal.hu/img/picture/53/zri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15" y="339834"/>
            <a:ext cx="4221983" cy="296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130331" y="3311035"/>
            <a:ext cx="3564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 err="1" smtClean="0">
                <a:solidFill>
                  <a:srgbClr val="002060"/>
                </a:solidFill>
              </a:rPr>
              <a:t>mezőkeresztesi</a:t>
            </a:r>
            <a:r>
              <a:rPr lang="hu-HU" b="1" dirty="0" smtClean="0">
                <a:solidFill>
                  <a:srgbClr val="002060"/>
                </a:solidFill>
              </a:rPr>
              <a:t> csata,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amely a Mohácsi csata után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legnagyobb nyílt mezei csata volt.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est.hu/kepek/158/galeria/158777_galeria_ze21_kiall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76" y="4262105"/>
            <a:ext cx="4274492" cy="248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Szövegdoboz 4"/>
          <p:cNvSpPr txBox="1"/>
          <p:nvPr/>
        </p:nvSpPr>
        <p:spPr>
          <a:xfrm>
            <a:off x="4801815" y="6102959"/>
            <a:ext cx="419505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kanizsai vár a Dunántúl egyik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legnagyobb erőssége volt.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www.magyarszablyazala.hu/elemek/thu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50" y="4115915"/>
            <a:ext cx="1895339" cy="2624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0" y="5626894"/>
            <a:ext cx="34639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Thury György</a:t>
            </a:r>
            <a:r>
              <a:rPr lang="hu-HU" sz="2000" dirty="0"/>
              <a:t> 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b="1" i="1" dirty="0" smtClean="0"/>
              <a:t>(1519 </a:t>
            </a:r>
            <a:r>
              <a:rPr lang="hu-HU" b="1" i="1" dirty="0"/>
              <a:t>– Orosztony, 1571. április 2.) 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végvári </a:t>
            </a:r>
            <a:r>
              <a:rPr lang="hu-HU" dirty="0"/>
              <a:t>vitéz, </a:t>
            </a:r>
            <a:r>
              <a:rPr lang="hu-HU" dirty="0" smtClean="0"/>
              <a:t>várkapitány,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Bars </a:t>
            </a:r>
            <a:r>
              <a:rPr lang="hu-HU" dirty="0"/>
              <a:t>vármegye főispánja.</a:t>
            </a:r>
          </a:p>
        </p:txBody>
      </p:sp>
      <p:sp>
        <p:nvSpPr>
          <p:cNvPr id="7" name="Téglalap 6"/>
          <p:cNvSpPr/>
          <p:nvPr/>
        </p:nvSpPr>
        <p:spPr>
          <a:xfrm>
            <a:off x="50303" y="4061525"/>
            <a:ext cx="4751512" cy="2733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>
                <a:solidFill>
                  <a:srgbClr val="FFFF00"/>
                </a:solidFill>
              </a:rPr>
              <a:t>Jelen hónap 10-én őfelsége boldog emlékezetű kanizsai kapitányának, </a:t>
            </a:r>
            <a:r>
              <a:rPr lang="hu-HU" b="1" i="1" dirty="0" err="1">
                <a:solidFill>
                  <a:srgbClr val="FFFF00"/>
                </a:solidFill>
              </a:rPr>
              <a:t>Thúry</a:t>
            </a:r>
            <a:r>
              <a:rPr lang="hu-HU" b="1" i="1" dirty="0">
                <a:solidFill>
                  <a:srgbClr val="FFFF00"/>
                </a:solidFill>
              </a:rPr>
              <a:t> György úrnak a fejét sok csapásoktól megcsonkítva, majd összevarrva a közös díván elé hozták 9 másik fejjel </a:t>
            </a:r>
            <a:r>
              <a:rPr lang="hu-HU" b="1" i="1" dirty="0" smtClean="0">
                <a:solidFill>
                  <a:srgbClr val="FFFF00"/>
                </a:solidFill>
              </a:rPr>
              <a:t>együtt</a:t>
            </a:r>
            <a:r>
              <a:rPr lang="hu-HU" b="1" i="1" dirty="0">
                <a:solidFill>
                  <a:srgbClr val="FFFF00"/>
                </a:solidFill>
              </a:rPr>
              <a:t>.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hu-HU" b="1" i="1" dirty="0" smtClean="0">
                <a:solidFill>
                  <a:srgbClr val="FFFF00"/>
                </a:solidFill>
              </a:rPr>
              <a:t>A </a:t>
            </a:r>
            <a:r>
              <a:rPr lang="hu-HU" b="1" i="1" dirty="0">
                <a:solidFill>
                  <a:srgbClr val="FFFF00"/>
                </a:solidFill>
              </a:rPr>
              <a:t>pasa </a:t>
            </a:r>
            <a:r>
              <a:rPr lang="hu-HU" b="1" i="1" dirty="0" err="1">
                <a:solidFill>
                  <a:srgbClr val="FFFF00"/>
                </a:solidFill>
              </a:rPr>
              <a:t>Thúry</a:t>
            </a:r>
            <a:r>
              <a:rPr lang="hu-HU" b="1" i="1" dirty="0">
                <a:solidFill>
                  <a:srgbClr val="FFFF00"/>
                </a:solidFill>
              </a:rPr>
              <a:t> fejét kézbe vette, gondosan megtekintette, szakállát megsimogatta, majd meghagyta, hogy vigyék ki és </a:t>
            </a:r>
            <a:r>
              <a:rPr lang="hu-HU" b="1" i="1" dirty="0" smtClean="0">
                <a:solidFill>
                  <a:srgbClr val="FFFF00"/>
                </a:solidFill>
              </a:rPr>
              <a:t>tisztességgel </a:t>
            </a:r>
            <a:r>
              <a:rPr lang="hu-HU" b="1" i="1" dirty="0">
                <a:solidFill>
                  <a:srgbClr val="FFFF00"/>
                </a:solidFill>
              </a:rPr>
              <a:t>temessék el</a:t>
            </a:r>
            <a:r>
              <a:rPr lang="hu-HU" b="1" dirty="0" smtClean="0">
                <a:solidFill>
                  <a:srgbClr val="FFFF00"/>
                </a:solidFill>
              </a:rPr>
              <a:t>"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05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3913" y="19711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Ellentét az udvar és a magyar rendek között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0327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elhúzódó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 pusztításai, a zsoldosok visszaélései a Királyi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számára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problémát jelentettek.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Fokozta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feszültséget, hogy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Habsburg-udvar koholt vádak alapján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felségsértési pereket indított magyar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főurak ellen.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 a kiürült kincstár feltöltése volt,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hiszen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,,bűnösöket'' halálra és vagyonelkobzásra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ítélték.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Felháborodást váltott ki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rendi kiváltságok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sorozatos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megsértése is.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évekig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 nádora. Emellett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vallási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ellentét is kialakult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katolikus Habsburgok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túlnyomórészt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protestáns magyar nemesek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ans von Aachen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41" y="963955"/>
            <a:ext cx="2616517" cy="3322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201815" y="4286518"/>
            <a:ext cx="33123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Rudolf</a:t>
            </a:r>
            <a:r>
              <a:rPr lang="hu-HU" sz="2000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(1552</a:t>
            </a:r>
            <a:r>
              <a:rPr lang="hu-HU" b="1" i="1" dirty="0"/>
              <a:t> – </a:t>
            </a:r>
            <a:r>
              <a:rPr lang="hu-HU" b="1" i="1" dirty="0" smtClean="0"/>
              <a:t>1612)</a:t>
            </a:r>
            <a:br>
              <a:rPr lang="hu-HU" b="1" i="1" dirty="0" smtClean="0"/>
            </a:br>
            <a:r>
              <a:rPr lang="hu-HU" dirty="0" smtClean="0"/>
              <a:t>magyar király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tx2"/>
                </a:solidFill>
              </a:rPr>
              <a:t>(1576 – 1608)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sz="2000" dirty="0"/>
              <a:t> </a:t>
            </a:r>
            <a:r>
              <a:rPr lang="hu-HU" sz="2000" b="1" dirty="0"/>
              <a:t>II. Rudolf</a:t>
            </a:r>
            <a:r>
              <a:rPr lang="hu-HU" sz="2000" dirty="0"/>
              <a:t> 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dirty="0" smtClean="0"/>
              <a:t>néven</a:t>
            </a:r>
            <a:r>
              <a:rPr lang="hu-HU" dirty="0"/>
              <a:t> német-római </a:t>
            </a:r>
            <a:r>
              <a:rPr lang="hu-HU" dirty="0" smtClean="0"/>
              <a:t>császár</a:t>
            </a:r>
            <a:br>
              <a:rPr lang="hu-HU" dirty="0" smtClean="0"/>
            </a:br>
            <a:r>
              <a:rPr lang="hu-HU" b="1" i="1" dirty="0" smtClean="0"/>
              <a:t>(</a:t>
            </a:r>
            <a:r>
              <a:rPr lang="hu-HU" b="1" i="1" dirty="0"/>
              <a:t>1576–1612) </a:t>
            </a:r>
            <a:br>
              <a:rPr lang="hu-HU" b="1" i="1" dirty="0"/>
            </a:br>
            <a:r>
              <a:rPr lang="hu-HU" dirty="0" smtClean="0"/>
              <a:t> </a:t>
            </a:r>
            <a:r>
              <a:rPr lang="hu-HU" dirty="0"/>
              <a:t>a </a:t>
            </a:r>
            <a:r>
              <a:rPr lang="hu-HU" dirty="0" smtClean="0"/>
              <a:t>Habsburg-uralkodóház</a:t>
            </a:r>
            <a:r>
              <a:rPr lang="hu-HU" dirty="0"/>
              <a:t> tagja.</a:t>
            </a:r>
          </a:p>
        </p:txBody>
      </p:sp>
    </p:spTree>
    <p:extLst>
      <p:ext uri="{BB962C8B-B14F-4D97-AF65-F5344CB8AC3E}">
        <p14:creationId xmlns:p14="http://schemas.microsoft.com/office/powerpoint/2010/main" val="3787314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275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Bocskai-felkelés (1604-1606)</a:t>
            </a:r>
            <a:endPara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1250" y="930516"/>
            <a:ext cx="5048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Bocskai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kelet-magyarországi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főúr volt.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Felismerte, hogy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elhúzódó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 miatt a pusztulás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fenyegeti,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ezért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a béke megteremtése.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remélhette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Habsburg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uralkodótól,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oszmán udvarral vette fel a kapcsolatot.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Bocskai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szolgálatába fogadta a fegyveres hajdúkat.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a Habsburg-udvar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felségsértés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vádjával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akarta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tartóztatni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szembeszállt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császári csapatokkal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4427984" y="50131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ütközetekben Bocskai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győzött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csatlakoztak hozzá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felső-magyarországi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nemesek és városok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Kitört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rendek első Habsburg-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ellenes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fegyveres felkelése.</a:t>
            </a:r>
          </a:p>
        </p:txBody>
      </p:sp>
      <p:pic>
        <p:nvPicPr>
          <p:cNvPr id="4098" name="Picture 2" descr="C:\Users\Tikikami\Desktop\IMG_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16168"/>
            <a:ext cx="3672408" cy="197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995936" y="439300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Bocskai </a:t>
            </a:r>
            <a:r>
              <a:rPr lang="hu-HU" b="1" dirty="0" smtClean="0">
                <a:solidFill>
                  <a:srgbClr val="002060"/>
                </a:solidFill>
              </a:rPr>
              <a:t>hajdúknak</a:t>
            </a:r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adományozott egyik </a:t>
            </a:r>
            <a:r>
              <a:rPr lang="hu-HU" b="1" dirty="0">
                <a:solidFill>
                  <a:srgbClr val="002060"/>
                </a:solidFill>
              </a:rPr>
              <a:t>zászlaja</a:t>
            </a:r>
          </a:p>
        </p:txBody>
      </p:sp>
      <p:pic>
        <p:nvPicPr>
          <p:cNvPr id="4099" name="Picture 3" descr="C:\Users\Tikikami\Desktop\IMG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15556"/>
            <a:ext cx="1901111" cy="218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322378" y="3161701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Bocskai </a:t>
            </a:r>
            <a:r>
              <a:rPr lang="hu-HU" b="1" dirty="0" smtClean="0">
                <a:solidFill>
                  <a:srgbClr val="002060"/>
                </a:solidFill>
              </a:rPr>
              <a:t>törököktől</a:t>
            </a:r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kapott </a:t>
            </a:r>
            <a:r>
              <a:rPr lang="hu-HU" b="1" dirty="0" smtClean="0">
                <a:solidFill>
                  <a:srgbClr val="002060"/>
                </a:solidFill>
              </a:rPr>
              <a:t>koroná</a:t>
            </a:r>
            <a:r>
              <a:rPr lang="hu-HU" b="1" dirty="0">
                <a:solidFill>
                  <a:srgbClr val="002060"/>
                </a:solidFill>
              </a:rPr>
              <a:t>j</a:t>
            </a:r>
            <a:r>
              <a:rPr lang="hu-HU" b="1" dirty="0" smtClean="0">
                <a:solidFill>
                  <a:srgbClr val="002060"/>
                </a:solidFill>
              </a:rPr>
              <a:t>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1" name="Picture 5" descr="4k ref portre bocsk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78" y="372769"/>
            <a:ext cx="2322165" cy="2788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6503791" y="597684"/>
            <a:ext cx="27900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Bocskai </a:t>
            </a:r>
            <a:r>
              <a:rPr lang="hu-HU" sz="2000" b="1" dirty="0"/>
              <a:t>István</a:t>
            </a:r>
            <a:r>
              <a:rPr lang="hu-HU" sz="2000" dirty="0"/>
              <a:t> 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b="1" i="1" dirty="0" smtClean="0"/>
              <a:t>(1557</a:t>
            </a:r>
            <a:r>
              <a:rPr lang="hu-HU" b="1" i="1" dirty="0"/>
              <a:t> – </a:t>
            </a:r>
            <a:r>
              <a:rPr lang="hu-HU" b="1" i="1" dirty="0" smtClean="0"/>
              <a:t>1606)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magyar államférfi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Bihar vármegye</a:t>
            </a:r>
            <a:r>
              <a:rPr lang="hu-HU" dirty="0"/>
              <a:t> főispánja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b="1" dirty="0" smtClean="0"/>
              <a:t>1605</a:t>
            </a:r>
            <a:r>
              <a:rPr lang="hu-HU" b="1" dirty="0"/>
              <a:t> </a:t>
            </a:r>
            <a:r>
              <a:rPr lang="hu-HU" b="1" dirty="0" smtClean="0"/>
              <a:t>- 1606</a:t>
            </a:r>
            <a:r>
              <a:rPr lang="hu-HU" b="1" dirty="0"/>
              <a:t>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Erdély</a:t>
            </a:r>
            <a:r>
              <a:rPr lang="hu-HU" dirty="0"/>
              <a:t> fejedelme.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Magyarország </a:t>
            </a:r>
            <a:br>
              <a:rPr lang="hu-HU" dirty="0" smtClean="0"/>
            </a:br>
            <a:r>
              <a:rPr lang="hu-HU" dirty="0" smtClean="0"/>
              <a:t>egyik </a:t>
            </a:r>
            <a:r>
              <a:rPr lang="hu-HU" dirty="0"/>
              <a:t>jelentős </a:t>
            </a:r>
            <a:r>
              <a:rPr lang="hu-HU" dirty="0" smtClean="0"/>
              <a:t>hadvezére.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13477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mek.oszk.hu/01800/01885/html/cd5m/kepek/tortenelem/to132se930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20" y="4121127"/>
            <a:ext cx="2033878" cy="2159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koci.webex.sk/hu/images/povstan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04" y="332656"/>
            <a:ext cx="3826396" cy="231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188640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Bocskai seregei rövid idő alatt a Királyi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nagy részét elfoglalták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Bocskait erdélyi fejedelemmé vá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asztották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szultán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pedig koronát küldött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neki, hogy legyen magyar király.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ugyan a koronát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megtartotta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királyi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címet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elutasította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akar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törökök bábja lenni, hanem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érdekében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megegyezés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lehetőségét kereste.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520" y="335416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felkelést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1606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-ban megkötött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bécsi béke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zárta le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Habsburgok elismerték Erdély önállóságát, területét pedig három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vármegyével növelték.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Ígéretet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tettek a vallásszabadság 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rendi jogok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tiszteletben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tartására is.</a:t>
            </a:r>
          </a:p>
        </p:txBody>
      </p:sp>
      <p:sp>
        <p:nvSpPr>
          <p:cNvPr id="5" name="Téglalap 4"/>
          <p:cNvSpPr/>
          <p:nvPr/>
        </p:nvSpPr>
        <p:spPr>
          <a:xfrm>
            <a:off x="251520" y="5600929"/>
            <a:ext cx="8550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Bocskai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közvetítésével jött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 a Habsburgok 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törökök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1606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-ban a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Zsitva-toroki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béke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zárta 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hosszú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háborút.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fejedelem letelepítette a </a:t>
            </a:r>
            <a:r>
              <a:rPr lang="pt-B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hajdúk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23520" y="2643800"/>
            <a:ext cx="4345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szabadságharc győzelmeinek kivívóit, 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hajdúk zömét </a:t>
            </a:r>
            <a:r>
              <a:rPr lang="hu-HU" b="1" dirty="0" smtClean="0">
                <a:solidFill>
                  <a:srgbClr val="002060"/>
                </a:solidFill>
              </a:rPr>
              <a:t> Bocskai István </a:t>
            </a:r>
            <a:r>
              <a:rPr lang="hu-HU" b="1" dirty="0">
                <a:solidFill>
                  <a:srgbClr val="002060"/>
                </a:solidFill>
              </a:rPr>
              <a:t>kiemelte a földesúri fennhatóság alól és 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közösségi </a:t>
            </a:r>
            <a:r>
              <a:rPr lang="hu-HU" b="1" dirty="0">
                <a:solidFill>
                  <a:srgbClr val="002060"/>
                </a:solidFill>
              </a:rPr>
              <a:t>kiváltságokkal</a:t>
            </a:r>
            <a:r>
              <a:rPr lang="hu-HU" b="1" dirty="0" smtClean="0">
                <a:solidFill>
                  <a:srgbClr val="002060"/>
                </a:solidFill>
              </a:rPr>
              <a:t>,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föld adományokkal jutalmazta őket.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cms.sulinet.hu/get/d/2d0453df-23a0-41e5-9a35-28c785a51707/1/4/b/Large/14_00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184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727</Words>
  <Application>Microsoft Office PowerPoint</Application>
  <PresentationFormat>Diavetítés a képernyőre (4:3 oldalarány)</PresentationFormat>
  <Paragraphs>36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2021-04-18T18:12:53Z</dcterms:modified>
</cp:coreProperties>
</file>