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1" r:id="rId5"/>
    <p:sldId id="323" r:id="rId6"/>
    <p:sldId id="302" r:id="rId7"/>
    <p:sldId id="303" r:id="rId8"/>
    <p:sldId id="304" r:id="rId9"/>
    <p:sldId id="305" r:id="rId10"/>
    <p:sldId id="307" r:id="rId11"/>
    <p:sldId id="308" r:id="rId12"/>
    <p:sldId id="310" r:id="rId13"/>
    <p:sldId id="311" r:id="rId14"/>
    <p:sldId id="318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D5D19"/>
    <a:srgbClr val="435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9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38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2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4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04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6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7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29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7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68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99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5DACF-5A6E-43D8-861C-F4BD28A3C87E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05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8.wdp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1/1c/Grof_batthyany_lajos_elso_miniszterelnokunk_kivegzes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hu.wikipedia.org/w/index.php?title=F%C3%A1jl:Ivan_Paskevich.jpg&amp;filetimestamp=2006103011324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/index.php?title=F%C3%A1jl:Ridiger_Fyodor_Vasilyevich.jpg&amp;filetimestamp=2008122117245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8/8b/Thorma_J%C3%A1nos_painter_(1870-1937.12.05)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9796" y="188640"/>
            <a:ext cx="7772400" cy="1470025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1848-as </a:t>
            </a:r>
            <a:b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Forradalom</a:t>
            </a:r>
            <a: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és  </a:t>
            </a:r>
            <a:r>
              <a:rPr lang="hu-HU" sz="5400" b="1" dirty="0" smtClean="0">
                <a:solidFill>
                  <a:srgbClr val="43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Szabadságharc</a:t>
            </a:r>
            <a:endParaRPr lang="hu-HU" sz="5400" b="1" dirty="0">
              <a:solidFill>
                <a:srgbClr val="43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www.mazsike.hu/uj/images/kokarda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54994"/>
            <a:ext cx="6408712" cy="4844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0350" y="260648"/>
            <a:ext cx="3283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Kötél általi halállal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halt</a:t>
            </a:r>
            <a:br>
              <a:rPr lang="hu-H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(reggel hat óra után):</a:t>
            </a:r>
          </a:p>
        </p:txBody>
      </p:sp>
      <p:pic>
        <p:nvPicPr>
          <p:cNvPr id="9218" name="Picture 2" descr="http://m.blog.hu/le/lemil/image/Tiboru/1849/1848_Poeltenber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08" y="1719266"/>
            <a:ext cx="3044427" cy="37040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3491880" y="5589240"/>
            <a:ext cx="2178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Poeltenberg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Ernő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tábornok</a:t>
            </a:r>
          </a:p>
        </p:txBody>
      </p:sp>
      <p:pic>
        <p:nvPicPr>
          <p:cNvPr id="9220" name="Picture 4" descr="http://www.tvkeszthely.hu/up_image/1848_T%C3%B6r%C3%B6k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" y="1692489"/>
            <a:ext cx="3044428" cy="37040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611560" y="5573119"/>
            <a:ext cx="1531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Török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Ignác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tábornok</a:t>
            </a:r>
          </a:p>
        </p:txBody>
      </p:sp>
      <p:pic>
        <p:nvPicPr>
          <p:cNvPr id="9222" name="Picture 6" descr="http://m.blog.hu/le/lemil/image/Tiboru/1849/1848_Lahner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35" y="1692491"/>
            <a:ext cx="3044427" cy="37040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6660232" y="5615147"/>
            <a:ext cx="1882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Lahner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György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tábornok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9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.blog.hu/le/lemil/image/Tiboru/1849/1848_Knezic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168352" cy="35591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632962" y="5246054"/>
            <a:ext cx="1829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Knezić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Károly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tábornok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m.blog.hu/le/lemil/image/Tiboru/1849/1848_Nagys%C3%A1ndo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792" y="1503485"/>
            <a:ext cx="3168352" cy="36657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6550913" y="5279147"/>
            <a:ext cx="2302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Nagysándor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József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tábornok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http://m.blog.hu/le/lemil/image/Tiboru/1849/1848_V%C3%A9csey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9498"/>
            <a:ext cx="3054884" cy="3696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2484071" y="5279359"/>
            <a:ext cx="4078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Gróf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Leiningen-Westerburg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Károly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tábornok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7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.blog.hu/le/lemil/image/Tiboru/1849/1848_Aulic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84513"/>
            <a:ext cx="2791825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6732240" y="5229200"/>
            <a:ext cx="1651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Aulich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Lajos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tábornok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m.blog.hu/le/lemil/image/Tiboru/1849/1848_Damjanich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4202"/>
            <a:ext cx="2815820" cy="34446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616516" y="5229200"/>
            <a:ext cx="2085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Damjanich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János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tábornok</a:t>
            </a:r>
          </a:p>
        </p:txBody>
      </p:sp>
      <p:pic>
        <p:nvPicPr>
          <p:cNvPr id="11270" name="Picture 6" descr="http://m.blog.hu/le/lemil/image/Tiboru/1849/1848_V%C3%A9csey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96" y="1724202"/>
            <a:ext cx="2857500" cy="3457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3379890" y="5229200"/>
            <a:ext cx="2352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Gróf Vécsey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Károly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tábornok</a:t>
            </a:r>
          </a:p>
        </p:txBody>
      </p:sp>
    </p:spTree>
    <p:extLst>
      <p:ext uri="{BB962C8B-B14F-4D97-AF65-F5344CB8AC3E}">
        <p14:creationId xmlns:p14="http://schemas.microsoft.com/office/powerpoint/2010/main" val="310023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39552" y="3326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Ugyanezen a napon sortűzzel kivégezték Batthyány Lajos első magyar miniszterelnököt is,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majd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október 25-én Kazinczy Lajost.</a:t>
            </a:r>
          </a:p>
        </p:txBody>
      </p:sp>
      <p:pic>
        <p:nvPicPr>
          <p:cNvPr id="12290" name="Picture 2" descr="Fájl:Grof batthyany lajos elso miniszterelnokunk kivegzes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70" y="1700808"/>
            <a:ext cx="4248472" cy="2655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958066" y="4342513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Gróf Batthyány Lajos kivégzése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495810" y="5828160"/>
            <a:ext cx="2611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Kazinczy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Lajos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(1820 –1849)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honvédezredes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1" y="2934526"/>
            <a:ext cx="2657346" cy="30083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08" y="2786065"/>
            <a:ext cx="24574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82636" y="5842337"/>
            <a:ext cx="2113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Ormai Norbert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1813–1849)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honvéd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ezredes</a:t>
            </a:r>
          </a:p>
        </p:txBody>
      </p:sp>
      <p:sp>
        <p:nvSpPr>
          <p:cNvPr id="8" name="Balra-jobbra nyíl 7"/>
          <p:cNvSpPr/>
          <p:nvPr/>
        </p:nvSpPr>
        <p:spPr>
          <a:xfrm>
            <a:off x="2051720" y="5432485"/>
            <a:ext cx="4896544" cy="1236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Az első (augusztus 22.) és utolsó aradi vértanú, akit 1849. október 25- végeztek ki.</a:t>
            </a:r>
            <a:endParaRPr lang="hu-H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4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1093101"/>
            <a:ext cx="706155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KÖSZÖNÖM </a:t>
            </a:r>
            <a:br>
              <a:rPr lang="hu-H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</a:t>
            </a:r>
            <a:r>
              <a:rPr lang="hu-H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FIGYELMET!</a:t>
            </a:r>
            <a:endParaRPr lang="hu-HU" sz="9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04664"/>
            <a:ext cx="55034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szabadságharc bukása</a:t>
            </a:r>
            <a:endParaRPr lang="hu-H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21296" y="1484783"/>
            <a:ext cx="2860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 orosz intervenció</a:t>
            </a:r>
            <a:endParaRPr lang="hu-H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3528" y="2276872"/>
            <a:ext cx="39359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1849. június közepén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Rüdiger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Paszkevics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orosz tábornokok vezetésével több oszlopban közel 200 000 fős orosz hadsereg tört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Magyarországra.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magyar vezetés így képtelen volt tartós ellenállásra képes fegyveres erőt állítani az orosz intervenció elé.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két nagyhatalom összefogása megpecsételte a magyar forradalom és szabadságharc sorsát.</a:t>
            </a:r>
          </a:p>
        </p:txBody>
      </p:sp>
      <p:pic>
        <p:nvPicPr>
          <p:cNvPr id="1028" name="Picture 4" descr="http://upload.wikimedia.org/wikipedia/commons/thumb/6/6b/Ivan_Paskevich.jpg/250px-Ivan_Paskevic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136236" cy="36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4572000" y="46531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Ivan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Fjodorovics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Paszkevics-Erivanszkij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(1782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1856)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orosz tábornagy,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1848–49-es szabadságharc ellen fellépő cári hadsereg főparancsnoka.</a:t>
            </a:r>
          </a:p>
        </p:txBody>
      </p:sp>
    </p:spTree>
    <p:extLst>
      <p:ext uri="{BB962C8B-B14F-4D97-AF65-F5344CB8AC3E}">
        <p14:creationId xmlns:p14="http://schemas.microsoft.com/office/powerpoint/2010/main" val="31443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9516" y="65520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szabadságharc sorsa abban a pillanatban eldőlt, amikor az oroszok a magyar határt átlépték,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de a vég bekövetkezéséig még pár hónap eltelt.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Mivel a magyar hadvezetés nem akart már csatát vállalni, de akkor érkezett a helyszínre Bem, és csatát vállalt.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nternetfigyelo.files.wordpress.com/2010/08/temesvari_cs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9" y="3484415"/>
            <a:ext cx="4304389" cy="3163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d/dd/Temesvari-cs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16" y="476672"/>
            <a:ext cx="4329541" cy="29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4540286" y="39330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Így került sor a vereséggel végződő temesvári csatára,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ami után azonban már csak két lehetőség maradt: vagy harcol tovább a magyar sereg minden remény és cél nélkül, amíg utolsó szálig elvérzik, vagy leteszi a fegyvert, miután a hadjárat viselésére elégséges eszközei sincsenek.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87172" y="3199853"/>
            <a:ext cx="3976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Temesvári csata 1849. augusztus 9.</a:t>
            </a:r>
            <a:endParaRPr lang="hu-H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910" y="404664"/>
            <a:ext cx="4833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magyar hadsereg anélkül hullott szét és semmisült meg, hogy Haynau jelentős győzelmet aratott volna fölötte.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Kossuth által diktátorsággal felruházott Görgey számára egyetlen lehetőség maradt, letenni a fegyvert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Görgey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serege ekkor körülbelül 30 000 ember volt, akik közül 5000 fegyvertelen újonc honvéd.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Görgey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augusztus 11-én haditanácsot tartott tábornokaival és tisztjeivel, és a fegyverletételre szánta el magát, kizárólag az oroszok előtt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861599" y="332656"/>
            <a:ext cx="1947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bukás </a:t>
            </a:r>
            <a:endParaRPr lang="hu-H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851920" y="4805869"/>
            <a:ext cx="5004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utolsó jelentősebb harcképes seregtest,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Görgey vezette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feldunai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hadsereg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feltétel nélküli fegyverletételére 1849. augusztus 13-án került sor Világosnál, az orosz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Fjodor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Vasziljevics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Rüdiger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tábornok csapatai előtt.</a:t>
            </a:r>
          </a:p>
        </p:txBody>
      </p:sp>
      <p:pic>
        <p:nvPicPr>
          <p:cNvPr id="4098" name="Picture 2" descr="http://upload.wikimedia.org/wikipedia/commons/7/7d/Vila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5" y="4470644"/>
            <a:ext cx="3345444" cy="2301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6/6e/Ridiger_Fyodor_Vasilyevich.jpg/280px-Ridiger_Fyodor_Vasilyevic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65567"/>
            <a:ext cx="2520280" cy="28893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4716016" y="397194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Fjodor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Vasziljevics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Rüdiger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( 1784– 1856)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3528" y="4600197"/>
            <a:ext cx="2584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Világosi fegyverletétel</a:t>
            </a:r>
            <a:endParaRPr lang="hu-H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8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ikiKami\Desktop\Történelmi atlasz - NTK\Töri atlasz_0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" y="-1"/>
            <a:ext cx="912774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57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73869"/>
            <a:ext cx="22092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Megtorlás</a:t>
            </a:r>
            <a:endParaRPr lang="hu-H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1839" y="943310"/>
            <a:ext cx="59766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forradalom alig fejeződött be, a császáriak mindjárt megkezdték a megtorlást.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Haynau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, a magyarországi osztrák főparancsnok felállította a haditörvényszéket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melyek több száz tisztet és polgári személyt ítéltek halálra és még többet várfogságra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foglyul ejtett katonák közül a magyarokat, székelyeket, lengyeleket és németeket erőszakkal besorozták az osztrák hadseregbe, a más nemzetiségűeket hazaengedték.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94" y="152249"/>
            <a:ext cx="2829804" cy="44644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5436096" y="4692004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Báró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Julius Jacob von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Haynau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(1786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1853)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osztrák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hadvezér,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nevéhez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fűződik az 1848-49-es forradalmat és szabadságharcot követő megfélemlítés</a:t>
            </a:r>
          </a:p>
        </p:txBody>
      </p:sp>
      <p:pic>
        <p:nvPicPr>
          <p:cNvPr id="5124" name="Picture 4" descr="http://www.tankonyvtar.hu/site/img/historia/1994_94-0910_29_Barany3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23" y="4252879"/>
            <a:ext cx="3970784" cy="257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1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8079" y="18864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1849. október 6-án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Aradon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kivégezték a magyar forradalom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tábornokát, az aradi vértanúkat. </a:t>
            </a:r>
            <a:b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ájl:Thorma János painter (1870-1937.12.05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9" y="1628800"/>
            <a:ext cx="8585810" cy="4352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395536" y="5962181"/>
            <a:ext cx="3663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Thorma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János: Aradi Vértanúk</a:t>
            </a:r>
          </a:p>
        </p:txBody>
      </p:sp>
    </p:spTree>
    <p:extLst>
      <p:ext uri="{BB962C8B-B14F-4D97-AF65-F5344CB8AC3E}">
        <p14:creationId xmlns:p14="http://schemas.microsoft.com/office/powerpoint/2010/main" val="30604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.blog.hu/le/lemil/image/Tiboru/1849/1848_L%C3%A1z%C3%A1r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9" y="1419603"/>
            <a:ext cx="3457970" cy="39536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05070" y="260648"/>
            <a:ext cx="5319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Lőpor és golyó általi halállal halt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(reggel fél hatkor):</a:t>
            </a:r>
          </a:p>
        </p:txBody>
      </p:sp>
      <p:sp>
        <p:nvSpPr>
          <p:cNvPr id="5" name="Téglalap 4"/>
          <p:cNvSpPr/>
          <p:nvPr/>
        </p:nvSpPr>
        <p:spPr>
          <a:xfrm>
            <a:off x="1619672" y="5560258"/>
            <a:ext cx="1717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Lázár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Vilmos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ezredes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kultura.hu/img/upload/201009/dessewffyariszt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71" y="1419603"/>
            <a:ext cx="3383449" cy="40279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4815681" y="5560258"/>
            <a:ext cx="2802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Gróf Dessewffy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Arisztid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tábornok</a:t>
            </a:r>
          </a:p>
        </p:txBody>
      </p:sp>
    </p:spTree>
    <p:extLst>
      <p:ext uri="{BB962C8B-B14F-4D97-AF65-F5344CB8AC3E}">
        <p14:creationId xmlns:p14="http://schemas.microsoft.com/office/powerpoint/2010/main" val="8679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ortenelemportal.hu/wp-content/uploads/2009/10/kiss_erno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54508"/>
            <a:ext cx="4104456" cy="47087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5987675" y="5525612"/>
            <a:ext cx="12731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Kiss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Ernő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tábornok</a:t>
            </a:r>
          </a:p>
        </p:txBody>
      </p:sp>
      <p:pic>
        <p:nvPicPr>
          <p:cNvPr id="8194" name="Picture 2" descr="http://tortenelemportal.hu/wp-content/uploads/2009/10/Schweid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9093"/>
            <a:ext cx="3909982" cy="46376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376129" y="5504989"/>
            <a:ext cx="20136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Schweidel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József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tábornok</a:t>
            </a:r>
          </a:p>
        </p:txBody>
      </p:sp>
    </p:spTree>
    <p:extLst>
      <p:ext uri="{BB962C8B-B14F-4D97-AF65-F5344CB8AC3E}">
        <p14:creationId xmlns:p14="http://schemas.microsoft.com/office/powerpoint/2010/main" val="11026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280</Words>
  <Application>Microsoft Office PowerPoint</Application>
  <PresentationFormat>Diavetítés a képernyőre (4:3 oldalarány)</PresentationFormat>
  <Paragraphs>39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Office-téma</vt:lpstr>
      <vt:lpstr>1848-as  Forradalom  és  Szabadságharc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1848-as  Forradalom és Szabadságharc</dc:title>
  <dc:creator>Nelli és Kálmán</dc:creator>
  <cp:lastModifiedBy>Tikos Kálmán</cp:lastModifiedBy>
  <cp:revision>122</cp:revision>
  <dcterms:created xsi:type="dcterms:W3CDTF">2011-02-12T17:04:21Z</dcterms:created>
  <dcterms:modified xsi:type="dcterms:W3CDTF">2020-03-25T17:43:00Z</dcterms:modified>
</cp:coreProperties>
</file>