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4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6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2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3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9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3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5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2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8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7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D88D2-B26B-4190-A3B1-4293F341A6E9}" type="datetimeFigureOut">
              <a:rPr lang="hu-HU" smtClean="0"/>
              <a:t>2020. 05. 02.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A108-04EC-4A18-8669-C4DC5A4C9E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34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9/Benczur-andrassy_gyul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8/81/Andr%C3%A1ssy-korm%C3%A1n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e/e5/K%C3%A1lm%C3%A1n_Tisz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9/9d/Barabas-eotvo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</a:t>
            </a:r>
            <a:b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POLITIKAI ÉLETE</a:t>
            </a:r>
            <a:b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MONARCHIA IDEJÉN</a:t>
            </a:r>
            <a:endParaRPr lang="hu-H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pctrs.network.hu/clubpicture/1/4/9/_/deak_ferenc_portreja_149224_12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76128"/>
            <a:ext cx="2493943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2/25/Andr%C3%A1ssy_Gyula_1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6993"/>
            <a:ext cx="2793207" cy="31301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k.oszk.hu/00800/00893/html/img/nagy/3fd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39" y="3356992"/>
            <a:ext cx="2546617" cy="3033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574689" y="6137116"/>
            <a:ext cx="224920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róf Andrássy Gyula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51920" y="5737006"/>
            <a:ext cx="146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Deák Ferenc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32240" y="6190042"/>
            <a:ext cx="152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Tisza Kálmán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0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400600" cy="1143000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Pártok és kormányok </a:t>
            </a:r>
            <a:b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dualizmus korában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564952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Deák-párt</a:t>
            </a:r>
            <a:endParaRPr lang="hu-H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7159" y="208628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kiegyezés után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új magyar kormány első miniszterelnöke Deák ajánlására Andrássy Gyula lett, aki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egészen az osztrák-magyar közös külügyminiszteri kinevezéséig,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1871-ig vezette Magyarországot.</a:t>
            </a:r>
          </a:p>
        </p:txBody>
      </p:sp>
      <p:pic>
        <p:nvPicPr>
          <p:cNvPr id="1026" name="Picture 2" descr="Fájl:Benczur-andrassy gyu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35" y="1532551"/>
            <a:ext cx="1890713" cy="285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ájl:Andrássy-kormán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" y="3563615"/>
            <a:ext cx="4177275" cy="2769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827584" y="6141595"/>
            <a:ext cx="2927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Az</a:t>
            </a:r>
            <a:r>
              <a:rPr lang="hu-HU" sz="2000" dirty="0" smtClean="0"/>
              <a:t> </a:t>
            </a:r>
            <a:r>
              <a:rPr lang="hu-HU" sz="2000" b="1" dirty="0" smtClean="0"/>
              <a:t>Andrássy-kormány</a:t>
            </a:r>
            <a:br>
              <a:rPr lang="hu-HU" sz="2000" b="1" dirty="0" smtClean="0"/>
            </a:br>
            <a:r>
              <a:rPr lang="hu-HU" sz="2000" b="1" dirty="0" smtClean="0"/>
              <a:t>1867-1871</a:t>
            </a:r>
            <a:endParaRPr lang="hu-HU" sz="2000" dirty="0"/>
          </a:p>
        </p:txBody>
      </p:sp>
      <p:sp>
        <p:nvSpPr>
          <p:cNvPr id="8" name="Téglalap 7"/>
          <p:cNvSpPr/>
          <p:nvPr/>
        </p:nvSpPr>
        <p:spPr>
          <a:xfrm>
            <a:off x="5436096" y="166625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gróf </a:t>
            </a:r>
            <a:r>
              <a:rPr lang="hu-HU" b="1" dirty="0"/>
              <a:t>Andrássy Gyula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(1823 –1890) </a:t>
            </a:r>
            <a:br>
              <a:rPr lang="hu-HU" b="1" dirty="0" smtClean="0"/>
            </a:br>
            <a:r>
              <a:rPr lang="hu-HU" dirty="0" smtClean="0"/>
              <a:t>magyar </a:t>
            </a:r>
            <a:r>
              <a:rPr lang="hu-HU" dirty="0"/>
              <a:t>politikus, államférfi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1867–71-ig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 Magyar </a:t>
            </a:r>
            <a:r>
              <a:rPr lang="hu-HU" dirty="0" smtClean="0"/>
              <a:t>Királyság</a:t>
            </a:r>
            <a:br>
              <a:rPr lang="hu-HU" dirty="0" smtClean="0"/>
            </a:br>
            <a:r>
              <a:rPr lang="hu-HU" dirty="0" smtClean="0"/>
              <a:t> miniszterelnöke,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1871–79-ig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Osztrák–Magyar Monarchia</a:t>
            </a:r>
            <a:br>
              <a:rPr lang="hu-HU" dirty="0" smtClean="0"/>
            </a:br>
            <a:r>
              <a:rPr lang="hu-HU" dirty="0" smtClean="0"/>
              <a:t> külügyminisztere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631781" y="4463534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Balközép Párt</a:t>
            </a:r>
            <a:endParaRPr lang="hu-H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471850" y="5013105"/>
            <a:ext cx="4779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Balközép Párt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korábbi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Határozati Párt tagjaiból alakult Tisza Kálmán és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köre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vezérletével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s nézetrendszerében is azonos volt vele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Magyarország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teljes függetlenségének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elérését tűzte ki célul, politikai úton.</a:t>
            </a:r>
          </a:p>
        </p:txBody>
      </p:sp>
    </p:spTree>
    <p:extLst>
      <p:ext uri="{BB962C8B-B14F-4D97-AF65-F5344CB8AC3E}">
        <p14:creationId xmlns:p14="http://schemas.microsoft.com/office/powerpoint/2010/main" val="12599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0528" y="44624"/>
            <a:ext cx="3034680" cy="1143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Szabadelvű Párt</a:t>
            </a:r>
            <a:endParaRPr lang="hu-H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5536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1875.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március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1-jén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alakult a korábbi,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Deák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Ferenc vezette Felirati Párt és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Tisza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Kálmán vezette Balközép fúziójából.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Első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elnöke is Tisza Kálmán lett.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Politikáját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értelemszerűen a kiegyezés szelleme és értékrendszere hatotta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át.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ájl:Kálmán Tisz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2377083" cy="3309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7186260" y="1039281"/>
            <a:ext cx="1746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Tisza Kálmán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(1830 –1902)</a:t>
            </a:r>
            <a:br>
              <a:rPr lang="hu-HU" b="1" dirty="0" smtClean="0"/>
            </a:br>
            <a:r>
              <a:rPr lang="hu-HU" dirty="0" smtClean="0"/>
              <a:t> </a:t>
            </a:r>
            <a:r>
              <a:rPr lang="hu-HU" dirty="0"/>
              <a:t>politikus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miniszterelnök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nagybirtokos</a:t>
            </a:r>
            <a:r>
              <a:rPr lang="hu-HU" dirty="0" smtClean="0"/>
              <a:t>,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az MTA tagja.</a:t>
            </a:r>
          </a:p>
        </p:txBody>
      </p:sp>
      <p:sp>
        <p:nvSpPr>
          <p:cNvPr id="6" name="Téglalap 5"/>
          <p:cNvSpPr/>
          <p:nvPr/>
        </p:nvSpPr>
        <p:spPr>
          <a:xfrm>
            <a:off x="3851920" y="3632448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Tisza Kálmán-kormány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Magyarország kiegyezés utáni hatodik kormánya volt,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mely mind a mai napig a leghosszabb ideig volt hatalmon 1875 és 1890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között.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Tisza elsődleges feladatának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ország zavaros pénzügyi helyzetének rendezését,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valamint az új párt megszilárdítását tűzte ki céljául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Fontosnak tartotta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feudális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maradványok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felszámolását,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és a modern polgári államszervezet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kialakítását is.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sulinet.hu/ikep/2004/10/taro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5796"/>
            <a:ext cx="3408313" cy="17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72134" y="5207749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A kép jobb oldalán Tisza Kálmán,</a:t>
            </a:r>
            <a:br>
              <a:rPr lang="hu-HU" b="1" dirty="0" smtClean="0"/>
            </a:br>
            <a:r>
              <a:rPr lang="hu-HU" b="1" dirty="0" smtClean="0"/>
              <a:t>középen Jókai Mór látható</a:t>
            </a:r>
            <a:endParaRPr lang="hu-HU" b="1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627784" y="4703569"/>
            <a:ext cx="504056" cy="45362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2428528" y="4437112"/>
            <a:ext cx="0" cy="109380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ájl:Barabas-eotv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096"/>
            <a:ext cx="4119963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44008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báró </a:t>
            </a:r>
            <a:r>
              <a:rPr lang="hu-HU" b="1" dirty="0"/>
              <a:t>Eötvös József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(1813 –1871)</a:t>
            </a:r>
            <a:br>
              <a:rPr lang="hu-HU" b="1" dirty="0" smtClean="0"/>
            </a:br>
            <a:r>
              <a:rPr lang="hu-HU" dirty="0" smtClean="0"/>
              <a:t> </a:t>
            </a:r>
            <a:r>
              <a:rPr lang="hu-HU" dirty="0"/>
              <a:t>író, miniszter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az MTA elnöke,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Eötvös Loránd fizikus apja.</a:t>
            </a:r>
          </a:p>
        </p:txBody>
      </p:sp>
      <p:sp>
        <p:nvSpPr>
          <p:cNvPr id="5" name="Téglalap 4"/>
          <p:cNvSpPr/>
          <p:nvPr/>
        </p:nvSpPr>
        <p:spPr>
          <a:xfrm>
            <a:off x="107504" y="332656"/>
            <a:ext cx="4094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báró Eötvös József </a:t>
            </a:r>
          </a:p>
        </p:txBody>
      </p:sp>
      <p:sp>
        <p:nvSpPr>
          <p:cNvPr id="6" name="Téglalap 5"/>
          <p:cNvSpPr/>
          <p:nvPr/>
        </p:nvSpPr>
        <p:spPr>
          <a:xfrm>
            <a:off x="184313" y="12256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Jelen volt az 1832. évi országgyűlésen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Pozsonyban, azalatt ügyvédi vizsgát tett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Irodalmi munkásságának kezdete, kiváltképp a „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Karthausi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” című regénye nagy elismerést szerzett neki úgy az irodalomban, mint a közéletben.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1838-ban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Kisfaludy Társaság is tagjának választotta, amelyet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1847-ben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megújított, végül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1860-ban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elnökké választották.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1848-ban 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első magyar felelős minisztérium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megalakulásakor,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neki a vallás- és közoktatási tárca jutott.</a:t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 kiegyezésben közvetlenül közreműködött.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új minisztériumban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ismét a vallás- és közoktatási tárcát vállalta el.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már kedvezőbb körülmények közt dolgozhatott,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megalkotta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népiskolai közoktatásról szóló törvényt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Megindította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közép- és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felsőiskolák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reformját is.</a:t>
            </a:r>
          </a:p>
        </p:txBody>
      </p:sp>
    </p:spTree>
    <p:extLst>
      <p:ext uri="{BB962C8B-B14F-4D97-AF65-F5344CB8AC3E}">
        <p14:creationId xmlns:p14="http://schemas.microsoft.com/office/powerpoint/2010/main" val="21368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Nemzetiségi kérdés a XIX. </a:t>
            </a:r>
            <a:r>
              <a:rPr lang="hu-HU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</a:t>
            </a:r>
            <a:r>
              <a:rPr lang="hu-H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zázad</a:t>
            </a: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második felében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7113" y="1556792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Monotype Corsiva" pitchFamily="66" charset="0"/>
              </a:rPr>
              <a:t>A nemzetiségek eloszlása Magyarországon</a:t>
            </a:r>
            <a:endParaRPr lang="hu-H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8952" y="2180208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XIX. században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magyarság aránya nem éri el az 50%-ot a lakosság összességéhez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számítva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 nemzetiségi viszonyok rendezése érdekében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országgyűlés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1868-ban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megalkotta a nemzetiségi törvényt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0972"/>
            <a:ext cx="4464496" cy="2944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4950803" y="4365104"/>
            <a:ext cx="3946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törvény széles körű nyelvhasználatot biztosított az oktatás, a közigazgatás és az igazságszolgáltatás alsó és középső szintjén.</a:t>
            </a: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törvény nemcsak engedélyezte az anyanyelvi oktatást, de azt az állam feladatává is tette.</a:t>
            </a:r>
          </a:p>
        </p:txBody>
      </p:sp>
      <p:pic>
        <p:nvPicPr>
          <p:cNvPr id="4100" name="Picture 4" descr="http://www.hunsor.se/magyar1000ev/etnografiskakar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42" y="1556792"/>
            <a:ext cx="3153797" cy="2350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Szövegdoboz 6"/>
          <p:cNvSpPr txBox="1"/>
          <p:nvPr/>
        </p:nvSpPr>
        <p:spPr>
          <a:xfrm>
            <a:off x="5817829" y="3708757"/>
            <a:ext cx="300502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 magyar etnikum a</a:t>
            </a:r>
            <a:br>
              <a:rPr lang="hu-HU" b="1" dirty="0" smtClean="0"/>
            </a:br>
            <a:r>
              <a:rPr lang="hu-HU" b="1" dirty="0" smtClean="0"/>
              <a:t> Kárpát-medencében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446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59" y="188640"/>
            <a:ext cx="5547253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Horvát - Magyar kiegyezés 1868.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4" name="Picture 4" descr="http://m.blog.hu/to/toriblog/image/755px-Magyarorsz%C3%A1gi_nemzetis%C3%A9gek_ar%C3%A1nya_1840_k%C3%B6r%C3%B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7893"/>
            <a:ext cx="4758801" cy="378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87662" y="4084398"/>
            <a:ext cx="4356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horvát lett a hivatalos nyelv.</a:t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Belügy, igazságügy, vallásügy és közoktatásügy terén önkormányzati jogot kapott, viszont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Magyarországgal közös ügy maradt az udvartartás költsége, az újoncmegajánlás, a véderő, és az ezekkel kapcsolatos pénzügyek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horvátok elégedetlenek voltak a kiegyezési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törvénnyel.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hirportal.sikerado.hu/images/kep/201107/MAGYAR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7928"/>
            <a:ext cx="4302387" cy="275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86146" y="6225476"/>
            <a:ext cx="460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Magyarországon élő nemzetiségek megoszlása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251520" y="1268760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horvátokkal megkötött kiegyezés a horvátokat elismerte politikai nemzetnek.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Horvátország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beligazgatási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autonómiát kapott, melynek élén a magyar miniszterelnök javaslatára az uralkodó által kinevezett bán állt.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981" y="0"/>
            <a:ext cx="5987008" cy="1143000"/>
          </a:xfrm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Szegényparaszti mozgalmak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34666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parasztság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jobbágyfelszabadításkor telki állományának arányában jutott földhöz, s ennek megfelelően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rétegződött gazdag-, közép-, szegényparasztságra, illetve földtelen agrárproletárokra.</a:t>
            </a:r>
          </a:p>
        </p:txBody>
      </p:sp>
      <p:sp>
        <p:nvSpPr>
          <p:cNvPr id="5" name="Téglalap 4"/>
          <p:cNvSpPr/>
          <p:nvPr/>
        </p:nvSpPr>
        <p:spPr>
          <a:xfrm>
            <a:off x="4095600" y="3501008"/>
            <a:ext cx="50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parasztság jelentős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egyre növekvő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részét alkották a földnélküli agrárproletárok. Mezőgazdasági bérmunkából,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kubikolásból,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városi építkezéseken vállalt munkából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éltek</a:t>
            </a:r>
          </a:p>
        </p:txBody>
      </p:sp>
      <p:pic>
        <p:nvPicPr>
          <p:cNvPr id="6146" name="Picture 2" descr="http://www.szentesinfo.hu/szentesielet/2011/13_0408/kepek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4" y="928057"/>
            <a:ext cx="3816424" cy="231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.hvg.hu/image.aspx?id=b245799a-25d4-453b-8919-e481d8814862&amp;view=77b35f82-3c9f-4f85-88fe-7bbfe9f7c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688"/>
            <a:ext cx="3916088" cy="284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39552" y="5905290"/>
            <a:ext cx="2979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Mezőgazdasági bérmunkások</a:t>
            </a:r>
            <a:br>
              <a:rPr lang="hu-HU" b="1" dirty="0" smtClean="0"/>
            </a:br>
            <a:r>
              <a:rPr lang="hu-HU" b="1" dirty="0" smtClean="0"/>
              <a:t> „kubikusok”.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33764" y="3057934"/>
            <a:ext cx="387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Földtelen agrárproletárok napszámban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095600" y="4797294"/>
            <a:ext cx="5228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1890-es években a Viharsarok dél-alföldi vármegyéiben kezdődött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falusi munkásmozgalom.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Ezeken a területeken az agrárproletár 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szegényparaszti népesség elégedetlensége aratósztrájkokban, helyi zendülésekben fejeződött ki.</a:t>
            </a:r>
          </a:p>
        </p:txBody>
      </p:sp>
    </p:spTree>
    <p:extLst>
      <p:ext uri="{BB962C8B-B14F-4D97-AF65-F5344CB8AC3E}">
        <p14:creationId xmlns:p14="http://schemas.microsoft.com/office/powerpoint/2010/main" val="11221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A politikai élet változásai az </a:t>
            </a:r>
            <a:b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1890-es években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588352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Kossuth Lajos temetése 1894-ben</a:t>
            </a:r>
            <a:endParaRPr lang="hu-H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21242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1894 márciusában hosszabb betegeskedés után Kossuthot ledöntötte a lábáról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influenza,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végleg ágynak esett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1894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március 20-án, este tizenegy óra előtt öt perccel meghalt.</a:t>
            </a:r>
          </a:p>
        </p:txBody>
      </p:sp>
      <p:pic>
        <p:nvPicPr>
          <p:cNvPr id="7170" name="Picture 2" descr="http://upload.wikimedia.org/wikipedia/commons/thumb/3/37/Kossuth_funeral_procession_1894.png/800px-Kossuth_funeral_procession_18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9" y="3622375"/>
            <a:ext cx="4032448" cy="2913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337652" y="3622375"/>
            <a:ext cx="48063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Március 30-án érkezett végleg haza 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turini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remete.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Tízezrek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jöttek a fővárosba, sokan az utcákon éjszakáztak, hogy leróják kegyeletüket a Nemzeti Múzeumban a ravatalnál és elkísérjék Kossuthot utolsó útjára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végeláthatatlan gyászmenet a Kiskörút, Andrássy út, Nagykörút, Kerepesi út vonalán haladt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temetőbe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sírnál Jókai Mór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nemzet nevében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mondott gyászbeszédet.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66109" y="6429875"/>
            <a:ext cx="24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Kossuth Lajos temetése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http://mek.oszk.hu/kiallitas/kossuthhangja/html/kepek/kossuth_arckep_na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45619"/>
            <a:ext cx="2101009" cy="2699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664621" y="2851031"/>
            <a:ext cx="147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Kossuth Lajos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öreg korában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0"/>
            <a:ext cx="9273868" cy="68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789</Words>
  <Application>Microsoft Office PowerPoint</Application>
  <PresentationFormat>Diavetítés a képernyőre (4:3 oldalarány)</PresentationFormat>
  <Paragraphs>46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MAGYARORSZÁG  POLITIKAI ÉLETE A MONARCHIA IDEJÉN</vt:lpstr>
      <vt:lpstr>Pártok és kormányok  a dualizmus korában</vt:lpstr>
      <vt:lpstr>Szabadelvű Párt</vt:lpstr>
      <vt:lpstr>PowerPoint-bemutató</vt:lpstr>
      <vt:lpstr>Nemzetiségi kérdés a XIX. század második felében</vt:lpstr>
      <vt:lpstr>Horvát - Magyar kiegyezés 1868.</vt:lpstr>
      <vt:lpstr>Szegényparaszti mozgalmak</vt:lpstr>
      <vt:lpstr>A politikai élet változásai az  1890-es években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 POLITIKAI ÉLETE A MONARCHIA IDEJÉN</dc:title>
  <dc:creator>Nelli és Kálmán</dc:creator>
  <cp:lastModifiedBy>Tikos Kálmán</cp:lastModifiedBy>
  <cp:revision>34</cp:revision>
  <dcterms:created xsi:type="dcterms:W3CDTF">2011-10-05T15:37:13Z</dcterms:created>
  <dcterms:modified xsi:type="dcterms:W3CDTF">2020-05-02T14:33:43Z</dcterms:modified>
</cp:coreProperties>
</file>