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FD2C-A75E-4512-BA44-2449A73E851E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3E0-1BC2-4230-9B6D-F2D7B5A76B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60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FD2C-A75E-4512-BA44-2449A73E851E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3E0-1BC2-4230-9B6D-F2D7B5A76B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31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FD2C-A75E-4512-BA44-2449A73E851E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3E0-1BC2-4230-9B6D-F2D7B5A76B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6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FD2C-A75E-4512-BA44-2449A73E851E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3E0-1BC2-4230-9B6D-F2D7B5A76B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7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FD2C-A75E-4512-BA44-2449A73E851E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3E0-1BC2-4230-9B6D-F2D7B5A76B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60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FD2C-A75E-4512-BA44-2449A73E851E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3E0-1BC2-4230-9B6D-F2D7B5A76B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6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FD2C-A75E-4512-BA44-2449A73E851E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3E0-1BC2-4230-9B6D-F2D7B5A76B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87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FD2C-A75E-4512-BA44-2449A73E851E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3E0-1BC2-4230-9B6D-F2D7B5A76B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78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FD2C-A75E-4512-BA44-2449A73E851E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3E0-1BC2-4230-9B6D-F2D7B5A76B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80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FD2C-A75E-4512-BA44-2449A73E851E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3E0-1BC2-4230-9B6D-F2D7B5A76B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7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FD2C-A75E-4512-BA44-2449A73E851E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3E0-1BC2-4230-9B6D-F2D7B5A76B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93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CFD2C-A75E-4512-BA44-2449A73E851E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353E0-1BC2-4230-9B6D-F2D7B5A76B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1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9/94/FebruarPatent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9/Szekely-deak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//upload.wikimedia.org/wikipedia/commons/5/5d/Teleki_L%C3%A1szl%C3%B32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5/Anton_von_Schmerling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hu.wikipedia.org/w/index.php?title=F%C3%A1jl:Kiegyez%C3%A9si_okirat_els%C5%91_oldala(1867).jpg&amp;filetimestamp=2009111616561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hu-H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KIEGYEZÉS</a:t>
            </a:r>
            <a:endParaRPr lang="hu-H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635896" y="1700808"/>
            <a:ext cx="1806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1867</a:t>
            </a:r>
            <a:endParaRPr lang="hu-HU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mateinfo.hu/images/navy/Ci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92" y="2875985"/>
            <a:ext cx="4608512" cy="3689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ta.hu/RTEmagicC_ff4c1ed583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907952" cy="311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79512" y="280120"/>
            <a:ext cx="3153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Monotype Corsiva" pitchFamily="66" charset="0"/>
              </a:rPr>
              <a:t>A Kiegyezés jelentősége</a:t>
            </a:r>
            <a:endParaRPr lang="hu-H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4300" y="1052736"/>
            <a:ext cx="50117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kiegyezés egyértelmű következménye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viszonylagos belpolitikai önállóság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mellett egy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viszonylag békés 50 év, és az Osztrák–Magyar Monarchia létrejötte, mely alatt Magyarország jelentős gazdasági fejlődésen ment keresztül.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192130" y="3350423"/>
            <a:ext cx="47699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Létrejön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egy dualista állam, az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Osztrák-Magyar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Monarchia,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két fővárossal: Bécs +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Budapest. 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alkotmányos monarchia;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két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egyenrangú fél megegyezése</a:t>
            </a:r>
          </a:p>
          <a:p>
            <a:pPr lvl="0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belső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ügyeket tekintve teljesen önálló a két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állam;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magyar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király Bécsben, felelős magyar kormány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Pesten;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két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államot az uralkodó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személye kötötte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össze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perszonálunió;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közös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ügyek: külügy, hadügy,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pénzügy;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közös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miniszterek</a:t>
            </a:r>
          </a:p>
        </p:txBody>
      </p:sp>
      <p:pic>
        <p:nvPicPr>
          <p:cNvPr id="10244" name="Picture 4" descr="http://upload.wikimedia.org/wikipedia/commons/thumb/0/09/Benczur-andrassy_gyula.jpg/200px-Benczur-andrassy_gy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46" y="2519922"/>
            <a:ext cx="2054910" cy="31029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-180528" y="3518587"/>
            <a:ext cx="29944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gróf </a:t>
            </a:r>
            <a:r>
              <a:rPr lang="hu-HU" b="1" dirty="0" smtClean="0"/>
              <a:t>Andrássy Gyula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b="1" dirty="0" smtClean="0"/>
              <a:t>(1823– 1890</a:t>
            </a:r>
            <a:r>
              <a:rPr lang="hu-HU" b="1" dirty="0"/>
              <a:t>)</a:t>
            </a:r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dirty="0" smtClean="0"/>
              <a:t>magyar politikus,</a:t>
            </a:r>
            <a:br>
              <a:rPr lang="hu-HU" dirty="0" smtClean="0"/>
            </a:br>
            <a:r>
              <a:rPr lang="hu-HU" dirty="0" smtClean="0"/>
              <a:t>1867–71-ig a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b="1" dirty="0" smtClean="0"/>
              <a:t>Magyar Királyság miniszterelnöke,</a:t>
            </a:r>
            <a:br>
              <a:rPr lang="hu-HU" b="1" dirty="0" smtClean="0"/>
            </a:br>
            <a:r>
              <a:rPr lang="hu-HU" dirty="0" smtClean="0"/>
              <a:t> 1871–79-ig az</a:t>
            </a:r>
            <a:br>
              <a:rPr lang="hu-HU" dirty="0" smtClean="0"/>
            </a:br>
            <a:r>
              <a:rPr lang="hu-HU" dirty="0" smtClean="0"/>
              <a:t> Osztrák–Magyar Monarchia külügyminisztere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414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hu-HU" sz="4800" b="1" dirty="0">
                <a:solidFill>
                  <a:srgbClr val="002060"/>
                </a:solidFill>
                <a:latin typeface="Monotype Corsiva" pitchFamily="66" charset="0"/>
              </a:rPr>
              <a:t>A kiegyezés előzményei és megszületése</a:t>
            </a:r>
            <a:r>
              <a:rPr lang="hu-HU" sz="48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hu-HU" sz="4800" dirty="0">
                <a:solidFill>
                  <a:srgbClr val="002060"/>
                </a:solidFill>
                <a:latin typeface="Monotype Corsiva" pitchFamily="66" charset="0"/>
              </a:rPr>
            </a:br>
            <a:endParaRPr lang="hu-H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0264" y="2708920"/>
            <a:ext cx="36276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1859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: É-Itáliában vereséget szenvednek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Habsburg Birodalom csapatai.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csata az ifjú Ferenc József számára az első harctéri csatavesztést hozta, a botcsinálta hadvezérnek megszégyenülve fegyverszünetet kellett kérnie.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vereséget követően az osztrákok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elvesztették Észak-Itáliában megszerzett politikai, katonai befolyásukat. </a:t>
            </a:r>
          </a:p>
          <a:p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ilitarareflektioner.files.wordpress.com/2007/04/solferin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5313370" cy="3686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0264" y="1968515"/>
            <a:ext cx="4027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  <a:latin typeface="Monotype Corsiva" pitchFamily="66" charset="0"/>
              </a:rPr>
              <a:t>Külpolitikai helyzet alakulása</a:t>
            </a:r>
            <a:endParaRPr lang="hu-H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923928" y="2708920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solferinói csata a szárd–francia–osztrák háború döntő ütközete volt. </a:t>
            </a:r>
          </a:p>
          <a:p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1859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június 24-én zajlott le. </a:t>
            </a: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375454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Königgrätzi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csata az 1866-os porosz–osztrák háború legnagyobb csatája volt, melyben 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komoly technikai és hadvezetési fölényben lévő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Porosz Királyság döntő győzelmet aratott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többnemzetiségű, idejétmúlt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felszereltségű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és felállású Habsburg csapatok felett.</a:t>
            </a:r>
          </a:p>
        </p:txBody>
      </p:sp>
      <p:sp>
        <p:nvSpPr>
          <p:cNvPr id="5" name="Téglalap 4"/>
          <p:cNvSpPr/>
          <p:nvPr/>
        </p:nvSpPr>
        <p:spPr>
          <a:xfrm>
            <a:off x="4139952" y="3293368"/>
            <a:ext cx="4788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csata kimenetele egyben eldöntötte a háborút is.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1866. augusztus 23-án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Prágában megkötött békeszerződésben az Osztrák Császárság a Porosz Királyság javára lemondott a német egység megvalósításáról.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habsburgok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újabb veresége a birodalom Európában betöltött nagyhatalmi státuszát veszélyeztette.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osztrákoknak az eddigi helyzet fenntartása érdekében a birodalmon belül békére, szövetségesekre volt szüksége.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m.blog.hu/le/lemil/image/Ace22/LF_3_2/K%C3%B6niggr%C3%A4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60648"/>
            <a:ext cx="4751249" cy="2819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ortenelemklub.hu/galeries/8/N%C3%A9met%20olasz%20egys%C3%A9g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06779"/>
            <a:ext cx="3468556" cy="40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0231" y="6424305"/>
            <a:ext cx="4336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Európa térképe a XIX. század 70-es éveiben 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464496" cy="114300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Monotype Corsiva" pitchFamily="66" charset="0"/>
              </a:rPr>
              <a:t>Belpolitikai helyzet alakulása</a:t>
            </a:r>
            <a:endParaRPr lang="hu-H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http://mek.oszk.hu/01900/01903/html/cd7/kepek/c2691gf9542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62" y="260647"/>
            <a:ext cx="2386829" cy="4032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285840" y="1124744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októberi diploma a Habsburg Birodalom uralma alá tartozó országok életének alkotmányos alapokra való helyezését célozta,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ugyanakkor az abszolutizmus által Magyarországnak Ausztriába történő beolvasztását fenntartotta.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egyes országok számára széles körű autonómiát helyezett kilátásba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és Magyarországon is visszaállította az alkotmányt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Magyar Kancelláriát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és a Helytartótanácsot.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880386" y="5033384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hadügy és a külügy azonban az uralkodó kezében maradt. Az oktatás nyelve a magyar lett.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magyar országgyűlés a birodalmi tanács intézményét, mint a magyar állam szuverenitását csorbító tényezőt, 1861-ben elutasította.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636688" y="4132378"/>
            <a:ext cx="254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któberi Diploma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1860. október 20. 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://www.mol.gov.hu/images/ups/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47653"/>
            <a:ext cx="2225365" cy="28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54264" y="4571719"/>
            <a:ext cx="1217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törvény</a:t>
            </a:r>
            <a:b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fedőlapja</a:t>
            </a:r>
            <a:b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és pecsétje</a:t>
            </a:r>
            <a:endParaRPr lang="hu-H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ájl:FebruarPat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4048125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01014" y="90872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1861. február 26-i pátens kétkamarás birodalmi gyűlést hozott létre, amelyet törvényhozói jogokkal ruházott fel. 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birodalmi gyűlés a tartományi gyűlések fölé – az így kezelt magyar országgyűlés fölé is – rendeltetett.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államhatalom legfőbb eszközei továbbra is az uralkodó kezében maradtak.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uralkodó korlátlan joga maradt a külügy és a hadügy irányítása, a fegyveres erőkkel való rendelkezés, és a költségvetés ügyében sem dönthetett a tanács. 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pátens az osztrák tartományokban az alkotmányosság igen szűk, de mégiscsak létező formáját valósította meg.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olaszok és a magyarok szembefordultak vele, mert nemzeti önrendelkezésüket sértette az összbirodalmi kormányzás elve.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63328" y="223648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Monotype Corsiva" pitchFamily="66" charset="0"/>
              </a:rPr>
              <a:t>Februári Pátens</a:t>
            </a:r>
            <a:endParaRPr lang="hu-H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580112" y="6048063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Februári Pátens előlapja</a:t>
            </a:r>
            <a:endParaRPr lang="hu-H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bendorfer.hu/2011_salzkammergut_nyar/KAISERVILLA_franz-jos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57" y="292695"/>
            <a:ext cx="1872208" cy="29643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391617" y="3232229"/>
            <a:ext cx="3387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Ferenc József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1856-os magyarországi látogatása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alkalmából készült kép</a:t>
            </a:r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51520" y="404664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császár az Októberi Diploma és a Februári Pátens elfogadtatása érdekében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1861. április 6-ára Budára összehívta az országgyűlést.</a:t>
            </a:r>
          </a:p>
        </p:txBody>
      </p:sp>
      <p:sp>
        <p:nvSpPr>
          <p:cNvPr id="7" name="Téglalap 6"/>
          <p:cNvSpPr/>
          <p:nvPr/>
        </p:nvSpPr>
        <p:spPr>
          <a:xfrm>
            <a:off x="241919" y="1655316"/>
            <a:ext cx="49877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országgyűlés mindkét dokumentumot egységesen elutasította. 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Tagjai között ugyanakkor vita alakult ki arról a kérdésről, hogy az uralkodónak szánt választ milyen formában juttassák el az uralkodónak.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hagyományos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felirati formában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véglegesítsék, vagy - arra való hivatkozással, hogy az ország törvényei szerint Ferenc József hivatalosan nem Magyarország királya - ünnepélyes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határozat meghozatala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után az országgyűlés mondja ki a maga feloszlatását.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34143" y="51138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előbbi nézetet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Deák Ferenc vezette Felirati Párt,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míg az utóbbit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Teleki László vezette Határozati Párt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képviselte.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Fájl:Szekely-dea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23" y="4221088"/>
            <a:ext cx="1840624" cy="21660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170979" y="6354645"/>
            <a:ext cx="1430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Deák Ferenc</a:t>
            </a:r>
            <a:endParaRPr lang="hu-HU" dirty="0"/>
          </a:p>
        </p:txBody>
      </p:sp>
      <p:pic>
        <p:nvPicPr>
          <p:cNvPr id="6150" name="Picture 6" descr="Fájl:Teleki László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35" y="4113179"/>
            <a:ext cx="1607029" cy="22957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7260545" y="6354645"/>
            <a:ext cx="153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Teleki László </a:t>
            </a:r>
            <a:endParaRPr lang="hu-HU" dirty="0"/>
          </a:p>
        </p:txBody>
      </p:sp>
      <p:sp>
        <p:nvSpPr>
          <p:cNvPr id="11" name="Balra-jobbra nyíl 10"/>
          <p:cNvSpPr/>
          <p:nvPr/>
        </p:nvSpPr>
        <p:spPr>
          <a:xfrm>
            <a:off x="6194513" y="5331901"/>
            <a:ext cx="1314400" cy="243629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31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3265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Ferenc Józsefnek adandó válaszról tartott vita előestéjén Teleki öngyilkosságot követett el,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így az aznapi ülést elnapolták.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megismételt ülésen Deák mint Pest belvárosának követe, egész tekintélyével a felirat mellett nyilatkozott.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Felirati beszéde és javaslata, az egyik leghatalmasabb alkotása, 1861. május 13-án hangzott el.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 hatására végül 155-152-es szavazati aránnyal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felirat mellett döntött az országgyűlés.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355976" y="41490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Bécs a feliratot elfogadhatatlannak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találta és az ország jogait erősen korlátozó királyi leiratot próbált keresztülvinni.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Erre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országgyűlés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Deák vezetésével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új felirattal válaszolt.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uralkodó ezek hatására feloszlatta az országgyűlést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és 1865-ig nem is hívta össze.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mek.oszk.hu/01900/01903/html/cd7/kepek/tortenelem/to593vuj61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32656"/>
            <a:ext cx="3434003" cy="3170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045697" y="3471977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Az 1861-es országgyűlés megnyitása  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7172" name="Picture 4" descr="Fájl:Anton von Schmerl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74" y="3617399"/>
            <a:ext cx="2088232" cy="3004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-198784" y="4365104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Anton von Schmerling</a:t>
            </a:r>
            <a:endParaRPr lang="hu-HU" dirty="0"/>
          </a:p>
          <a:p>
            <a:pPr algn="ctr"/>
            <a:r>
              <a:rPr lang="hu-HU" b="1" dirty="0" smtClean="0"/>
              <a:t> (1805 –1893) </a:t>
            </a:r>
          </a:p>
          <a:p>
            <a:pPr algn="ctr"/>
            <a:r>
              <a:rPr lang="hu-HU" dirty="0" smtClean="0"/>
              <a:t>osztrák politikus,</a:t>
            </a:r>
            <a:br>
              <a:rPr lang="hu-HU" dirty="0" smtClean="0"/>
            </a:br>
            <a:r>
              <a:rPr lang="hu-HU" dirty="0" smtClean="0"/>
              <a:t>államminiszter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261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23528" y="404663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>
                <a:latin typeface="Times New Roman" pitchFamily="18" charset="0"/>
                <a:cs typeface="Times New Roman" pitchFamily="18" charset="0"/>
              </a:rPr>
              <a:t>1861-65: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átmeneti állapot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Deák passzív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ellenállás: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kivárás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politikája,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elérte a célját, mert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Ausztria számára egyre fontosabbá vált a belső rend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megszilárdítása.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21726" y="3452430"/>
            <a:ext cx="38742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 </a:t>
            </a:r>
            <a:r>
              <a:rPr lang="hu-HU" b="1" i="1" dirty="0">
                <a:latin typeface="Times New Roman" pitchFamily="18" charset="0"/>
                <a:cs typeface="Times New Roman" pitchFamily="18" charset="0"/>
              </a:rPr>
              <a:t>„készek leszünk mindenkor törvényszabta úton saját törvényeinket a birodalom szilárd fennállásának biztosításával összhangba hozni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Tulajdonképpen ezzel a cikkel Deák engedményeket tesz az udvar felé.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(Enged a 48-ból)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05745" y="1844824"/>
            <a:ext cx="3464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Monotype Corsiva" pitchFamily="66" charset="0"/>
              </a:rPr>
              <a:t>Deák </a:t>
            </a:r>
            <a:r>
              <a:rPr lang="hu-HU" sz="2800" b="1" dirty="0">
                <a:solidFill>
                  <a:srgbClr val="002060"/>
                </a:solidFill>
                <a:latin typeface="Monotype Corsiva" pitchFamily="66" charset="0"/>
              </a:rPr>
              <a:t>húsvéti </a:t>
            </a:r>
            <a:r>
              <a:rPr lang="hu-HU" sz="2800" b="1" dirty="0" smtClean="0">
                <a:solidFill>
                  <a:srgbClr val="002060"/>
                </a:solidFill>
                <a:latin typeface="Monotype Corsiva" pitchFamily="66" charset="0"/>
              </a:rPr>
              <a:t>cikke 1865. </a:t>
            </a:r>
            <a:endParaRPr lang="hu-H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http://lazarus.elte.hu/h-sf-atlas/kep-hu/neo_und_dual/3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962525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62135" y="692696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Ferenc József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készséggel fogadta a lehetőséget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leváltotta Schmerlinget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utána megkezdődött a kiegyezési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tárgyalássorozat.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külpolitikai események felgyorsították az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egyezkedést.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033814" y="4300872"/>
            <a:ext cx="297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1867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május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végén a magyar képviselőház is elfogadta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törvényjavaslatot.</a:t>
            </a:r>
          </a:p>
          <a:p>
            <a:pPr lvl="0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Június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8-án Budán a Mátyás-templomban megkoronázzák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Ferenc Józsefet.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upload.wikimedia.org/wikipedia/commons/thumb/5/51/Kiegyez%C3%A9si_okirat_els%C5%91_oldala%281867%29.jpg/200px-Kiegyez%C3%A9si_okirat_els%C5%91_oldala%281867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4982"/>
            <a:ext cx="19659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052407" y="3473594"/>
            <a:ext cx="2749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Kiegyezés dokumentum</a:t>
            </a:r>
            <a:b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első oldala</a:t>
            </a:r>
            <a:endParaRPr lang="hu-H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szentkoronaradio.com/files/ferencjozsefessis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5849695" cy="3773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0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913</Words>
  <Application>Microsoft Office PowerPoint</Application>
  <PresentationFormat>Diavetítés a képernyőre (4:3 oldalarány)</PresentationFormat>
  <Paragraphs>52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Office-téma</vt:lpstr>
      <vt:lpstr>KIEGYEZÉS</vt:lpstr>
      <vt:lpstr>A kiegyezés előzményei és megszületése </vt:lpstr>
      <vt:lpstr>PowerPoint-bemutató</vt:lpstr>
      <vt:lpstr>Belpolitikai helyzet alakulása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KIEGYEZÉS</dc:title>
  <dc:creator>Nelli és Kálmán</dc:creator>
  <cp:lastModifiedBy>Tikos Kálmán</cp:lastModifiedBy>
  <cp:revision>19</cp:revision>
  <dcterms:created xsi:type="dcterms:W3CDTF">2011-09-29T14:09:41Z</dcterms:created>
  <dcterms:modified xsi:type="dcterms:W3CDTF">2020-04-25T14:55:05Z</dcterms:modified>
</cp:coreProperties>
</file>