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66" r:id="rId2"/>
    <p:sldId id="267" r:id="rId3"/>
    <p:sldId id="268" r:id="rId4"/>
    <p:sldId id="269" r:id="rId5"/>
    <p:sldId id="271" r:id="rId6"/>
    <p:sldId id="272" r:id="rId7"/>
    <p:sldId id="273" r:id="rId8"/>
    <p:sldId id="274" r:id="rId9"/>
    <p:sldId id="279" r:id="rId10"/>
  </p:sldIdLst>
  <p:sldSz cx="9144000" cy="6858000" type="screen4x3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0000"/>
    <a:srgbClr val="00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8" d="100"/>
          <a:sy n="58" d="100"/>
        </p:scale>
        <p:origin x="1524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34DA787-0244-462F-AFAF-40383FBDFC39}" type="datetimeFigureOut">
              <a:rPr lang="hu-HU" smtClean="0"/>
              <a:t>2020. 04. 08.</a:t>
            </a:fld>
            <a:endParaRPr lang="hu-HU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u-HU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85CBFC0-11B9-48AE-9163-A6F028E240F8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4244573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 smtClean="0"/>
              <a:t>Alcím mintájának szerkesztése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1DC63C-F537-43F3-B0FF-55783F9FFAFD}" type="datetimeFigureOut">
              <a:rPr lang="hu-HU" smtClean="0"/>
              <a:t>2020. 04. 08.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3B74E-EC5D-4A1B-94EF-C062DDAE69B2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5116885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1DC63C-F537-43F3-B0FF-55783F9FFAFD}" type="datetimeFigureOut">
              <a:rPr lang="hu-HU" smtClean="0"/>
              <a:t>2020. 04. 08.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3B74E-EC5D-4A1B-94EF-C062DDAE69B2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6351539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1DC63C-F537-43F3-B0FF-55783F9FFAFD}" type="datetimeFigureOut">
              <a:rPr lang="hu-HU" smtClean="0"/>
              <a:t>2020. 04. 08.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3B74E-EC5D-4A1B-94EF-C062DDAE69B2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967570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1DC63C-F537-43F3-B0FF-55783F9FFAFD}" type="datetimeFigureOut">
              <a:rPr lang="hu-HU" smtClean="0"/>
              <a:t>2020. 04. 08.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3B74E-EC5D-4A1B-94EF-C062DDAE69B2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7434521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1DC63C-F537-43F3-B0FF-55783F9FFAFD}" type="datetimeFigureOut">
              <a:rPr lang="hu-HU" smtClean="0"/>
              <a:t>2020. 04. 08.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3B74E-EC5D-4A1B-94EF-C062DDAE69B2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492328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1DC63C-F537-43F3-B0FF-55783F9FFAFD}" type="datetimeFigureOut">
              <a:rPr lang="hu-HU" smtClean="0"/>
              <a:t>2020. 04. 08.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3B74E-EC5D-4A1B-94EF-C062DDAE69B2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2792046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1DC63C-F537-43F3-B0FF-55783F9FFAFD}" type="datetimeFigureOut">
              <a:rPr lang="hu-HU" smtClean="0"/>
              <a:t>2020. 04. 08.</a:t>
            </a:fld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3B74E-EC5D-4A1B-94EF-C062DDAE69B2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6784196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1DC63C-F537-43F3-B0FF-55783F9FFAFD}" type="datetimeFigureOut">
              <a:rPr lang="hu-HU" smtClean="0"/>
              <a:t>2020. 04. 08.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3B74E-EC5D-4A1B-94EF-C062DDAE69B2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1187564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1DC63C-F537-43F3-B0FF-55783F9FFAFD}" type="datetimeFigureOut">
              <a:rPr lang="hu-HU" smtClean="0"/>
              <a:t>2020. 04. 08.</a:t>
            </a:fld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3B74E-EC5D-4A1B-94EF-C062DDAE69B2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3148139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1DC63C-F537-43F3-B0FF-55783F9FFAFD}" type="datetimeFigureOut">
              <a:rPr lang="hu-HU" smtClean="0"/>
              <a:t>2020. 04. 08.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3B74E-EC5D-4A1B-94EF-C062DDAE69B2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5949141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1DC63C-F537-43F3-B0FF-55783F9FFAFD}" type="datetimeFigureOut">
              <a:rPr lang="hu-HU" smtClean="0"/>
              <a:t>2020. 04. 08.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3B74E-EC5D-4A1B-94EF-C062DDAE69B2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475321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doors dir="vert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1DC63C-F537-43F3-B0FF-55783F9FFAFD}" type="datetimeFigureOut">
              <a:rPr lang="hu-HU" smtClean="0"/>
              <a:t>2020. 04. 08.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43B74E-EC5D-4A1B-94EF-C062DDAE69B2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5476172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2000">
        <p14:doors dir="vert"/>
      </p:transition>
    </mc:Choice>
    <mc:Fallback xmlns="">
      <p:transition spd="slow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image" Target="../media/image10.jpeg"/><Relationship Id="rId7" Type="http://schemas.openxmlformats.org/officeDocument/2006/relationships/image" Target="../media/image14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ép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5976" y="2348880"/>
            <a:ext cx="4752528" cy="381329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Szövegdoboz 1"/>
          <p:cNvSpPr txBox="1"/>
          <p:nvPr/>
        </p:nvSpPr>
        <p:spPr>
          <a:xfrm>
            <a:off x="179512" y="188640"/>
            <a:ext cx="665118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4800" b="1" dirty="0" smtClean="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A hidegháború kibontakozása</a:t>
            </a:r>
            <a:endParaRPr lang="hu-HU" sz="4800" b="1" dirty="0">
              <a:solidFill>
                <a:srgbClr val="99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anose="03010101010201010101" pitchFamily="66" charset="0"/>
            </a:endParaRPr>
          </a:p>
        </p:txBody>
      </p:sp>
      <p:sp>
        <p:nvSpPr>
          <p:cNvPr id="3" name="Szövegdoboz 2"/>
          <p:cNvSpPr txBox="1"/>
          <p:nvPr/>
        </p:nvSpPr>
        <p:spPr>
          <a:xfrm>
            <a:off x="323528" y="1196752"/>
            <a:ext cx="458170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8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Németország kettészakadása</a:t>
            </a:r>
            <a:endParaRPr lang="hu-HU" sz="2800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églalap 5"/>
          <p:cNvSpPr/>
          <p:nvPr/>
        </p:nvSpPr>
        <p:spPr>
          <a:xfrm>
            <a:off x="183569" y="2276872"/>
            <a:ext cx="4172407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négy részre </a:t>
            </a:r>
            <a:r>
              <a:rPr lang="hu-H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osztott Németországban </a:t>
            </a:r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hu-H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voltszövetségesek</a:t>
            </a:r>
            <a:endParaRPr lang="hu-H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között kiéleződtek az ellentétek. </a:t>
            </a:r>
            <a:r>
              <a:rPr lang="hu-H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hu-H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u-H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hu-H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három </a:t>
            </a:r>
            <a:r>
              <a:rPr lang="hu-H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nyugati hatalom </a:t>
            </a:r>
            <a:r>
              <a:rPr lang="hu-H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képtelen volt együttműködni a szovjetekkel.</a:t>
            </a:r>
          </a:p>
          <a:p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Ezért egyoldalúan, a saját </a:t>
            </a:r>
            <a:r>
              <a:rPr lang="hu-H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zónáikban új </a:t>
            </a:r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pénzt </a:t>
            </a:r>
            <a:r>
              <a:rPr lang="hu-H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vezettek be</a:t>
            </a:r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hu-H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hu-H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u-H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Ezzel </a:t>
            </a:r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megindult az ország két részre szakadása.</a:t>
            </a:r>
          </a:p>
        </p:txBody>
      </p:sp>
      <p:sp>
        <p:nvSpPr>
          <p:cNvPr id="7" name="Téglalap 6"/>
          <p:cNvSpPr/>
          <p:nvPr/>
        </p:nvSpPr>
        <p:spPr>
          <a:xfrm>
            <a:off x="179512" y="5143251"/>
            <a:ext cx="4572000" cy="163121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További gondot okozott, hogy a </a:t>
            </a:r>
            <a:r>
              <a:rPr lang="hu-H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főváros</a:t>
            </a:r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Berlin szintén négy zónára oszlott.</a:t>
            </a:r>
          </a:p>
          <a:p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nyugati </a:t>
            </a:r>
            <a:r>
              <a:rPr lang="hu-H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zónákat </a:t>
            </a:r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hu-H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az un</a:t>
            </a:r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Nyugat-Berlint) teljesen körülvette a szovjet megszállási</a:t>
            </a:r>
          </a:p>
          <a:p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övezet. </a:t>
            </a:r>
          </a:p>
        </p:txBody>
      </p:sp>
      <p:sp>
        <p:nvSpPr>
          <p:cNvPr id="8" name="Szövegdoboz 7"/>
          <p:cNvSpPr txBox="1"/>
          <p:nvPr/>
        </p:nvSpPr>
        <p:spPr>
          <a:xfrm>
            <a:off x="4878254" y="6128136"/>
            <a:ext cx="393319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hu-H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Németországot és a fővárost egyaránt</a:t>
            </a:r>
            <a:br>
              <a:rPr lang="hu-H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hu-H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övezetekre osztották a „szövetségesek”</a:t>
            </a:r>
            <a:endParaRPr lang="hu-HU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2145042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6" grpId="0"/>
      <p:bldP spid="7" grpId="0"/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églalap 1"/>
          <p:cNvSpPr/>
          <p:nvPr/>
        </p:nvSpPr>
        <p:spPr>
          <a:xfrm>
            <a:off x="179512" y="188640"/>
            <a:ext cx="4572000" cy="317009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Ezt </a:t>
            </a:r>
            <a:r>
              <a:rPr lang="hu-H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kihasználva </a:t>
            </a:r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Sztálin blokád alá vette Nyugat-Berlint:</a:t>
            </a:r>
          </a:p>
          <a:p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lezárta az </a:t>
            </a:r>
            <a:r>
              <a:rPr lang="hu-H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utakat</a:t>
            </a:r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hu-H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vasútvonalakat</a:t>
            </a:r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hu-H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hu-H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u-H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Ezzel megakadályozta</a:t>
            </a:r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hogy a városba </a:t>
            </a:r>
            <a:r>
              <a:rPr lang="hu-H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élelmiszert, gyógyszert </a:t>
            </a:r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és </a:t>
            </a:r>
            <a:r>
              <a:rPr lang="hu-H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fűtőanyagot </a:t>
            </a:r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szállítsanak. </a:t>
            </a:r>
            <a:r>
              <a:rPr lang="hu-H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hu-H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u-H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Az </a:t>
            </a:r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USA és </a:t>
            </a:r>
            <a:r>
              <a:rPr lang="hu-H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szövetségesei azonban </a:t>
            </a:r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repülőgépekkel biztosították Nyugat-Berlin ellátását. </a:t>
            </a:r>
            <a:r>
              <a:rPr lang="hu-H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hu-H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u-H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Végül </a:t>
            </a:r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hu-H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szovjetek felhagytak </a:t>
            </a:r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blokáddal.</a:t>
            </a:r>
          </a:p>
        </p:txBody>
      </p:sp>
      <p:pic>
        <p:nvPicPr>
          <p:cNvPr id="3" name="Kép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1511" y="332656"/>
            <a:ext cx="4313589" cy="28803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Szövegdoboz 3"/>
          <p:cNvSpPr txBox="1"/>
          <p:nvPr/>
        </p:nvSpPr>
        <p:spPr>
          <a:xfrm>
            <a:off x="4751511" y="3212976"/>
            <a:ext cx="422961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hu-H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Berlin 1945-ben a négy nyelvű tábla</a:t>
            </a:r>
            <a:br>
              <a:rPr lang="hu-H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hu-H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jelzi, hogy a fővárost szintén négy</a:t>
            </a:r>
            <a:br>
              <a:rPr lang="hu-H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hu-H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megszállási övezetre osztották a győztesek</a:t>
            </a:r>
            <a:endParaRPr lang="hu-HU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272" y="3485090"/>
            <a:ext cx="2160240" cy="334856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Kép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7784" y="4136509"/>
            <a:ext cx="3816424" cy="25824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Szövegdoboz 6"/>
          <p:cNvSpPr txBox="1"/>
          <p:nvPr/>
        </p:nvSpPr>
        <p:spPr>
          <a:xfrm>
            <a:off x="6546476" y="4689055"/>
            <a:ext cx="2310954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hu-H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Az „életútja” a levegő,</a:t>
            </a:r>
            <a:br>
              <a:rPr lang="hu-H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hu-H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amely az egyetlen</a:t>
            </a:r>
            <a:br>
              <a:rPr lang="hu-H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hu-H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összeköttetés volt a </a:t>
            </a:r>
            <a:br>
              <a:rPr lang="hu-H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hu-H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berliniek számára a</a:t>
            </a:r>
            <a:br>
              <a:rPr lang="hu-H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hu-H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külvilággal</a:t>
            </a:r>
            <a:endParaRPr lang="hu-HU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4087344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upload.wikimedia.org/wikipedia/commons/4/4a/Germany_divided_BRD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188640"/>
            <a:ext cx="4702408" cy="640871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églalap 1"/>
          <p:cNvSpPr/>
          <p:nvPr/>
        </p:nvSpPr>
        <p:spPr>
          <a:xfrm>
            <a:off x="107504" y="188640"/>
            <a:ext cx="4572000" cy="255454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három nyugati megszállási </a:t>
            </a:r>
            <a:r>
              <a:rPr lang="hu-H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zónából </a:t>
            </a:r>
            <a:r>
              <a:rPr lang="hu-H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l949-ben létrejött a Német Szövetségi</a:t>
            </a:r>
          </a:p>
          <a:p>
            <a:r>
              <a:rPr lang="hu-H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Köztársaság (NSZK). </a:t>
            </a:r>
            <a:r>
              <a:rPr lang="hu-H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hu-H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u-H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Válaszként </a:t>
            </a:r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szovjet </a:t>
            </a:r>
            <a:r>
              <a:rPr lang="hu-H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zónából hamarosan </a:t>
            </a:r>
            <a:r>
              <a:rPr lang="hu-H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megszületett a </a:t>
            </a:r>
            <a:r>
              <a:rPr lang="hu-H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Német Demokratikus Köztársaság (NDK) is. </a:t>
            </a:r>
            <a:r>
              <a:rPr lang="hu-H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hu-H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u-H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Németország két részre szakadt</a:t>
            </a:r>
            <a:r>
              <a:rPr lang="hu-H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hu-H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hu-H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u-H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Nyugat-Berlin </a:t>
            </a:r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az NSZK része lett.</a:t>
            </a:r>
          </a:p>
        </p:txBody>
      </p:sp>
      <p:sp>
        <p:nvSpPr>
          <p:cNvPr id="3" name="Szövegdoboz 2"/>
          <p:cNvSpPr txBox="1"/>
          <p:nvPr/>
        </p:nvSpPr>
        <p:spPr>
          <a:xfrm>
            <a:off x="4499992" y="2931331"/>
            <a:ext cx="206979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54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NSZK</a:t>
            </a:r>
            <a:endParaRPr lang="hu-HU" sz="54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zövegdoboz 3"/>
          <p:cNvSpPr txBox="1"/>
          <p:nvPr/>
        </p:nvSpPr>
        <p:spPr>
          <a:xfrm>
            <a:off x="6952312" y="2564904"/>
            <a:ext cx="172354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5400" b="1" dirty="0" smtClean="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NDK</a:t>
            </a:r>
            <a:endParaRPr lang="hu-HU" sz="5400" b="1" dirty="0">
              <a:solidFill>
                <a:srgbClr val="99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Szövegdoboz 5"/>
          <p:cNvSpPr txBox="1"/>
          <p:nvPr/>
        </p:nvSpPr>
        <p:spPr>
          <a:xfrm>
            <a:off x="7021154" y="1772816"/>
            <a:ext cx="187904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0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Nyugat - Berlin</a:t>
            </a:r>
            <a:endParaRPr lang="hu-HU" sz="20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8" name="Picture 4" descr="http://kep.index.hu/1/0/229/2298/22987/2298716_67e22f1d43ffbe0f8014ed5adb495f15_wm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075" y="3140968"/>
            <a:ext cx="4214242" cy="272521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Szövegdoboz 6"/>
          <p:cNvSpPr txBox="1"/>
          <p:nvPr/>
        </p:nvSpPr>
        <p:spPr>
          <a:xfrm>
            <a:off x="189723" y="5866179"/>
            <a:ext cx="412799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hu-H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kettéosztott Berlin határa a</a:t>
            </a:r>
            <a:br>
              <a:rPr lang="hu-H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hu-H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Brandenburgi kapu, amely a </a:t>
            </a:r>
            <a:br>
              <a:rPr lang="hu-H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hu-H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későbbiekben határátkelőként működött </a:t>
            </a:r>
            <a:endParaRPr lang="hu-HU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9770646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6" grpId="0"/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églalap 1"/>
          <p:cNvSpPr/>
          <p:nvPr/>
        </p:nvSpPr>
        <p:spPr>
          <a:xfrm>
            <a:off x="179512" y="20588"/>
            <a:ext cx="878497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két szuperhatalom közötti viszony </a:t>
            </a:r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annyira </a:t>
            </a:r>
            <a:r>
              <a:rPr lang="hu-H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elmérgesedett</a:t>
            </a:r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hogy ez</a:t>
            </a:r>
          </a:p>
          <a:p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újabb háború </a:t>
            </a:r>
            <a:r>
              <a:rPr lang="hu-H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kitörésével fenyegetett</a:t>
            </a:r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hu-H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hu-H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u-H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Mivel </a:t>
            </a:r>
            <a:r>
              <a:rPr lang="hu-H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katonai összecsapásra nem </a:t>
            </a:r>
            <a:r>
              <a:rPr lang="hu-H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került sor</a:t>
            </a:r>
            <a:r>
              <a:rPr lang="hu-H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a következő évtizedeket </a:t>
            </a:r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kortársak </a:t>
            </a:r>
            <a:r>
              <a:rPr lang="hu-HU" sz="2000" b="1" dirty="0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hidegháborúnak</a:t>
            </a:r>
            <a:r>
              <a:rPr lang="hu-H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nevezték.</a:t>
            </a:r>
          </a:p>
        </p:txBody>
      </p:sp>
      <p:sp>
        <p:nvSpPr>
          <p:cNvPr id="3" name="Szövegdoboz 2"/>
          <p:cNvSpPr txBox="1"/>
          <p:nvPr/>
        </p:nvSpPr>
        <p:spPr>
          <a:xfrm>
            <a:off x="323528" y="1484784"/>
            <a:ext cx="299620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8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 NATO létrejötte</a:t>
            </a:r>
            <a:endParaRPr lang="hu-HU" sz="2800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églalap 3"/>
          <p:cNvSpPr/>
          <p:nvPr/>
        </p:nvSpPr>
        <p:spPr>
          <a:xfrm>
            <a:off x="179512" y="2070568"/>
            <a:ext cx="4572000" cy="224676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berlini blokád </a:t>
            </a:r>
            <a:r>
              <a:rPr lang="hu-H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következményei közé tartozott,hogy </a:t>
            </a:r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az USA tartósabb katonai</a:t>
            </a:r>
          </a:p>
          <a:p>
            <a:r>
              <a:rPr lang="hu-H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jelenlétre </a:t>
            </a:r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rendezkedett be Európában: </a:t>
            </a:r>
            <a:r>
              <a:rPr lang="hu-H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hu-H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u-HU" sz="2000" b="1" dirty="0" smtClean="0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1949</a:t>
            </a:r>
            <a:r>
              <a:rPr lang="hu-H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-ben megalakult </a:t>
            </a:r>
            <a:r>
              <a:rPr lang="hu-H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az </a:t>
            </a:r>
            <a:r>
              <a:rPr lang="hu-HU" sz="2000" b="1" dirty="0" smtClean="0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Észak - Atlanti </a:t>
            </a:r>
            <a:r>
              <a:rPr lang="hu-HU" sz="2000" b="1" dirty="0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Szerződés Szervezete </a:t>
            </a:r>
            <a:r>
              <a:rPr lang="hu-HU" sz="2000" b="1" dirty="0" smtClean="0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(NATO</a:t>
            </a:r>
            <a:r>
              <a:rPr lang="hu-H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), </a:t>
            </a:r>
            <a:r>
              <a:rPr lang="hu-H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nyugati </a:t>
            </a:r>
            <a:r>
              <a:rPr lang="hu-H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hatalmak szovjetellenes </a:t>
            </a:r>
            <a:r>
              <a:rPr lang="hu-H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katonai szövetsége.</a:t>
            </a:r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064" y="1773198"/>
            <a:ext cx="3312368" cy="248107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Téglalap 6"/>
          <p:cNvSpPr/>
          <p:nvPr/>
        </p:nvSpPr>
        <p:spPr>
          <a:xfrm>
            <a:off x="4198665" y="4439861"/>
            <a:ext cx="4765823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 NATO </a:t>
            </a:r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tagállamok közös védelmi rendszere. </a:t>
            </a:r>
            <a:r>
              <a:rPr lang="hu-H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hu-H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u-H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Ha </a:t>
            </a:r>
            <a:r>
              <a:rPr lang="hu-H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 szervezet </a:t>
            </a:r>
            <a:r>
              <a:rPr lang="hu-H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bármelyik országát </a:t>
            </a:r>
            <a:r>
              <a:rPr lang="hu-H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támadás éri, a többi tagnak segítséget </a:t>
            </a:r>
            <a:r>
              <a:rPr lang="hu-H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kell nyújtania.</a:t>
            </a:r>
            <a:br>
              <a:rPr lang="hu-H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u-H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 NATO békefenntartó tevékenységet is végez.</a:t>
            </a:r>
            <a:endParaRPr lang="hu-H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 descr="http://egykisfoldrajz.freeiz.com/NSZNATOkozpont%20Brusszel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550" y="4293096"/>
            <a:ext cx="3721320" cy="243348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Szövegdoboz 7"/>
          <p:cNvSpPr txBox="1"/>
          <p:nvPr/>
        </p:nvSpPr>
        <p:spPr>
          <a:xfrm>
            <a:off x="424784" y="4434493"/>
            <a:ext cx="34348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szervezet központja Brüsszelben</a:t>
            </a:r>
            <a:endParaRPr lang="hu-HU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7011883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7" grpId="0"/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églalap 1"/>
          <p:cNvSpPr/>
          <p:nvPr/>
        </p:nvSpPr>
        <p:spPr>
          <a:xfrm>
            <a:off x="107504" y="116632"/>
            <a:ext cx="4572000" cy="286232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hu-H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Az l950-es évek elején, a koreai válság idején majdnem kitört a harmadik</a:t>
            </a:r>
          </a:p>
          <a:p>
            <a:r>
              <a:rPr lang="hu-H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világháború. </a:t>
            </a:r>
            <a:r>
              <a:rPr lang="hu-H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hu-H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u-H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Korea </a:t>
            </a:r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l945-ig japán uralom </a:t>
            </a:r>
            <a:r>
              <a:rPr lang="hu-H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alatt állt</a:t>
            </a:r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Ekkor északi </a:t>
            </a:r>
            <a:r>
              <a:rPr lang="hu-H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területeit a </a:t>
            </a:r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szovjetek, a </a:t>
            </a:r>
            <a:r>
              <a:rPr lang="hu-H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déli részt </a:t>
            </a:r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az USA csapatai szállták meg. </a:t>
            </a:r>
            <a:r>
              <a:rPr lang="hu-H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hu-H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u-H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hidegháború kibontakozásakor</a:t>
            </a:r>
          </a:p>
          <a:p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északon kommunista, délen kapitalista állam alakult meg. </a:t>
            </a:r>
          </a:p>
        </p:txBody>
      </p:sp>
      <p:pic>
        <p:nvPicPr>
          <p:cNvPr id="3" name="Kép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9992" y="260648"/>
            <a:ext cx="4473957" cy="23042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Téglalap 3"/>
          <p:cNvSpPr/>
          <p:nvPr/>
        </p:nvSpPr>
        <p:spPr>
          <a:xfrm>
            <a:off x="179512" y="5625574"/>
            <a:ext cx="877880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Közöttük háború robbant ki </a:t>
            </a:r>
            <a:r>
              <a:rPr lang="hu-HU" b="1" dirty="0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(1950 – 1953)</a:t>
            </a:r>
            <a:r>
              <a:rPr lang="hu-H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hu-HU" b="1" dirty="0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amelybe a nagyhatalmak is beavatkoztak. </a:t>
            </a:r>
            <a: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hidegháború hirtelen ,,felforrósodott''. </a:t>
            </a:r>
            <a:b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konfliktus azonban végül </a:t>
            </a:r>
            <a: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fegyverszüneti egyezménnyel </a:t>
            </a:r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zárult, amely fenntartotta Korea kettéosztottságát.</a:t>
            </a:r>
          </a:p>
        </p:txBody>
      </p:sp>
      <p:sp>
        <p:nvSpPr>
          <p:cNvPr id="5" name="Szövegdoboz 4"/>
          <p:cNvSpPr txBox="1"/>
          <p:nvPr/>
        </p:nvSpPr>
        <p:spPr>
          <a:xfrm>
            <a:off x="4484364" y="3327085"/>
            <a:ext cx="4473957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ENSZ csapatok (elsősorban amerikai katonák) partraszállása Koreában  </a:t>
            </a:r>
            <a:r>
              <a:rPr lang="hu-HU" sz="2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           </a:t>
            </a:r>
            <a:endParaRPr lang="hu-HU" sz="2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098" name="Picture 2" descr="http://www.erdekesvilag.hu/kepek/koreai-haboru/2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111812"/>
            <a:ext cx="4501044" cy="320306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Szövegdoboz 5"/>
          <p:cNvSpPr txBox="1"/>
          <p:nvPr/>
        </p:nvSpPr>
        <p:spPr>
          <a:xfrm>
            <a:off x="4801762" y="3989849"/>
            <a:ext cx="396845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hu-H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Ez a háború rengeteg áldozatot követelt</a:t>
            </a:r>
            <a:br>
              <a:rPr lang="hu-H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hu-H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mindkét fél részéről </a:t>
            </a:r>
            <a:endParaRPr lang="hu-HU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100" name="Picture 4" descr="http://3.bp.blogspot.com/-BVSv7mQ0t_k/TfEx1yyL9QI/AAAAAAAASeU/yyXoYe6KvHk/s400/2+p51+korea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0"/>
            <a:ext cx="4874825" cy="331488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Szövegdoboz 6"/>
          <p:cNvSpPr txBox="1"/>
          <p:nvPr/>
        </p:nvSpPr>
        <p:spPr>
          <a:xfrm>
            <a:off x="5193430" y="4608721"/>
            <a:ext cx="319991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hu-H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háború során az amerikaiak</a:t>
            </a:r>
            <a:br>
              <a:rPr lang="hu-H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hu-H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több bombát dobtak le, mint az</a:t>
            </a:r>
            <a:br>
              <a:rPr lang="hu-H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hu-H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egész második világháborúban</a:t>
            </a:r>
            <a:endParaRPr lang="hu-HU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102" name="Picture 6" descr="http://infovilag.hu/data/images/2009-08/resize/korea_terkep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712" y="2995143"/>
            <a:ext cx="2217674" cy="241798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Szövegdoboz 7"/>
          <p:cNvSpPr txBox="1"/>
          <p:nvPr/>
        </p:nvSpPr>
        <p:spPr>
          <a:xfrm>
            <a:off x="205988" y="3079530"/>
            <a:ext cx="181972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hu-H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két ország</a:t>
            </a:r>
            <a:br>
              <a:rPr lang="hu-H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hu-H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mai napig nem </a:t>
            </a:r>
            <a:br>
              <a:rPr lang="hu-H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hu-H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kötött békét</a:t>
            </a:r>
            <a:br>
              <a:rPr lang="hu-H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hu-HU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104" name="Picture 8" descr="http://www.erdekesvilag.hu/kepek/korea/dmz-8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3754" y="2927248"/>
            <a:ext cx="2573449" cy="144831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6" name="Picture 10" descr="http://www.erdekesvilag.hu/kepek/korea/dmz-13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4175395"/>
            <a:ext cx="2114964" cy="140341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8" name="Picture 12" descr="http://www.erdekesvilag.hu/kepek/korea/dmz-9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9122" y="4128634"/>
            <a:ext cx="2355242" cy="142718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410841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1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10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1" dur="2000"/>
                                        <p:tgtEl>
                                          <p:spTgt spid="4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4" dur="2000"/>
                                        <p:tgtEl>
                                          <p:spTgt spid="4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7" dur="2000"/>
                                        <p:tgtEl>
                                          <p:spTgt spid="4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  <p:bldP spid="6" grpId="0"/>
      <p:bldP spid="7" grpId="0"/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/>
          <p:cNvSpPr txBox="1"/>
          <p:nvPr/>
        </p:nvSpPr>
        <p:spPr>
          <a:xfrm>
            <a:off x="251520" y="188640"/>
            <a:ext cx="297812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8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 sztálinista tábor</a:t>
            </a:r>
            <a:endParaRPr lang="hu-HU" sz="2800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églalap 2"/>
          <p:cNvSpPr/>
          <p:nvPr/>
        </p:nvSpPr>
        <p:spPr>
          <a:xfrm>
            <a:off x="107504" y="836712"/>
            <a:ext cx="5184576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kommunista táboron belül </a:t>
            </a:r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is ellentét </a:t>
            </a:r>
          </a:p>
          <a:p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alakult ki. </a:t>
            </a:r>
            <a:r>
              <a:rPr lang="hu-H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hu-H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u-H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Jugoszlávia </a:t>
            </a:r>
            <a:r>
              <a:rPr lang="hu-H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önálló módon politizált,</a:t>
            </a:r>
          </a:p>
          <a:p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nem követte a szovjet </a:t>
            </a:r>
            <a:r>
              <a:rPr lang="hu-H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utasításokat.</a:t>
            </a:r>
            <a:br>
              <a:rPr lang="hu-H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u-H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Ezért Sztálin 1948-ban kiátkozta Jugoszláviát.</a:t>
            </a:r>
            <a:br>
              <a:rPr lang="hu-H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u-H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Az ország ellen éles politikai támadást indítottak.</a:t>
            </a:r>
          </a:p>
          <a:p>
            <a:r>
              <a:rPr lang="hu-H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Sőt, Moszkva katonai támadást is fontolgatott. </a:t>
            </a:r>
            <a:endParaRPr lang="hu-H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122" name="Picture 2" descr="Josip Broz Tito uniform portrai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2840"/>
            <a:ext cx="1847133" cy="2778088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églalap 5"/>
          <p:cNvSpPr/>
          <p:nvPr/>
        </p:nvSpPr>
        <p:spPr>
          <a:xfrm>
            <a:off x="4716016" y="2856242"/>
            <a:ext cx="4355976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u-HU" b="1" dirty="0">
                <a:solidFill>
                  <a:srgbClr val="252525"/>
                </a:solidFill>
                <a:latin typeface="Arial" panose="020B0604020202020204" pitchFamily="34" charset="0"/>
              </a:rPr>
              <a:t>Josip </a:t>
            </a:r>
            <a:r>
              <a:rPr lang="hu-HU" b="1" dirty="0" err="1">
                <a:solidFill>
                  <a:srgbClr val="252525"/>
                </a:solidFill>
                <a:latin typeface="Arial" panose="020B0604020202020204" pitchFamily="34" charset="0"/>
              </a:rPr>
              <a:t>Broz</a:t>
            </a:r>
            <a:r>
              <a:rPr lang="hu-HU" b="1" dirty="0">
                <a:solidFill>
                  <a:srgbClr val="252525"/>
                </a:solidFill>
                <a:latin typeface="Arial" panose="020B0604020202020204" pitchFamily="34" charset="0"/>
              </a:rPr>
              <a:t> </a:t>
            </a:r>
            <a:r>
              <a:rPr lang="hu-HU" b="1" dirty="0" smtClean="0">
                <a:solidFill>
                  <a:srgbClr val="252525"/>
                </a:solidFill>
                <a:latin typeface="Arial" panose="020B0604020202020204" pitchFamily="34" charset="0"/>
              </a:rPr>
              <a:t>Tito</a:t>
            </a:r>
            <a:br>
              <a:rPr lang="hu-HU" b="1" dirty="0" smtClean="0">
                <a:solidFill>
                  <a:srgbClr val="252525"/>
                </a:solidFill>
                <a:latin typeface="Arial" panose="020B0604020202020204" pitchFamily="34" charset="0"/>
              </a:rPr>
            </a:br>
            <a:r>
              <a:rPr lang="hu-HU" b="1" i="1" dirty="0" smtClean="0">
                <a:latin typeface="Arial" panose="020B0604020202020204" pitchFamily="34" charset="0"/>
              </a:rPr>
              <a:t>(1892 –</a:t>
            </a:r>
            <a:r>
              <a:rPr lang="hu-HU" b="1" i="1" dirty="0">
                <a:latin typeface="Arial" panose="020B0604020202020204" pitchFamily="34" charset="0"/>
              </a:rPr>
              <a:t> </a:t>
            </a:r>
            <a:r>
              <a:rPr lang="hu-HU" b="1" i="1" dirty="0" smtClean="0">
                <a:latin typeface="Arial" panose="020B0604020202020204" pitchFamily="34" charset="0"/>
              </a:rPr>
              <a:t>1980) </a:t>
            </a:r>
            <a:r>
              <a:rPr lang="hu-HU" dirty="0" smtClean="0">
                <a:latin typeface="Arial" panose="020B0604020202020204" pitchFamily="34" charset="0"/>
              </a:rPr>
              <a:t/>
            </a:r>
            <a:br>
              <a:rPr lang="hu-HU" dirty="0" smtClean="0">
                <a:latin typeface="Arial" panose="020B0604020202020204" pitchFamily="34" charset="0"/>
              </a:rPr>
            </a:br>
            <a:r>
              <a:rPr lang="hu-HU" dirty="0" smtClean="0">
                <a:latin typeface="Arial" panose="020B0604020202020204" pitchFamily="34" charset="0"/>
              </a:rPr>
              <a:t>jugoszláv </a:t>
            </a:r>
            <a:r>
              <a:rPr lang="hu-HU" dirty="0">
                <a:latin typeface="Arial" panose="020B0604020202020204" pitchFamily="34" charset="0"/>
              </a:rPr>
              <a:t>forradalmár és </a:t>
            </a:r>
            <a:r>
              <a:rPr lang="hu-HU" dirty="0" smtClean="0">
                <a:latin typeface="Arial" panose="020B0604020202020204" pitchFamily="34" charset="0"/>
              </a:rPr>
              <a:t>államfő </a:t>
            </a:r>
            <a:r>
              <a:rPr lang="hu-HU" dirty="0">
                <a:latin typeface="Arial" panose="020B0604020202020204" pitchFamily="34" charset="0"/>
              </a:rPr>
              <a:t>A második világháborúban a jugoszláv partizánok egyik vezetője</a:t>
            </a:r>
            <a:r>
              <a:rPr lang="hu-HU" dirty="0" smtClean="0">
                <a:latin typeface="Arial" panose="020B0604020202020204" pitchFamily="34" charset="0"/>
              </a:rPr>
              <a:t>,</a:t>
            </a:r>
            <a:r>
              <a:rPr lang="hu-HU" dirty="0">
                <a:latin typeface="Arial" panose="020B0604020202020204" pitchFamily="34" charset="0"/>
              </a:rPr>
              <a:t> majd a </a:t>
            </a:r>
            <a:r>
              <a:rPr lang="hu-HU" dirty="0" smtClean="0">
                <a:latin typeface="Arial" panose="020B0604020202020204" pitchFamily="34" charset="0"/>
              </a:rPr>
              <a:t>Jugoszlávia </a:t>
            </a:r>
            <a:r>
              <a:rPr lang="hu-HU" dirty="0">
                <a:latin typeface="Arial" panose="020B0604020202020204" pitchFamily="34" charset="0"/>
              </a:rPr>
              <a:t>első számú vezetője volt 1980-ig. </a:t>
            </a:r>
            <a:r>
              <a:rPr lang="hu-HU" dirty="0" smtClean="0">
                <a:latin typeface="Arial" panose="020B0604020202020204" pitchFamily="34" charset="0"/>
              </a:rPr>
              <a:t/>
            </a:r>
            <a:br>
              <a:rPr lang="hu-HU" dirty="0" smtClean="0">
                <a:latin typeface="Arial" panose="020B0604020202020204" pitchFamily="34" charset="0"/>
              </a:rPr>
            </a:br>
            <a:r>
              <a:rPr lang="hu-HU" dirty="0" smtClean="0">
                <a:latin typeface="Arial" panose="020B0604020202020204" pitchFamily="34" charset="0"/>
              </a:rPr>
              <a:t>Jugoszláviában </a:t>
            </a:r>
            <a:r>
              <a:rPr lang="hu-HU" dirty="0">
                <a:latin typeface="Arial" panose="020B0604020202020204" pitchFamily="34" charset="0"/>
              </a:rPr>
              <a:t>a tisztelet jeléül, egyben a második világháborúra utalva Tito marsallként is emlegették. </a:t>
            </a:r>
            <a:r>
              <a:rPr lang="hu-HU" dirty="0" smtClean="0">
                <a:latin typeface="Arial" panose="020B0604020202020204" pitchFamily="34" charset="0"/>
              </a:rPr>
              <a:t/>
            </a:r>
            <a:br>
              <a:rPr lang="hu-HU" dirty="0" smtClean="0">
                <a:latin typeface="Arial" panose="020B0604020202020204" pitchFamily="34" charset="0"/>
              </a:rPr>
            </a:br>
            <a:r>
              <a:rPr lang="hu-HU" dirty="0" smtClean="0">
                <a:latin typeface="Arial" panose="020B0604020202020204" pitchFamily="34" charset="0"/>
              </a:rPr>
              <a:t>Nem </a:t>
            </a:r>
            <a:r>
              <a:rPr lang="hu-HU" dirty="0">
                <a:latin typeface="Arial" panose="020B0604020202020204" pitchFamily="34" charset="0"/>
              </a:rPr>
              <a:t>sokkal a háború vége után kiállt a szovjet befolyás ellen, egyik atyja volt az el nem kötelezett </a:t>
            </a:r>
            <a:r>
              <a:rPr lang="hu-HU" dirty="0" smtClean="0">
                <a:latin typeface="Arial" panose="020B0604020202020204" pitchFamily="34" charset="0"/>
              </a:rPr>
              <a:t>országok mozgalmának.</a:t>
            </a:r>
            <a:endParaRPr lang="hu-HU" dirty="0"/>
          </a:p>
        </p:txBody>
      </p:sp>
      <p:pic>
        <p:nvPicPr>
          <p:cNvPr id="5124" name="Picture 4" descr="http://tortenelem8negy.files.wordpress.com/2012/12/00881_tori_page_102_image_0002.jpg?w=261&amp;h=34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747" y="3465520"/>
            <a:ext cx="2486025" cy="323850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Szövegdoboz 4"/>
          <p:cNvSpPr txBox="1"/>
          <p:nvPr/>
        </p:nvSpPr>
        <p:spPr>
          <a:xfrm>
            <a:off x="2882607" y="3439635"/>
            <a:ext cx="2094420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hu-HU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Titot</a:t>
            </a:r>
            <a:r>
              <a:rPr lang="hu-H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 szovjetek</a:t>
            </a:r>
            <a:br>
              <a:rPr lang="hu-H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hu-H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kommunizmus </a:t>
            </a:r>
            <a:br>
              <a:rPr lang="hu-H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hu-H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árulójának, az</a:t>
            </a:r>
            <a:br>
              <a:rPr lang="hu-H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hu-H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amerikaiak</a:t>
            </a:r>
            <a:br>
              <a:rPr lang="hu-H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hu-H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„láncos kutyájának”</a:t>
            </a:r>
            <a:br>
              <a:rPr lang="hu-H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hu-H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nevezték</a:t>
            </a:r>
            <a:endParaRPr lang="hu-HU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126" name="Picture 6" descr="http://www.rtlklub.hu/cache/leadimages/106853_1204802896_320x240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912" y="3465520"/>
            <a:ext cx="2664352" cy="326924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Szövegdoboz 6"/>
          <p:cNvSpPr txBox="1"/>
          <p:nvPr/>
        </p:nvSpPr>
        <p:spPr>
          <a:xfrm>
            <a:off x="2696952" y="5103674"/>
            <a:ext cx="253830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déli határon</a:t>
            </a:r>
            <a:br>
              <a:rPr lang="hu-H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hu-H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hazánkban is </a:t>
            </a:r>
            <a:br>
              <a:rPr lang="hu-H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hu-H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betonbunkereket </a:t>
            </a:r>
            <a:br>
              <a:rPr lang="hu-H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hu-H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kellett építeni Jugoszlávia</a:t>
            </a:r>
            <a:br>
              <a:rPr lang="hu-H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hu-H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elleni védekezésül</a:t>
            </a:r>
            <a:endParaRPr lang="hu-HU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3808905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10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6" dur="20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6" grpId="0"/>
      <p:bldP spid="5" grpId="0"/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églalap 2"/>
          <p:cNvSpPr/>
          <p:nvPr/>
        </p:nvSpPr>
        <p:spPr>
          <a:xfrm>
            <a:off x="114768" y="116632"/>
            <a:ext cx="4677578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többi kommunista ország tanult a leckéből: senki sem mert külön </a:t>
            </a:r>
            <a:r>
              <a:rPr lang="hu-H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utakra tévedni</a:t>
            </a:r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hu-H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hu-H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u-H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Az </a:t>
            </a:r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ötvenes </a:t>
            </a:r>
            <a:r>
              <a:rPr lang="hu-H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években a tábor minden országa ugyanazt a </a:t>
            </a:r>
            <a:r>
              <a:rPr lang="hu-H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politikát folytatta</a:t>
            </a:r>
            <a:r>
              <a:rPr lang="hu-H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mint </a:t>
            </a:r>
            <a:r>
              <a:rPr lang="hu-H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 Szovjetunió</a:t>
            </a:r>
            <a:r>
              <a:rPr lang="hu-H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hu-H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hu-H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u-H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Fegyverkeztek</a:t>
            </a:r>
            <a:r>
              <a:rPr lang="hu-H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erőltetetten fejlesztették </a:t>
            </a:r>
            <a:r>
              <a:rPr lang="hu-H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az ipart</a:t>
            </a:r>
            <a:r>
              <a:rPr lang="hu-H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hu-H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hu-H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u-H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 legtöbb </a:t>
            </a:r>
            <a:r>
              <a:rPr lang="hu-H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országban </a:t>
            </a:r>
            <a:r>
              <a:rPr lang="hu-HU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termelőszövetkeze-</a:t>
            </a:r>
            <a:r>
              <a:rPr lang="hu-H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szövetekbe </a:t>
            </a:r>
            <a:r>
              <a:rPr lang="hu-H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kényszerítették a parasztokat.</a:t>
            </a:r>
          </a:p>
        </p:txBody>
      </p:sp>
      <p:sp>
        <p:nvSpPr>
          <p:cNvPr id="2" name="Téglalap 1"/>
          <p:cNvSpPr/>
          <p:nvPr/>
        </p:nvSpPr>
        <p:spPr>
          <a:xfrm>
            <a:off x="4376496" y="3687901"/>
            <a:ext cx="4572000" cy="317009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sv-SE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kommunisták mindenütt terrorral </a:t>
            </a:r>
            <a:r>
              <a:rPr lang="sv-SE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hu-H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í</a:t>
            </a:r>
            <a:r>
              <a:rPr lang="sv-SE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ztosították </a:t>
            </a:r>
            <a:r>
              <a:rPr lang="sv-SE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uralmukat. </a:t>
            </a:r>
            <a:r>
              <a:rPr lang="hu-H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hu-H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sv-SE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Koncepciós</a:t>
            </a:r>
            <a:r>
              <a:rPr lang="hu-H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perekben </a:t>
            </a:r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számoltak le ellenfeleikkel, és a tisztogatások később a </a:t>
            </a:r>
            <a:r>
              <a:rPr lang="hu-H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rendszer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támogatói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között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is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folytatódtak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hu-H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hu-H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Megszűnt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sajtószabadság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is,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mivel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minden</a:t>
            </a:r>
            <a:r>
              <a:rPr lang="hu-H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bíráló </a:t>
            </a:r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hangot elhallgattattak.</a:t>
            </a:r>
          </a:p>
          <a:p>
            <a:r>
              <a:rPr lang="hu-H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hu-H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hétköznapi </a:t>
            </a:r>
            <a:r>
              <a:rPr lang="hu-H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emberek a félelem légkörében éltek</a:t>
            </a:r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a diktatúra </a:t>
            </a:r>
            <a:r>
              <a:rPr lang="hu-H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 mindennapjaikat is </a:t>
            </a:r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áthatotta. </a:t>
            </a:r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116632"/>
            <a:ext cx="3758559" cy="265333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Szövegdoboz 4"/>
          <p:cNvSpPr txBox="1"/>
          <p:nvPr/>
        </p:nvSpPr>
        <p:spPr>
          <a:xfrm>
            <a:off x="4652651" y="2775463"/>
            <a:ext cx="431733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hu-H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Katonai díszszemle Moszkvában 1947-ben.</a:t>
            </a:r>
            <a:br>
              <a:rPr lang="hu-H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hu-H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Ezek a felvonulások a kommunista rendszer</a:t>
            </a:r>
            <a:br>
              <a:rPr lang="hu-H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hu-H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erejét voltak hivatva jelképezni.</a:t>
            </a:r>
            <a:endParaRPr lang="hu-HU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Kép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3356992"/>
            <a:ext cx="3929910" cy="283319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Szövegdoboz 6"/>
          <p:cNvSpPr txBox="1"/>
          <p:nvPr/>
        </p:nvSpPr>
        <p:spPr>
          <a:xfrm>
            <a:off x="418707" y="6190183"/>
            <a:ext cx="359553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hu-H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Az Európát kettéosztó „vasfüggöny”</a:t>
            </a:r>
            <a:br>
              <a:rPr lang="hu-H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hu-H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egy szakasza </a:t>
            </a:r>
            <a:endParaRPr lang="hu-HU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888758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" grpId="0"/>
      <p:bldP spid="5" grpId="0"/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églalap 1"/>
          <p:cNvSpPr/>
          <p:nvPr/>
        </p:nvSpPr>
        <p:spPr>
          <a:xfrm>
            <a:off x="142392" y="153374"/>
            <a:ext cx="5797760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Elég volt egy tréfának szánt megjegyzés, vagy egy névtelen feljelentés, hogy ártatlanul bebörtönözzenek valakit. </a:t>
            </a:r>
            <a:b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Az újságok,,a termelés frontján aratott győzelmektől'' cikkeztek, miközben a boltok kongtak az ürességtől.</a:t>
            </a:r>
          </a:p>
        </p:txBody>
      </p:sp>
      <p:sp>
        <p:nvSpPr>
          <p:cNvPr id="3" name="Téglalap 2"/>
          <p:cNvSpPr/>
          <p:nvPr/>
        </p:nvSpPr>
        <p:spPr>
          <a:xfrm>
            <a:off x="142392" y="1790066"/>
            <a:ext cx="579776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kommunista országok igyekeztek elzárkózni a Nyugattól</a:t>
            </a:r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így </a:t>
            </a:r>
            <a:r>
              <a:rPr lang="hu-H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hamarosan megszűnt </a:t>
            </a:r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szabad utazáslehetősége. </a:t>
            </a:r>
            <a:r>
              <a:rPr lang="hu-H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hu-H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u-H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Az </a:t>
            </a:r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NSZK és Ausztria (sőt Jugoszlávia)</a:t>
            </a:r>
          </a:p>
          <a:p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felé a határon szögesdrótkerítéseket építettek, aknamezőket telepítettek.</a:t>
            </a:r>
          </a:p>
          <a:p>
            <a:r>
              <a:rPr lang="hu-H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Európa közepén </a:t>
            </a:r>
            <a:r>
              <a:rPr lang="hu-H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leereszkedett a</a:t>
            </a:r>
            <a:r>
              <a:rPr lang="hu-H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,,vasfüggöny''.</a:t>
            </a:r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6179" y="88796"/>
            <a:ext cx="3359212" cy="56493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6" name="Picture 2" descr="http://www.oszk.hu/sites/default/files/SZER_muncheni_kp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302" y="4093446"/>
            <a:ext cx="5517909" cy="262867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Szövegdoboz 4"/>
          <p:cNvSpPr txBox="1"/>
          <p:nvPr/>
        </p:nvSpPr>
        <p:spPr>
          <a:xfrm>
            <a:off x="5656179" y="5666779"/>
            <a:ext cx="337848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hu-H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Szabad Európa Rádió müncheni</a:t>
            </a:r>
            <a:br>
              <a:rPr lang="hu-H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hu-H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központja. </a:t>
            </a:r>
            <a:br>
              <a:rPr lang="hu-H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hu-H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Innét sugároztak adásokat a </a:t>
            </a:r>
            <a:br>
              <a:rPr lang="hu-H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hu-H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szocialista országokba.</a:t>
            </a:r>
            <a:endParaRPr lang="hu-HU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6469641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TikiKami\Desktop\Történelmi atlasz - NTK\Töri atlasz_011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635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350935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doors dir="vert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2128</TotalTime>
  <Words>294</Words>
  <Application>Microsoft Office PowerPoint</Application>
  <PresentationFormat>Diavetítés a képernyőre (4:3 oldalarány)</PresentationFormat>
  <Paragraphs>52</Paragraphs>
  <Slides>9</Slides>
  <Notes>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4</vt:i4>
      </vt:variant>
      <vt:variant>
        <vt:lpstr>Téma</vt:lpstr>
      </vt:variant>
      <vt:variant>
        <vt:i4>1</vt:i4>
      </vt:variant>
      <vt:variant>
        <vt:lpstr>Diacímek</vt:lpstr>
      </vt:variant>
      <vt:variant>
        <vt:i4>9</vt:i4>
      </vt:variant>
    </vt:vector>
  </HeadingPairs>
  <TitlesOfParts>
    <vt:vector size="14" baseType="lpstr">
      <vt:lpstr>Arial</vt:lpstr>
      <vt:lpstr>Calibri</vt:lpstr>
      <vt:lpstr>Monotype Corsiva</vt:lpstr>
      <vt:lpstr>Times New Roman</vt:lpstr>
      <vt:lpstr>Office-téma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 KÉTPOLUSÚ  VILÁG</dc:title>
  <dc:creator>Kami</dc:creator>
  <cp:lastModifiedBy>Tikos Kálmán</cp:lastModifiedBy>
  <cp:revision>233</cp:revision>
  <dcterms:created xsi:type="dcterms:W3CDTF">2014-05-11T09:37:42Z</dcterms:created>
  <dcterms:modified xsi:type="dcterms:W3CDTF">2020-04-08T09:39:45Z</dcterms:modified>
</cp:coreProperties>
</file>