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</p:sldIdLst>
  <p:sldSz cx="6858000" cy="9144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232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2" y="2840574"/>
            <a:ext cx="5829300" cy="196003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9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9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51" y="366193"/>
            <a:ext cx="1543051" cy="780203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2" y="366193"/>
            <a:ext cx="4514851" cy="78020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6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1736" y="5875868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1736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3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86151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0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3" y="2046817"/>
            <a:ext cx="303014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2903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5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0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6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905" y="364066"/>
            <a:ext cx="2256235" cy="1549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1292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42905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5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3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731F-31CD-4622-AB27-35A00C5E5B79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343152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13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8646" y="107510"/>
            <a:ext cx="4398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A városok és lakóik</a:t>
            </a:r>
            <a:endParaRPr lang="hu-H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9" y="960325"/>
            <a:ext cx="477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középkori városok születése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6003" y="1483549"/>
            <a:ext cx="6669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megvizsgáljuk, hogyan jöttek létre a középkori városok, három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 csoportot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találunk.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Római Birodalom központi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területén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(Itáliában)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maradtak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városok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városfalak és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épületek álltak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vízvezetékek használhatóak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településeket folyamatosan lakták,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nemcsak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rómaiak leszármazottai, hanem más népek is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94" y="4336066"/>
            <a:ext cx="6846704" cy="4722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183180" y="3717885"/>
            <a:ext cx="2944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szemben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birodalom nyugati provinciáinak városaiból a népvándorlást követően csak romok maradtak.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87600" y="3731669"/>
            <a:ext cx="221730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évszázaddal később viszont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újra benépesültek.</a:t>
            </a:r>
          </a:p>
        </p:txBody>
      </p:sp>
    </p:spTree>
    <p:extLst>
      <p:ext uri="{BB962C8B-B14F-4D97-AF65-F5344CB8AC3E}">
        <p14:creationId xmlns:p14="http://schemas.microsoft.com/office/powerpoint/2010/main" val="177882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8640" y="251530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városok is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létrejöttek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azokon a kedvező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földrajzi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fekvésű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helyeken, ahol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ember fordult meg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lehetett folyók átkelőhelye,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kikötésre alkalmas tengerpart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például sík terület és hegyvidék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találkozása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églalap 2"/>
          <p:cNvSpPr/>
          <p:nvPr/>
        </p:nvSpPr>
        <p:spPr>
          <a:xfrm>
            <a:off x="189743" y="4932047"/>
            <a:ext cx="3866887" cy="422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városok száma és lakossága a korai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középkorban még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volt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ugrásszerű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fejlődése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10-11. században kezdődött.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földművelő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népességből ekkor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 ki a kézműves, iparos réteg.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adta a városi lakosság egyik részét.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Ekkortól lendült fel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kereskedelem is,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 jelentősen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hozzájárult a városok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gyors fejlődéséhez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3" y="1835696"/>
            <a:ext cx="6410659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32656" y="4403271"/>
            <a:ext cx="495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Egy középkori város </a:t>
            </a:r>
            <a:r>
              <a:rPr lang="hu-HU" b="1" dirty="0"/>
              <a:t>á</a:t>
            </a:r>
            <a:r>
              <a:rPr lang="hu-HU" b="1" dirty="0" smtClean="0"/>
              <a:t>brázolása egy régi metszeten</a:t>
            </a:r>
            <a:endParaRPr lang="hu-H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49" y="5868151"/>
            <a:ext cx="2631077" cy="2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927828" y="5487712"/>
            <a:ext cx="280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Városi címer a középkorban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257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0655" y="205936"/>
            <a:ext cx="3310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Mitől város a város?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6636" y="899593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középkori ember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fogalmazta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meg: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városi levegő szabaddá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tesz”.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annyit jelentett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 lakói nagyobb szabadsággal rendelkeztek,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többi településé.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jelképe a városokat körülvevő fal is.</a:t>
            </a:r>
          </a:p>
        </p:txBody>
      </p:sp>
      <p:sp>
        <p:nvSpPr>
          <p:cNvPr id="4" name="Téglalap 3"/>
          <p:cNvSpPr/>
          <p:nvPr/>
        </p:nvSpPr>
        <p:spPr>
          <a:xfrm>
            <a:off x="177874" y="6228185"/>
            <a:ext cx="65022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szabadságjogokat a település attól a földesúrtól kapta, amelynek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birtokán feküdt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birtokos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lehetett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király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egyházi személy és világi földesúr.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szabadságjogokat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kiváltságnak nevezzük 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Ezeket oklevélben rögzítették, hogy mindenki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számára bizonyítható legyen.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kiváltságok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három nagy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csoportba sorolhatók.</a:t>
            </a:r>
          </a:p>
        </p:txBody>
      </p:sp>
      <p:pic>
        <p:nvPicPr>
          <p:cNvPr id="7170" name="Picture 2" descr="http://www.dehir.hu/wp-content/uploads/news/11555/b_unnepel-debrecen-2011041118110590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91" y="2742881"/>
            <a:ext cx="4488168" cy="28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Szövegdoboz 4"/>
          <p:cNvSpPr txBox="1"/>
          <p:nvPr/>
        </p:nvSpPr>
        <p:spPr>
          <a:xfrm>
            <a:off x="3687989" y="5100433"/>
            <a:ext cx="299214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Pecsétes okirat, mely bizonyítja, hogy </a:t>
            </a:r>
            <a:br>
              <a:rPr lang="hu-HU" b="1" dirty="0" smtClean="0"/>
            </a:br>
            <a:r>
              <a:rPr lang="hu-HU" b="1" dirty="0" smtClean="0"/>
              <a:t>Debrecen szabad királyi város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67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53" y="695553"/>
            <a:ext cx="2971800" cy="3943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18389" y="323533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gazdasági kiváltságok köre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legszélesebb.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városlakók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földesúrnak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összegben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adóztak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előnyös volt, mert a város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népességének növekedésével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többfelé oszlott az összeg.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vásártartás joga és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lakosok vámmentessége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kereskedelmet lendítette fel.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árumegállító jog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idegen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kereskedőket kötelezte arra, hogy portékájukat eladásra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kínálják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fel.</a:t>
            </a:r>
          </a:p>
        </p:txBody>
      </p:sp>
      <p:sp>
        <p:nvSpPr>
          <p:cNvPr id="3" name="Téglalap 2"/>
          <p:cNvSpPr/>
          <p:nvPr/>
        </p:nvSpPr>
        <p:spPr>
          <a:xfrm>
            <a:off x="3082738" y="5508105"/>
            <a:ext cx="36484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jogi kiváltságok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lehetővé tették,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választott bírák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ítélkezzenek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lakosok felett, ne a földesúr.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Mindennapi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életüket maguk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szabályozhatták, 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 lakosai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álta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választott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vezetők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végezték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55645" y="4638906"/>
            <a:ext cx="3486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Erre a kereskedőre is érvényes volt</a:t>
            </a:r>
            <a:br>
              <a:rPr lang="hu-HU" b="1" dirty="0" smtClean="0"/>
            </a:br>
            <a:r>
              <a:rPr lang="hu-HU" b="1" dirty="0" smtClean="0"/>
              <a:t>a város árumegállító joga</a:t>
            </a:r>
            <a:endParaRPr lang="hu-HU" b="1" dirty="0"/>
          </a:p>
        </p:txBody>
      </p:sp>
      <p:pic>
        <p:nvPicPr>
          <p:cNvPr id="8196" name="Picture 4" descr="http://www.kanizsaujsag.hu/up_image/2013%20%C3%A1prilis/2013%20m%C3%A1jus/35_%2520sz%C3%A1m%C3%BA%2520k%C3%A9p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0" y="4355980"/>
            <a:ext cx="2566871" cy="2594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50511" y="8046724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legcsekélyebb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egyházi kiváltságok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száma volt.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 maga választhatta meg, hogy ki legyen a papja.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36614" y="6950018"/>
            <a:ext cx="273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Az igazságszolgáltatás nem</a:t>
            </a:r>
            <a:br>
              <a:rPr lang="hu-HU" b="1" dirty="0" smtClean="0"/>
            </a:br>
            <a:r>
              <a:rPr lang="hu-HU" b="1" dirty="0" smtClean="0"/>
              <a:t>az emberségéről volt híres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079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lli és Kálmán\Desktop\Új kép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51" y="1547669"/>
            <a:ext cx="2026961" cy="286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88647" y="323528"/>
            <a:ext cx="4391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városok lakói, a polgárok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8644" y="1043607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városi lakosság, a polgárság főként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kézműiparból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kereskedésből élt.</a:t>
            </a:r>
          </a:p>
        </p:txBody>
      </p:sp>
      <p:sp>
        <p:nvSpPr>
          <p:cNvPr id="4" name="Téglalap 3"/>
          <p:cNvSpPr/>
          <p:nvPr/>
        </p:nvSpPr>
        <p:spPr>
          <a:xfrm>
            <a:off x="200707" y="2051726"/>
            <a:ext cx="46684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városban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azonos mesterséget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ző kézművesek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céh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ekbe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tömörültek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céh tagjait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nevezték mestereknek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Saját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műhelyeikben, saját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eszközeikkel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kézzel végeztek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munkaszakaszt.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Segédeket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inasokat vettek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maguk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mellé,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akiket megtanítottak a szakma fortélyaira.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595949" y="4417260"/>
            <a:ext cx="220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Egy korabeli céhtábla</a:t>
            </a:r>
            <a:endParaRPr lang="hu-H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" y="5898591"/>
            <a:ext cx="3414223" cy="2705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17123" y="8604448"/>
            <a:ext cx="318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Portékáikat kínáló kézművesek 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3758407" y="5399052"/>
            <a:ext cx="2993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céhen kívüliek, az ún.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kontáro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nem árusíthatták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termékeiket.</a:t>
            </a:r>
          </a:p>
        </p:txBody>
      </p:sp>
      <p:sp>
        <p:nvSpPr>
          <p:cNvPr id="8" name="Téglalap 7"/>
          <p:cNvSpPr/>
          <p:nvPr/>
        </p:nvSpPr>
        <p:spPr>
          <a:xfrm>
            <a:off x="200707" y="4306444"/>
            <a:ext cx="42633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céhek ügyeltek arra, hogy csak jó minőségű munka kerüljön ki a kezük közül, ezt ugyanis a céh szigorúan szabályozta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831211" y="6542351"/>
            <a:ext cx="2891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kereskedők a városi lakosság leggazdagabb rétegét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alkották,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mivel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messze földről hozott árut nagy haszonnal lehetett eladni.</a:t>
            </a: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8640" y="290137"/>
            <a:ext cx="64807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távolsági kereskedelem két fő útvonalon zajlott.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Földközi-tengeren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itáliai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hajók szállítottak keleti fűszereket, illatszereket, selymet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Európába.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Levantei kereskedelem</a:t>
            </a:r>
            <a:b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legjelentősebb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kereskedő város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Velence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3" y="1921356"/>
            <a:ext cx="6480720" cy="5140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59004" y="7668352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északi tengerparti kereskedők pedig gabonát,mézet, fát és posztót forgalmaztak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Hanza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városok kereskedelme, Hamburg vezetésével.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9639" y="7084869"/>
            <a:ext cx="652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Kereskedelmi útvonalak és kereskedővárosok a XII – XV. századbab</a:t>
            </a:r>
            <a:endParaRPr lang="hu-HU" b="1" dirty="0"/>
          </a:p>
        </p:txBody>
      </p:sp>
      <p:sp>
        <p:nvSpPr>
          <p:cNvPr id="5" name="Jobbra nyíl 4"/>
          <p:cNvSpPr/>
          <p:nvPr/>
        </p:nvSpPr>
        <p:spPr>
          <a:xfrm>
            <a:off x="735072" y="5235378"/>
            <a:ext cx="2664296" cy="50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Levantei kereskedelem</a:t>
            </a:r>
            <a:endParaRPr lang="hu-HU" b="1" dirty="0"/>
          </a:p>
        </p:txBody>
      </p:sp>
      <p:sp>
        <p:nvSpPr>
          <p:cNvPr id="7" name="Jobbra nyíl 6"/>
          <p:cNvSpPr/>
          <p:nvPr/>
        </p:nvSpPr>
        <p:spPr>
          <a:xfrm>
            <a:off x="565962" y="1921850"/>
            <a:ext cx="2664296" cy="50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/>
              <a:t>Hanza</a:t>
            </a:r>
            <a:r>
              <a:rPr lang="hu-HU" b="1" dirty="0"/>
              <a:t> </a:t>
            </a:r>
            <a:r>
              <a:rPr lang="hu-HU" b="1" dirty="0" smtClean="0"/>
              <a:t>városok útvonala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441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629</Words>
  <Application>Microsoft Office PowerPoint</Application>
  <PresentationFormat>Diavetítés a képernyőre (4:3 oldalarány)</PresentationFormat>
  <Paragraphs>35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  a V – XI. században</dc:title>
  <dc:creator>Nelli és Kálmán</dc:creator>
  <cp:lastModifiedBy>Tikos Kálmán</cp:lastModifiedBy>
  <cp:revision>199</cp:revision>
  <dcterms:created xsi:type="dcterms:W3CDTF">2013-11-01T10:26:53Z</dcterms:created>
  <dcterms:modified xsi:type="dcterms:W3CDTF">2020-05-09T14:12:53Z</dcterms:modified>
</cp:coreProperties>
</file>