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349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2021. 03. 21.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8313" y="1457325"/>
            <a:ext cx="58832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Újkor kezdetén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6571"/>
            <a:ext cx="9109395" cy="68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45231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850" y="125413"/>
            <a:ext cx="64706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nagy földrajzi felfedezések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352425" y="1139825"/>
            <a:ext cx="411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útvonalak szükségesek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027363"/>
            <a:ext cx="64801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051050" y="6456363"/>
            <a:ext cx="4176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/>
              <a:t>A felfedezők emlékére állított emlékmű.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468313" y="3048000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/>
              <a:t>A nagy földrajzi felfedezések.</a:t>
            </a:r>
          </a:p>
          <a:p>
            <a:pPr eaLnBrk="1" hangingPunct="1"/>
            <a:r>
              <a:rPr lang="hu-HU" altLang="hu-HU" b="1"/>
              <a:t>A két nagy felfedező nemzet, a portugál és a spanyol egyezményekben </a:t>
            </a:r>
            <a:r>
              <a:rPr lang="sv-SE" altLang="hu-HU" b="1"/>
              <a:t>osztotta fel az </a:t>
            </a:r>
            <a:r>
              <a:rPr lang="hu-HU" altLang="hu-HU" b="1"/>
              <a:t>ú</a:t>
            </a:r>
            <a:r>
              <a:rPr lang="sv-SE" altLang="hu-HU" b="1"/>
              <a:t>jonnan megismert</a:t>
            </a:r>
            <a:r>
              <a:rPr lang="hu-HU" altLang="hu-HU" b="1"/>
              <a:t> területeket. 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07950" y="1695450"/>
            <a:ext cx="89281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15. század végén Európából hajók indultak felfedezőutakra az Atlanti-óceánon.  A tengerészek Indiába vezető új útvonalat kerestek.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Eddig ugyanis a keleti áruk, elsősorban a fűszerek arab, majd török közvetítéssel jutottak a Földközi-tengerre, ahonnan itáliai kereskedők szállították tovább Európába.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6300788" y="3048000"/>
            <a:ext cx="27352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Mivel ezekért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árukért arannyal, ezüsttel kellett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fizetni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s ezekből a pénzhasználat terjedése miatt amúgy is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kevés volt,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Európában ,,aranyéhség'' alakult ki. Nagy haszonnal kecsegtetett eljutni a fűszerek hazájába.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323850" y="260350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felfedezőutak megindulását több tényező is elősegítette.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Új hajótípusok jelentek meg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amelyek alkalmasak voltak a hosszú tengeri utazásokra.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Elterjedt az iránytű használata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amelynek segítségével a nyílt tengeren is könnyebben lehetett tájékozódni.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52425"/>
            <a:ext cx="41846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88925" y="2838450"/>
            <a:ext cx="514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chemeClr val="tx2"/>
                </a:solidFill>
              </a:rPr>
              <a:t>Az új hajó </a:t>
            </a:r>
            <a:r>
              <a:rPr lang="hu-HU" altLang="hu-HU" b="1">
                <a:solidFill>
                  <a:srgbClr val="C00000"/>
                </a:solidFill>
              </a:rPr>
              <a:t>a caravella</a:t>
            </a:r>
            <a:r>
              <a:rPr lang="hu-HU" altLang="hu-HU" b="1">
                <a:solidFill>
                  <a:schemeClr val="tx2"/>
                </a:solidFill>
              </a:rPr>
              <a:t>, amely jobban kormányozható</a:t>
            </a:r>
            <a:br>
              <a:rPr lang="hu-HU" altLang="hu-HU" b="1">
                <a:solidFill>
                  <a:schemeClr val="tx2"/>
                </a:solidFill>
              </a:rPr>
            </a:br>
            <a:r>
              <a:rPr lang="hu-HU" altLang="hu-HU" b="1">
                <a:solidFill>
                  <a:schemeClr val="tx2"/>
                </a:solidFill>
              </a:rPr>
              <a:t>és sokkal gyorsabb is, mint elődei.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505325" y="386080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tudomány fejlődésének köszönhetően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terjedni kezdett az a nézet, hogy a Föld gömb alakú.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(A régebbi felfogás szerint olyan lapos korongnak tartották, amelynek szélére érve az ember lezuhan a semmibe.)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ismeretek bővülését az is segítette, hogy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Portugáliában tengerésziskolát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hoztak létre.</a:t>
            </a:r>
          </a:p>
        </p:txBody>
      </p:sp>
      <p:pic>
        <p:nvPicPr>
          <p:cNvPr id="3075" name="Picture 3" descr="C:\Users\Kami\Desktop\IMG_01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14884" y="3573015"/>
            <a:ext cx="2890773" cy="289725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-107950" y="4957763"/>
            <a:ext cx="22145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chemeClr val="tx2"/>
                </a:solidFill>
              </a:rPr>
              <a:t>A korabeli</a:t>
            </a:r>
            <a:br>
              <a:rPr lang="hu-HU" altLang="hu-HU" b="1">
                <a:solidFill>
                  <a:schemeClr val="tx2"/>
                </a:solidFill>
              </a:rPr>
            </a:br>
            <a:r>
              <a:rPr lang="hu-HU" altLang="hu-HU" b="1">
                <a:solidFill>
                  <a:schemeClr val="tx2"/>
                </a:solidFill>
              </a:rPr>
              <a:t>iránytű,</a:t>
            </a:r>
            <a:br>
              <a:rPr lang="hu-HU" altLang="hu-HU" b="1">
                <a:solidFill>
                  <a:schemeClr val="tx2"/>
                </a:solidFill>
              </a:rPr>
            </a:br>
            <a:r>
              <a:rPr lang="hu-HU" altLang="hu-HU" b="1">
                <a:solidFill>
                  <a:schemeClr val="tx2"/>
                </a:solidFill>
              </a:rPr>
              <a:t>amely lehetővé</a:t>
            </a:r>
            <a:br>
              <a:rPr lang="hu-HU" altLang="hu-HU" b="1">
                <a:solidFill>
                  <a:schemeClr val="tx2"/>
                </a:solidFill>
              </a:rPr>
            </a:br>
            <a:r>
              <a:rPr lang="hu-HU" altLang="hu-HU" b="1">
                <a:solidFill>
                  <a:schemeClr val="tx2"/>
                </a:solidFill>
              </a:rPr>
              <a:t>tette a tengereken,</a:t>
            </a:r>
            <a:br>
              <a:rPr lang="hu-HU" altLang="hu-HU" b="1">
                <a:solidFill>
                  <a:schemeClr val="tx2"/>
                </a:solidFill>
              </a:rPr>
            </a:br>
            <a:r>
              <a:rPr lang="hu-HU" altLang="hu-HU" b="1">
                <a:solidFill>
                  <a:schemeClr val="tx2"/>
                </a:solidFill>
              </a:rPr>
              <a:t>óceánokon való tájékozódást.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NRtFFi7f9Fg/UEL3LSdBY1I/AAAAAAAALD8/miComKxGMuQ/s640/Dia03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148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11150"/>
            <a:ext cx="239553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8300"/>
            <a:ext cx="22320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468313" y="3284538"/>
            <a:ext cx="2466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hu-HU" b="1"/>
              <a:t>Vasco da</a:t>
            </a:r>
            <a:r>
              <a:rPr lang="hu-HU" altLang="hu-HU" b="1"/>
              <a:t> </a:t>
            </a:r>
            <a:r>
              <a:rPr lang="pt-BR" altLang="hu-HU" b="1"/>
              <a:t>Gama</a:t>
            </a:r>
            <a:r>
              <a:rPr lang="hu-HU" altLang="hu-HU" b="1"/>
              <a:t/>
            </a:r>
            <a:br>
              <a:rPr lang="hu-HU" altLang="hu-HU" b="1"/>
            </a:br>
            <a:r>
              <a:rPr lang="pt-BR" altLang="hu-HU" b="1" i="1"/>
              <a:t> (1460</a:t>
            </a:r>
            <a:r>
              <a:rPr lang="hu-HU" altLang="hu-HU" b="1" i="1"/>
              <a:t> - </a:t>
            </a:r>
            <a:r>
              <a:rPr lang="pt-BR" altLang="hu-HU" b="1" i="1"/>
              <a:t>1524) </a:t>
            </a:r>
            <a:r>
              <a:rPr lang="hu-HU" altLang="hu-HU" b="1" i="1"/>
              <a:t/>
            </a:r>
            <a:br>
              <a:rPr lang="hu-HU" altLang="hu-HU" b="1" i="1"/>
            </a:br>
            <a:r>
              <a:rPr lang="pt-BR" altLang="hu-HU"/>
              <a:t>portugál tengerész, </a:t>
            </a:r>
            <a:r>
              <a:rPr lang="hu-HU" altLang="hu-HU"/>
              <a:t/>
            </a:r>
            <a:br>
              <a:rPr lang="hu-HU" altLang="hu-HU"/>
            </a:br>
            <a:r>
              <a:rPr lang="pt-BR" altLang="hu-HU"/>
              <a:t>felfedező.</a:t>
            </a:r>
            <a:endParaRPr lang="hu-HU" altLang="hu-H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65650"/>
            <a:ext cx="288131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155700" y="5340350"/>
            <a:ext cx="13589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1497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5013325" y="3403600"/>
            <a:ext cx="40862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Kolumbusz Kristóf</a:t>
            </a:r>
            <a:r>
              <a:rPr lang="hu-HU" altLang="hu-HU"/>
              <a:t> </a:t>
            </a:r>
            <a:br>
              <a:rPr lang="hu-HU" altLang="hu-HU"/>
            </a:br>
            <a:r>
              <a:rPr lang="hu-HU" altLang="hu-HU" b="1" i="1"/>
              <a:t>(1451–  1506) </a:t>
            </a:r>
            <a:br>
              <a:rPr lang="hu-HU" altLang="hu-HU" b="1" i="1"/>
            </a:br>
            <a:r>
              <a:rPr lang="hu-HU" altLang="hu-HU"/>
              <a:t>olasz származású, spanyol korona </a:t>
            </a:r>
            <a:br>
              <a:rPr lang="hu-HU" altLang="hu-HU"/>
            </a:br>
            <a:r>
              <a:rPr lang="hu-HU" altLang="hu-HU"/>
              <a:t>szolgálatában álló utazó, tengerésztiszt,</a:t>
            </a:r>
            <a:br>
              <a:rPr lang="hu-HU" altLang="hu-HU"/>
            </a:br>
            <a:r>
              <a:rPr lang="hu-HU" altLang="hu-HU"/>
              <a:t> az amerikai kontinens felfedezője. 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203575" y="1414463"/>
            <a:ext cx="2389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földrajzi</a:t>
            </a:r>
            <a:b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felfedezők</a:t>
            </a:r>
          </a:p>
        </p:txBody>
      </p:sp>
      <p:pic>
        <p:nvPicPr>
          <p:cNvPr id="5128" name="Picture 8" descr="http://mek.oszk.hu/01200/01267/html/img/nagy/07-21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399680" y="3380582"/>
            <a:ext cx="5726292" cy="3408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Szövegdoboz 11"/>
          <p:cNvSpPr txBox="1"/>
          <p:nvPr/>
        </p:nvSpPr>
        <p:spPr>
          <a:xfrm>
            <a:off x="5697538" y="4694238"/>
            <a:ext cx="1358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1492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60350"/>
            <a:ext cx="23764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222250"/>
            <a:ext cx="25812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862013" y="3336925"/>
            <a:ext cx="2519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Amerigo Vespucci</a:t>
            </a:r>
            <a:r>
              <a:rPr lang="hu-HU" altLang="hu-HU"/>
              <a:t> </a:t>
            </a:r>
            <a:br>
              <a:rPr lang="hu-HU" altLang="hu-HU"/>
            </a:br>
            <a:r>
              <a:rPr lang="hu-HU" altLang="hu-HU" b="1" i="1"/>
              <a:t>(1454 - 1512) </a:t>
            </a:r>
            <a:br>
              <a:rPr lang="hu-HU" altLang="hu-HU" b="1" i="1"/>
            </a:br>
            <a:r>
              <a:rPr lang="hu-HU" altLang="hu-HU"/>
              <a:t>olasz utazó, felfedező</a:t>
            </a:r>
          </a:p>
        </p:txBody>
      </p:sp>
      <p:pic>
        <p:nvPicPr>
          <p:cNvPr id="6146" name="Picture 2" descr="http://www.english-online.at/history/amerigo-vespucci/amerigo_vespucci_map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308071"/>
            <a:ext cx="3891861" cy="23972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989013" y="5119688"/>
            <a:ext cx="241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1499 - 1504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4143375" y="3382963"/>
            <a:ext cx="4832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/>
              <a:t>Ferdinand Magellan</a:t>
            </a:r>
            <a:r>
              <a:rPr lang="hu-HU" altLang="hu-HU"/>
              <a:t> </a:t>
            </a:r>
            <a:br>
              <a:rPr lang="hu-HU" altLang="hu-HU"/>
            </a:br>
            <a:r>
              <a:rPr lang="hu-HU" altLang="hu-HU" b="1" i="1"/>
              <a:t>(1480– 1521) </a:t>
            </a:r>
            <a:br>
              <a:rPr lang="hu-HU" altLang="hu-HU" b="1" i="1"/>
            </a:br>
            <a:r>
              <a:rPr lang="hu-HU" altLang="hu-HU"/>
              <a:t>portugál felfedező, a Csendes óceán névadója. </a:t>
            </a:r>
            <a:br>
              <a:rPr lang="hu-HU" altLang="hu-HU"/>
            </a:br>
            <a:r>
              <a:rPr lang="hu-HU" altLang="hu-HU"/>
              <a:t>Magellán hajózta körül a Földet elsőnek, </a:t>
            </a:r>
            <a:br>
              <a:rPr lang="hu-HU" altLang="hu-HU"/>
            </a:br>
            <a:r>
              <a:rPr lang="hu-HU" altLang="hu-HU"/>
              <a:t>ám útja közben meghalt.</a:t>
            </a:r>
          </a:p>
        </p:txBody>
      </p:sp>
      <p:pic>
        <p:nvPicPr>
          <p:cNvPr id="6148" name="Picture 4" descr="http://upload.wikimedia.org/wikipedia/commons/thumb/2/21/Magellan's_voyage_HU.svg/2488px-Magellan's_voyage_HU.svg.pn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294461" y="3933056"/>
            <a:ext cx="4681855" cy="27768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Szövegdoboz 8"/>
          <p:cNvSpPr txBox="1">
            <a:spLocks noChangeArrowheads="1"/>
          </p:cNvSpPr>
          <p:nvPr/>
        </p:nvSpPr>
        <p:spPr bwMode="auto">
          <a:xfrm>
            <a:off x="5351463" y="5119688"/>
            <a:ext cx="241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1519 - 1522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825" y="333375"/>
            <a:ext cx="439578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jelentősebb felfedezőutak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395288" y="1052513"/>
            <a:ext cx="4572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portugálok Afrika megkerülésével, kelet felé akartak Indiába eljutni, s ez végül sikerült is nekik.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Kolumbusz viszont, akit a spanyol király indított útnak, nyugat felé hajózott.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Arra számított, hogy mivel a Föld gömb alakú, rövidesen Indiában köthet ki.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Alig akadt jelentkező az útra, hiszen visszatartották őket a tengerészek rémtörténetei.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356100" y="386080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Ezek tengeri szörnyekről szóltak, vagy például arról, hogy dél felé haladva felforr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tenger.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Végül fegyencekkel töltötték fel a legénységet.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hajósok több mint két hónapos út után léphettek végre szárazföldre.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Kolumbusz abban a tévhitben halt meg, hogy Ázsia földjére érkezett.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334963"/>
            <a:ext cx="34925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94163"/>
            <a:ext cx="31686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4500563" y="29543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földrajzi felfedezések egyik ösztönzője a fűszerek iránti nagy kereslet volt.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Portugál borsültetvény a Fűszer - szigeteken.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95288" y="6489700"/>
            <a:ext cx="365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Kolumbusz partra száll Amerikában.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fram.interfree.it/astronav/img/sestante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80449" y="4395516"/>
            <a:ext cx="2339752" cy="22915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323850" y="273050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hajósok több mint két hónapos út után léphettek végre szárazföldre.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Kolumbusz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abban a tévhitben halt meg, hogy Ázsia földjére érkezett.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Valójában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l492-ben felfedezte Amerikát. 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Az Új világot azonban nem róla, hanem egy tudósról, Amerigo Vespucciról nevezték el, aki először ismerte fel, hogy ez valójában egy új földrész.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4427538" y="29972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Magellán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is spanyol zászló alatt hajózott ki öt hajóval és 265 emberrel.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Dél-Amerikában megtalálta az Ázsia felé vezető átjárót. </a:t>
            </a:r>
            <a:b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kapitány már nem élhette meg azt, amikor egyetlen megmaradt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hajója mindig nyugatra tartva l527-ben visszajutott Spanyolországba. </a:t>
            </a:r>
            <a:b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hároméves út végén csak 19 tengerész érkezett haza. ők viszont büszkén mondhatták el magukról, hogy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elsőként hajózták körül a Földet!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44463"/>
            <a:ext cx="4111625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4745038" y="1931988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FFFF00"/>
                </a:solidFill>
              </a:rPr>
              <a:t>A nagy földrajzi felfedezésekkel</a:t>
            </a:r>
          </a:p>
          <a:p>
            <a:pPr algn="ctr" eaLnBrk="1" hangingPunct="1"/>
            <a:r>
              <a:rPr lang="da-DK" altLang="hu-HU" b="1">
                <a:solidFill>
                  <a:srgbClr val="002060"/>
                </a:solidFill>
              </a:rPr>
              <a:t>,,kitáguIt' a megismert világ. </a:t>
            </a:r>
            <a:r>
              <a:rPr lang="hu-HU" altLang="hu-HU" b="1">
                <a:solidFill>
                  <a:srgbClr val="002060"/>
                </a:solidFill>
              </a:rPr>
              <a:t/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da-DK" altLang="hu-HU" b="1">
                <a:solidFill>
                  <a:srgbClr val="002060"/>
                </a:solidFill>
              </a:rPr>
              <a:t>A k</a:t>
            </a:r>
            <a:r>
              <a:rPr lang="hu-HU" altLang="hu-HU" b="1">
                <a:solidFill>
                  <a:srgbClr val="002060"/>
                </a:solidFill>
              </a:rPr>
              <a:t>é</a:t>
            </a:r>
            <a:r>
              <a:rPr lang="da-DK" altLang="hu-HU" b="1">
                <a:solidFill>
                  <a:srgbClr val="002060"/>
                </a:solidFill>
              </a:rPr>
              <a:t>pen</a:t>
            </a:r>
            <a:r>
              <a:rPr lang="hu-HU" altLang="hu-HU" b="1">
                <a:solidFill>
                  <a:srgbClr val="002060"/>
                </a:solidFill>
              </a:rPr>
              <a:t> látható világtérkép a 1 6. század</a:t>
            </a:r>
          </a:p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közepén készült.</a:t>
            </a:r>
          </a:p>
        </p:txBody>
      </p:sp>
      <p:pic>
        <p:nvPicPr>
          <p:cNvPr id="2051" name="Picture 3" descr="C:\Users\Kami\Desktop\IMG_0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135313"/>
            <a:ext cx="16557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31788" y="3344863"/>
            <a:ext cx="267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Korabeli eszközök, melyek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elősegítették a felfedezők </a:t>
            </a:r>
          </a:p>
        </p:txBody>
      </p:sp>
      <p:sp>
        <p:nvSpPr>
          <p:cNvPr id="8" name="Szövegdoboz 7"/>
          <p:cNvSpPr txBox="1">
            <a:spLocks noChangeArrowheads="1"/>
          </p:cNvSpPr>
          <p:nvPr/>
        </p:nvSpPr>
        <p:spPr bwMode="auto">
          <a:xfrm>
            <a:off x="2135188" y="6197600"/>
            <a:ext cx="229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útjainak sikerességét.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tortenelemklub.com/images/tartalom_okor/ujkor/nagy_foldrajzi_felfedezesek/felfedez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1463"/>
            <a:ext cx="52593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7000"/>
            <a:ext cx="3311525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92088" y="3541713"/>
            <a:ext cx="4887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felfedezések következményei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52400" y="4149725"/>
            <a:ext cx="87852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Nemsokára megindult a katonák és kalandorok sokasága Amerika felé.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Meghódították az újonnan felfedezett területeket, kirabolták az őslakókat.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Özönlött az arany és az ezüst Európába.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nemesfémeknél is 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nagyobb kincsnek bizonyultak később az újvilágban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megismert növények: a kukorica, a burgonya, a paprika, a paradicsom,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számtalan gyümölcs és a kakaó</a:t>
            </a:r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amelyből a csokoládé készül.</a:t>
            </a:r>
          </a:p>
          <a:p>
            <a:pPr eaLnBrk="1" hangingPunct="1"/>
            <a:r>
              <a:rPr lang="hu-HU" alt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Emellett a dohányt is megismerte itt az európai ember.</a:t>
            </a:r>
          </a:p>
          <a:p>
            <a:pPr eaLnBrk="1" hangingPunct="1"/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 meghódított területek az európai államok </a:t>
            </a:r>
            <a:r>
              <a:rPr lang="hu-HU" altLang="hu-H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gyarmat</a:t>
            </a:r>
            <a:r>
              <a:rPr lang="hu-HU" altLang="hu-H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ai lettek.</a:t>
            </a:r>
          </a:p>
        </p:txBody>
      </p:sp>
      <p:sp>
        <p:nvSpPr>
          <p:cNvPr id="4" name="1. sz. felirat 3"/>
          <p:cNvSpPr/>
          <p:nvPr/>
        </p:nvSpPr>
        <p:spPr>
          <a:xfrm>
            <a:off x="5919788" y="4079875"/>
            <a:ext cx="2952750" cy="2016125"/>
          </a:xfrm>
          <a:prstGeom prst="borderCallout1">
            <a:avLst>
              <a:gd name="adj1" fmla="val 101490"/>
              <a:gd name="adj2" fmla="val -380"/>
              <a:gd name="adj3" fmla="val 114342"/>
              <a:gd name="adj4" fmla="val -11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/>
              <a:t>olyan ország vagy terület, amelyet egy idegen állam megfosztott önállóságától. </a:t>
            </a:r>
            <a:br>
              <a:rPr lang="hu-HU" b="1" dirty="0"/>
            </a:br>
            <a:r>
              <a:rPr lang="hu-HU" b="1" dirty="0"/>
              <a:t>Ez az jelenti, hogy teljes gazdasági és politikai függésben, katonai megszállás alatt tartja.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778</Words>
  <Application>Microsoft Office PowerPoint</Application>
  <PresentationFormat>Diavetítés a képernyőre (4:3 oldalarány)</PresentationFormat>
  <Paragraphs>52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325</cp:revision>
  <dcterms:created xsi:type="dcterms:W3CDTF">2014-07-16T10:48:47Z</dcterms:created>
  <dcterms:modified xsi:type="dcterms:W3CDTF">2021-03-21T11:53:02Z</dcterms:modified>
</cp:coreProperties>
</file>