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A907-724A-4F70-A284-C23AF279BF8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1CD6-478C-4AA2-94A8-DD1157AE89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55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1CD6-478C-4AA2-94A8-DD1157AE890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5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5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0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4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1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4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0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6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1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D6EE-2833-4434-A444-58AC29069196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3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Germany_location_map.svg&amp;filetimestamp=2010011910032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2/Bundesarchiv_Bild_102-00344A,_M%C3%BCnchen,_nach_Hitler-Ludendorff_Prozes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u.wikipedia.org/w/index.php?title=F%C3%A1jl:Union_of_Soviet_Socialist_Republics_(orthographic_projection).svg&amp;filetimestamp=200903300156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hu.wikipedia.org/w/index.php?title=F%C3%A1jl:Hammer_and_sickle.png&amp;filetimestamp=200505150501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CroppedStalin1943.jpg&amp;filetimestamp=2010081605342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1784" y="2644673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NAGY HÁBORÚ UTÁNI</a:t>
            </a:r>
            <a:b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POLITIKAI, </a:t>
            </a:r>
            <a:r>
              <a:rPr lang="hu-HU" sz="5400" b="1" dirty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TÁRSADALMI</a:t>
            </a:r>
            <a:br>
              <a:rPr lang="hu-HU" sz="5400" b="1" dirty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hu-HU" sz="5400" b="1" dirty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hu-HU" sz="5400" b="1" dirty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FORDULAT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59236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16" y="1148796"/>
            <a:ext cx="1728192" cy="227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9" y="4293096"/>
            <a:ext cx="1986659" cy="204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76" y="4471319"/>
            <a:ext cx="1978913" cy="198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Laptop 1\Desktop\fasiszta-ci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6770"/>
            <a:ext cx="1336240" cy="1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ptop 1\Desktop\112px-Reichsadler_der_Deutsches_Reich_(1933–1945)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50" y="1312934"/>
            <a:ext cx="265147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3" y="4304274"/>
            <a:ext cx="1519929" cy="151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81" y="4275373"/>
            <a:ext cx="1530009" cy="153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Orosz mintára munkástanács-igazgatást vezettek be az üzemekben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köztulajdonba vették a lakóházakat, szállodákat, oktatási intézményeket, üzleteket,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végül pedig a földbirtokok szocializálásáról jelent meg rendelet.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591566" y="395529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Tanácsköztársaság folyamatos külső nyomás alatt állt, egységét csak erős hadsereggel tudta fenntartani.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Munkásságnak demagóg ígéreteket adtak ezzel próbálták megtartani a hangulatukat, hogy tovább dolgozzanak.</a:t>
            </a:r>
          </a:p>
        </p:txBody>
      </p:sp>
      <p:pic>
        <p:nvPicPr>
          <p:cNvPr id="10242" name="Picture 2" descr="http://szentkoronaradio.com/files/fegyverbe_patkanylaz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1938"/>
            <a:ext cx="3995936" cy="265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9910" y="6126308"/>
            <a:ext cx="323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Tanácsköztársaság védelmére 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felszólító plakát</a:t>
            </a:r>
          </a:p>
        </p:txBody>
      </p:sp>
      <p:pic>
        <p:nvPicPr>
          <p:cNvPr id="10244" name="Picture 4" descr="http://upload.wikimedia.org/wikipedia/commons/thumb/4/4c/Garbai_Kun.jpg/190px-Garbai_K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1235"/>
            <a:ext cx="2736304" cy="341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1619672" y="2343656"/>
            <a:ext cx="3750064" cy="1198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kommunista diktatúra kikiáltása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1919. március 21-én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11960" y="40466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Vörös Hadsereget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tisztikar is támogatta, és a sokat tapasztalt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Stromfeld Aurél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irányította.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északi hadjárat sikerei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francia miniszterelnök politikai nyomására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Kun Béla a Vörös Hadsereget visszarendelte az elfoglalt területekről,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 demoralizálta a katonákat, akik közül sokan haza indultak.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Stromfeld Aurél is lemondott posztjáról.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0422" y="479715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védtelenül maradt ország,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több irányból szorongató túlerővel szemben végül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július 31-én összeomlott.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Magyarország egész területét megszállták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világháborút megnyerő antant-országok csapatai.</a:t>
            </a: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pANgDASIAAhEBAxEB/8QAGwAAAQUBAQAAAAAAAAAAAAAABAACAwUGAQf/xAA7EAABAwMDAgUCBAQFAwUAAAABAAIRAwQhEjFBBVEGEyJhcTKBFEKRoRWxwfAjJDNS0UTh8RYlNHKC/8QAFgEBAQEAAAAAAAAAAAAAAAAAAAEC/8QAHBEBAQEBAQEBAQEAAAAAAAAAAAERQSExYVES/9oADAMBAAIRAxEAPwDXN9z+ic4An0ymB5JhoXS4j4W2SEt3+y66YIb/ADSLgSDhMLzBlA131ZKZUENmCmGrLjK5Vrt8sgoB3VmiRzH7oGpXc0kOiJwlc1oDQyJJhDVaoe09wnyh7qsCQfsoX1i6eyEFxBhx90x1wGzwPdARTuHNcYg5hNfWJdyO2UDTuJqnSJBwRCOp2F5Vlwpw3u8wg4bh7sNO38k9lfTLHEqRvSoeBUqGQcxgfqjaPS7UvnzD3gPSAIPcaYM49yi6OQ0Z+nhFfwy0c0Ma9wI3MynHpwpgihVGRgO5TgB0HVvidyUVSDYkGfdVt351tVHmNLR37qWhfDWACCZ4ThVscNAwZ5RNtUGiBiVVuudbZbgBPoVpj1fOVL/Vzq9bWMgbNCkpVZb9pBlVVGqXPIdjE7q0o6G028n4VPHS7WCRM902iPSSTPdcL2nU3gFPaWFg05HdPlD3AHACc0FrpPeE0OGqf3UjtJaTGeFIenNJcTEQDukuMhre/skmitaZIkxGU4mAVG7PzK7JAG6qJPrbvhQPJY0pEgQZUVSoASCiBK9UNcYIndC3F2ACZ44UV7WOsdoQFaqdZa75lFK4ufTMnCrqt8+Dn5XLmrl3tugS5lSRtKCepdlxLudwoKl3qphp791GR6CHH4hdtKQrV6dLdznAINd4T6a3yRe3LQXO+gHgK36jcCNABE8jCmoMZQoMoU/ytgAeyAv21gydAceJQCX/AFGha0DUquGoj0iAZ/VYZ/WboX769Ko8TMCcK3vundQ6jd6BRMDE8BXNh4NoMY03DtTtyAm/wxlbbr93TrB76hLdiJ4RZ8X3JumljYA4K01x4PsntAbLXdwqHqXhB1pSfWpv1lpwAOFP9VcaKheUOpWjW3FQan7AcFVtaj+GufLJkDY9wVkReVKdQeogsxIPC0trd07+xbFSatEZJ3KqLHzGxMn7lTW9wAwh207x/eVWVXOcGgHbhT0HEAADcqKt/P0gPaZ2hFG/LQA4YiPZUznw5oecATujXQ5o0ggqiytLjzGvdIz+yLoVgWwAc5VTaU3URmIOIhWtIAfSPsgJkh+x/VSMdjjsogA6HNPC7ByE6ZUjnkAkQkuhuBv7pKIr3kZ3BXA8z3EqR5xkzJUFVxY2Rsrw4iqvPHCCrV3OPfOYTq1eS7UDCDc/WdO3ynDiDqLhqBJgeyqrmpGZgjEou6ra3lsjGJVbfVGhog+0hAJWraySccIao4FoPPdcJB9h+qHqHS+QUElSo5xEZjKufCFua3VPMfkUgXbcqhBhxxt34Ww8BsaXV3nMkBIrZ0mNEuI9R5TqjWuEOAON018N+nldbJiU6nSaxrRLW/oukgOlOaBpjb4XHBukkp0A3FwA7neED1C7aaemRBUnUHNDXFxgDdZLq3VjTq6GOwkRU+I7NlC6NSlEO3aOFB0q6/DVmlowcEd1H1C9Ny50nbZVwqFj5BOCpVbEVcniJwES2tqaQTnG5VJTrmGE/mAP3RLap1jfKqrem7W8apAVjQqmQ0vmNoVMHlpGciUVTrCA7APsmC8Y/wDxWid0dSeS0AH5/vsqZj/SwiZ9irOjUkiYDWifulNWlIHQN4PHKk3cI2UFKsIkbbZUjHH3Cl+nRVPAg/YJKOlJiNklKlCMOMoa5k/SRv2Vg6i3EHdD16Dcy4BagorkHkGZ7KsrvNJ+/wC61FelRZR1Oc0xmSVjup3tM1XaSBnAQgS4quNUzhmxQ11UhukZQt1eFxgRk4hQfiHHJM4UCq/UM+2FC7b3ITXVSXTOOU19QjdUTUxIEDK2fgKnLa+Bhw/ksPRf6gPstx4EFZratRzD5Tj6XHYlBsXAA7Lhe1oJeQFRde6s21ABuG0Q7Z25WC6h1y4p3B8rqL6rPiFUetMrtIJGxQd71ewt2nz7lrI3ys74a6g++6PUcXHWwkElYHqdZ77usHvc/wBeU/Vel1+tdJcw/wCYB1DiSsj1lltVcatrVD27R2VM67rW1m0NtmBtQHS4gyVXG5ra9iCeFLip6o9R5UYwTOUi50erB91G5zpEnEoNBSa42NKr5boAALox+qdSuHTtIOJjZVx6vWqilb03ltuwRp7nuiG1dDByZQ1asra3F0bcf3/JS0rqYBCrqdXzDLTxtC44nzIDucqjRW95LANftJKsbe7I9BMZ7LMW9TSfS4aJ+/8Af9Vb0XtcfUcjiVKNJQrRGTOCP7/orOnVzGIiVQWlQQCDJjnkq0ti4zGcJUurKnViRPZJRUpJAjjKSlxVVXunhg9RmOOFWXnUnsA0ux3KIu3kSACQqLqRDSGuOw2V+IZ1LqFQt/1HaYWbuKrnOJ3MkKwvKofTInIVRUJJyOxkqCMuJJklcc46ZC7W2xhM0mANX7Kq6D6BnZNOopA4IPZOZlpg8qfoVH0kZ91vfBF/UrWdW1I/0jLY91g40kHAPK1fgOs2n1CrTLvqpz90RaXXh78TXfcXtQloJDWeyq//AEnaF5B8yoHH6g6IWvr12vPlk8dlys9tKgXRLuAMymLqu6d0pnT7CuygSGuGJWJsBSt+quddU9bZMg7L0O86lZWdoW16gkNOOZXml5d06t46ozbVC1hq56xc1agbSoUpp/lhuwQlp0Yljq1yNA3yFobC4pNs2Oc0CBuqPxF1Ev1UqLyBuRwnoz/VHtDy1kEd0CS7T3PZPrlz3SUwA6o4UqJenj/MN7QVYxnCf02xiga7m/XhvwlUYWOjClVLabExmf1UkF1TfJMzym0Ja5uN0QWHWWzGN1Q+kNH5tijrev6w0CSdoVfTpue4k7DiN1Pa06grZ+ZUGhsnnAIxGxV1bVHR7x3VHZ7tPt2Vpb62AgEnGVb8FxbVi7bHHykh7dsNEjYpJZp6q+oFzNQAnus71E686c8LTX40SPnhZy/IcccTiUqKK4BGBPyUK4f+UTdOGs4B75QuoA5SBhYeBhNiSMKUvBGP0UOvIBjZRSewDMCDhdYJHaeyTj6f3SBxI4TgdUbmCArXw1V/DdVoOJAB9J+FUuJjPwJUtGppcx43bBVR6EakVSNy08o6gz8SRkAQqq1uGvcKpjS+mDK6fENra0XBpyMe6RIyniLpV3Z3NQ163mNc8lp+VSNtqhrhpH5hwrjrPiBvUHtpuYQxrpwclVtfqDqh1hkdgOyetNNXcBahlIEkNGAsz1Bpa86zEnYqWj12tSGlukztPCrrq4dcOL3mSTJKqGuZLQd4AXbdjX12tdsXQcKMv1M+BCM6M1j+o0RX+jUsxWmuGAUmMpt9LRCDqWoc+T95Vvcw0Pa30/IQBJc4TuDhUJtu3Q3TghJ9vpcQMz7yEQ+WtmAQBldpnzWjEfHKgVFjWOkyMd1I2kCdc8/3/wCU5ziBAEekZXKRIdBAgHB4VFjZPgj/AHccKzpFsg9t1TWwDjkdwi/O0w10wPeEF5RqQ6BMfCSEtqjZGYwPzJKz4RF1CXNPOFmr3BPBWg6nIJh3tCzHUakOIccwVOIrbimCC6fiOVXvEHcxKJqVMnM94Q7nDcx3SKjGQfjZJ0NnMpNjUeFx41SAZSBlT6QWldY7juE3H0nC63B3BU4icjtvGy5GMlcDobgwVI0jSQW+qd0Gk8PXba1obZ7vVTnSfYqv6nYOqXDzr/wwd+6Ctarrao2rTOxz7q+IZd2zKlNwOrdp4VFJRq2vTiR+EbcOPL9ggup3Tbw620WUiBEN2WqtumdPINS9qYmSJQ/WbXpDLVv4VoBneZRfrGb7rj+w2RFxTY0+jIUJaCMJ0NAxAMSu0qjqNVrmyNJDguHAiMJpM5xjCD0PFxY0bgRD2g478oRlHVVG+NoCG8L3Trnpht3A6qRxHYq6taBc8kb8lKGMpS0tcONkqlM0g4taBz8op1FzZgzBieyGrVXB+k5PPsgDfqIyY5n7KSm2GtBkjuu1xqdJAM8lQxUZqiTOygPoOAyCIjCkJdI1AQTPygbd1Q1BqEd0adQBLQccSqLfp4kB07pIe2YR5b9ektxCSQ2udQc4GprAEE7LJ9Ql9TM6srX9Yb63nOSeNllb9oDSAMgHbhEU9Vw2G/sh5GRHwp6jeeCNlERiSI+8IGRE91GXQThPqAtIKY5k7n9EDTl3MpN9JBI3XC0z3wnQAJnKfinFwdlqfTeIAiSomjBEzB3K79BkSoQfRYCwzv7KU1n2zWupOiTkcKGgdTciByU6pV/FNNKmPSwanPA7IgG5v6r3PD3kmdpQ7rlz2RqMwm3MeYTAk5Q8nLTt8K6uJNRLskpFw2EbqMblOAkwRKGOh0n2Sa0E5dpSg7AcpMMES3iIlBc+HOou6W6vXLGuDmaQ13Jnhbfw91qy6hRILG06x3YTv8Ly81XE74HCLtLh1P1BxDpnCJXqh0y4ho91V1hrqSAAdsKp6T4k0RTugXDbVOVeWlSheNBokOxmNwligqhLS4Bur2ATHOdAn9s/2Efc25IxAgSoHUtJGvY5xtKgbQZLxIEk5yjhSAZqGe8oYtioPTwiab/TEc8oCKBHpAEJJwadILoA3wknxPT+qY8z0znsstc0Q9rtQyditV1RxY+oAfzQZWfrFj2Axt+5VGerWxaYmB7rj6J0NBExjZWbwwuJhDvbAxyiqt1MbAZTXUuQOf1Rb6cPiI7yVyfSG498qAB1Ij7ZXPIe8tDAST2RNb/BaCSNT9gVadLdYW1EOruJrvOxHpCvor6HS60B1Uim07ohtpTaxxayY/O4LUtselXYa6nfMa2PpLgP5qL+F2dSoaX8RZA5kBQ1l7khlLS0fIUdjUdbVPOFMvaQQ5vtytPW8MMz/wC4UC2cDVlRdRoWfTOmihTLDcVyWCo47DuFfRlOo2VEUDcW1QOpl4GmPU2VVuoxJWlDGVLQW1Sg9uuHeZTaT+qHq9FrD1UwKjfbdBSmnAz7LjWy495Vk/pl2W6fLzMQCFC6yuKRzQcJP+2VOAMyAIGxSzAgAEox1rW4oVMbQ0qL8PW1R5T5E7tKaBy0kADGdwiWMh4B47BIW1UkHyqmTj0lH23TL6sHvpW1Vwbv6YTRDRp4P6AK06fXNCqx1N5BxJ/5QVW1u6btTraq3Y5plRiu5jhO45VG5tOptr+msACfzTuUSaTC2QZE49v+6wlG7eCXF0N+UZa+IH2xjLm9iZVGqq0nOO+x/ZTNYBBjHcBA9O6zadSfoGplQDAdyrny4mWzyFKn1G93pBY52PdJSMphzoGDvnhJSqg6noFxU1YIJO/uVm7qroJYM53Wi6/RJuanqIIKzF2WMYcgkdlUDvxUBmcZymtkiYmFA641ESIBG/ZdFYCWntuVAyqSXgzg7qOk0ue5jdhmVLUe3UJIxChqOdTpucw+k4V4BqrjVrhz5hshTtcHtlwBAHKFBLsbzsjKdOGgCABunFOo0BWeQIzneFJUtm0oGr1DeCu+aKAloMwRlRNqF3q/qiGuaQMOd8aipBc1m0n3FTS4MhtNzxP2CiqF1Z+hn1OdAHyo+ruDHttaZOikAN93cn+n2S0Kr1O8rkh9YnvpAA/ZQPuawqtPm1ADH5lCHYwTn2TRJImYTfVXtKtcNDajKrtJzkDdOr9RuC9hfWDtJlrdI3+yBp3D/IaHAngYQtxXeHlxA1H9lRd0/EVxQjVb0HgZyD/yu1PF1wHEstLRo/8ApMrONcdEzyo5OrIwVIjUU/F73Ea7C3LgOBE/uh7rxPfVK4qUAygNtLJg/wByqKkz6jwkCRg7zKmquXeKOsOB1XBcOxYD/RB17urd1XVK+nUcHS0D+SCe7OnuOU9zi1oyQqH1DhoBMFRVH7tACY6qZIg7JU53eZJg7KKNs3up6XNdBbB7L1HpV626sqVcZJbDvnleR08NjJytn4O6hoqGzeMPMtnj2VqVtWUm+Zq5JSXWGBDonCSQ9Vfius5les1g25WFrOc5xEGD35W78ZUtNapUbgg7rBVam4gzylQxzS4+kpwp6XAyfdOY8tGwyOVHUrF2IhBHXJBhvZcuHaG6AZhKpqOQP0Q4lzgCR7pwS2VMvOrtwrHSKVMavq3Vn0vpdnXY6m26ptIA9TnAEkqS78N1Q0eXcNcHGG5GVFZt7/MfBMiVxxgBo37K2uPDHUaOGsDzHARfSPD5pvfcdT9AYwvFMiS6Mf1TRS9MYPOdVeJFJpf94x+8KqqucajnuJJcSStGxlpcWlxStppXFQ7OOHCZEFUFWhUpVHMqMc1w3Bal+hlLMjG603hDw+zrFapWup/D0iBA/Mf+FmA0jIBkrWeDvENHo7KtC7a7y3ukPaNimbS+Nbe+H+n/AMPq0GUKdNoaXAtEEEDeV5TdtYys9kzBIBWz8Q+MWXlB9r05rmh2HVHYkeyxb4JcXHIHKtJdKmIEHZDugP1e6IaSBM4GVE9o83MgFQObgRwTsuAwTH6pzmgNkYjsmhwBLcSQhpuiSI7dkn5gNMp1QlsaTuuSTAGAP3Q+mRgg5+U4GcmcBKPVIMLhlrJPdA5tQBwgfsjLK5dQuW1muMtIIQUaoDSZO8qamDO6vR7FY1hd21Gu0yHsB35SVB4HvA+zfaufqex0geySuEWXjFxF3VYZg8QsHUoiZW/8aUy2/e+PTOZWKuXAl3edlAAG95gFN0NdJByDynvZDYJyVFIEmMJA6AGlwEwOeUHqGcIk1DTpOECChHu1vEDYb+6cBjWNFNjwYMKD8RVY701qgjI9RRNT/CptGfpCriHPc4kwkRb23iPqtDDLx8AYDgDCLd4gr3tlWbcvm5eNAdEDTKzkRkzKmtWOq3NKmACC4fpynDFjXpWVEsdddR1uAnRQbyNso+j4gsKdPTUsatYAYc9zdX8lnuohj76s6m2KYcWgcQE2AWySPpRa0jvEnTT9PTDrjElpH8k2h17pzaRFWzeTzBb/AMLMu3nfK44Q7v8ACXBqHdY6MRIoOYSMywb/AKKL8f0WrOulniWHKzBBLYxgwnNadIg7BMmnrSvvPD9Smyi+iQIJ1MncoS7tuiPOq2vqjHRMVGSP1VLTaPVqieE10ahjEp5onhoc6HagMBQCXVMgQJSGCQDgpzBLjnMKRY5UaS/VIIAlJo9JO/suvM6e0bpmsB5jMbYTicOcCWgbRmV14b5YgZnB91wlzwSdoxKZpJpgTOVR0ucXCeAp6fpM/soWU3NAByd4RDaZLgZj7qUuLrwzfG16pSeYgu0n7pIGzcGVRiTweySu4PZfENBtepWY8CHd1g+o2YoVHgHUBz3XoPWA51w+f/Kz19aCoxx0DUeTwpRhbtjc7iDsUFpJe0DkwtPd9Nhjy8AgKnfZkHAnKoEvLZzLVr5+raEC0EHeDurzq9u+jRYz/aBq+SqcQSNQ2+yAm7bAZq/2gfsgwyZMxO6Lu9UNIBALQhQf5oIo1OgFWPR2NZcOqnalTc79o/qq9ocypPtCsLX02F6/Icaekfcg/wBEFa+m8uBPOZTmMIpnUcExhIOJEHZJh9MCEpphZOCBhd0xzK4TttJ/ZRufpx2KdEmloBIj4UYMtIHGFzWSDIXGiD906OgZwOUnEeqV2cnTA235TXO9UuEg8JAmkEwV1kucSCJjKbgidsbKSnjEb9lIaQAcAJynUqTRwJ7hOY1rnBpMFSvcGekMiMIIKtNzhgSNoCeyiAACQpaLK1eoGsZ6ZJBiE6rTdTMN9TiggqPaz6RnuV2g11SJ33UrLF+NQJdHdW1j0pztLtOnEJVwHaUC6uDGAUlrundFZTqSfW93PA/RJPTG/wCpZuCPZAVKYfwP0R3UX/5r0jjdQEgj3VZUl5ZOeCIwd1X2/Sw+6pgtwDJWncG6pP3TW02glwUqsP4mt2+TXeOXgBZa2eKVanUc3UWOBIPK9A6z091azdEn1fqs1b+H6hJ1baZhBfW1z03rTSyvTotYfoYRpd9kDd+ErV5cbWu9jZ2cNX7qzsuiUKvR6LKjQ5zSRI33QD+j3nT9TrG6q0y5xls4KJ6G6V4V/D3pr3tWm+ixpcA3M/8ACDbYU6nTa1C0fFesGvDHnceytP4peW9KvQ6gQ7VSIpvY2M+6qaFrZPsaNW86qW1BDg1jZLQOFYqguLetbDy61NzX7wQh2iZ7rfWvXelUqTWVWXVzGBUcwT/NIdV8Nl5Js3fJpf8AdTLU2PP3tIdlROBORIXppr+E64M06IJ/3MhQPtPCr5h1BvOAr6bHnJjfnfC6SBtutxdW/hd9dzXkUtJgeWY1DuqnqVp4dFJ7ra4rirpJaIkTwnq+M7qaY1cgpryZ1EYnspGUSR9+FzQ4O9kgYYJET91JbjU/mAU9tAOEnc8Kxs+n1DswnHZQd6XZ+fUdUIkMbIRvT+jVL6s4uZDATlaXwf0kubcMrMiQNwtpZ9Lo0GNFNgHeAisVb9G8ilDWA+8KO38NPfWNWoyewIXolOxYN28ooWrAQGtERsiMLbeGgKjC8CBwrI9Gpuc2kGAMjcDbK0zqTG5jYdkwNO4HCHqpo2NOg0NYMDlJWNRmQBykrL4eouoj/MkxwhQcSjOo/wDyP/yhD9JUqEeCnBs54TeAnt2SlqJ9Nr2xpxKj/CsGowNowihsuP8ApPyrhoe1ohgIG0zCldQa90FoKdR2Ug+tydAdXpdtWAD6TT3kTIVF1LwzSu+oUaLGinb0WZ07kmFrGKP/AKl3wFBWs6PZ0qLaQpDQ0QAVC7odrUdiiwAZiN1b1+E+l/rH4TCKCp4dsHf9OwHuAgLjwpZ1WkMp6Z5C1dX6vsoRwmeLrz258I1WVneSJHAQFfw1dNaSWEBenO+r7oe4/wBN6ejzal0C5LR/huCJZ4crAyaZzhbij/UqY7/ZQ1kOn+Fqj3gPwO0LX9P8O0KNANLMnfCKtP8AVaran9Q+yuAWhZst3HygGiIMIxh0t74UfB+U5n5UWiWkzICk1fylR8Fdb9TvhGXHAlsHOeVGAZaAVKd2pjUENT6vvuklU5+QkkWP/9k="/>
          <p:cNvSpPr>
            <a:spLocks noChangeAspect="1" noChangeArrowheads="1"/>
          </p:cNvSpPr>
          <p:nvPr/>
        </p:nvSpPr>
        <p:spPr bwMode="auto">
          <a:xfrm>
            <a:off x="63500" y="-10715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DpANgDASIAAhEBAxEB/8QAGwAAAQUBAQAAAAAAAAAAAAAABAACAwUGAQf/xAA7EAABAwMDAgUCBAQFAwUAAAABAAIRAwQhEjFBBVEGEyJhcTKBFEKRoRWxwfAjJDNS0UTh8RYlNHKC/8QAFgEBAQEAAAAAAAAAAAAAAAAAAAEC/8QAHBEBAQEBAQEBAQEAAAAAAAAAAAERQSExYVES/9oADAMBAAIRAxEAPwDXN9z+ic4An0ymB5JhoXS4j4W2SEt3+y66YIb/ADSLgSDhMLzBlA131ZKZUENmCmGrLjK5Vrt8sgoB3VmiRzH7oGpXc0kOiJwlc1oDQyJJhDVaoe09wnyh7qsCQfsoX1i6eyEFxBhx90x1wGzwPdARTuHNcYg5hNfWJdyO2UDTuJqnSJBwRCOp2F5Vlwpw3u8wg4bh7sNO38k9lfTLHEqRvSoeBUqGQcxgfqjaPS7UvnzD3gPSAIPcaYM49yi6OQ0Z+nhFfwy0c0Ma9wI3MynHpwpgihVGRgO5TgB0HVvidyUVSDYkGfdVt351tVHmNLR37qWhfDWACCZ4ThVscNAwZ5RNtUGiBiVVuudbZbgBPoVpj1fOVL/Vzq9bWMgbNCkpVZb9pBlVVGqXPIdjE7q0o6G028n4VPHS7WCRM902iPSSTPdcL2nU3gFPaWFg05HdPlD3AHACc0FrpPeE0OGqf3UjtJaTGeFIenNJcTEQDukuMhre/skmitaZIkxGU4mAVG7PzK7JAG6qJPrbvhQPJY0pEgQZUVSoASCiBK9UNcYIndC3F2ACZ44UV7WOsdoQFaqdZa75lFK4ufTMnCrqt8+Dn5XLmrl3tugS5lSRtKCepdlxLudwoKl3qphp791GR6CHH4hdtKQrV6dLdznAINd4T6a3yRe3LQXO+gHgK36jcCNABE8jCmoMZQoMoU/ytgAeyAv21gydAceJQCX/AFGha0DUquGoj0iAZ/VYZ/WboX769Ko8TMCcK3vundQ6jd6BRMDE8BXNh4NoMY03DtTtyAm/wxlbbr93TrB76hLdiJ4RZ8X3JumljYA4K01x4PsntAbLXdwqHqXhB1pSfWpv1lpwAOFP9VcaKheUOpWjW3FQan7AcFVtaj+GufLJkDY9wVkReVKdQeogsxIPC0trd07+xbFSatEZJ3KqLHzGxMn7lTW9wAwh207x/eVWVXOcGgHbhT0HEAADcqKt/P0gPaZ2hFG/LQA4YiPZUznw5oecATujXQ5o0ggqiytLjzGvdIz+yLoVgWwAc5VTaU3URmIOIhWtIAfSPsgJkh+x/VSMdjjsogA6HNPC7ByE6ZUjnkAkQkuhuBv7pKIr3kZ3BXA8z3EqR5xkzJUFVxY2Rsrw4iqvPHCCrV3OPfOYTq1eS7UDCDc/WdO3ynDiDqLhqBJgeyqrmpGZgjEou6ra3lsjGJVbfVGhog+0hAJWraySccIao4FoPPdcJB9h+qHqHS+QUElSo5xEZjKufCFua3VPMfkUgXbcqhBhxxt34Ww8BsaXV3nMkBIrZ0mNEuI9R5TqjWuEOAON018N+nldbJiU6nSaxrRLW/oukgOlOaBpjb4XHBukkp0A3FwA7neED1C7aaemRBUnUHNDXFxgDdZLq3VjTq6GOwkRU+I7NlC6NSlEO3aOFB0q6/DVmlowcEd1H1C9Ny50nbZVwqFj5BOCpVbEVcniJwES2tqaQTnG5VJTrmGE/mAP3RLap1jfKqrem7W8apAVjQqmQ0vmNoVMHlpGciUVTrCA7APsmC8Y/wDxWid0dSeS0AH5/vsqZj/SwiZ9irOjUkiYDWifulNWlIHQN4PHKk3cI2UFKsIkbbZUjHH3Cl+nRVPAg/YJKOlJiNklKlCMOMoa5k/SRv2Vg6i3EHdD16Dcy4BagorkHkGZ7KsrvNJ+/wC61FelRZR1Oc0xmSVjup3tM1XaSBnAQgS4quNUzhmxQ11UhukZQt1eFxgRk4hQfiHHJM4UCq/UM+2FC7b3ITXVSXTOOU19QjdUTUxIEDK2fgKnLa+Bhw/ksPRf6gPstx4EFZratRzD5Tj6XHYlBsXAA7Lhe1oJeQFRde6s21ABuG0Q7Z25WC6h1y4p3B8rqL6rPiFUetMrtIJGxQd71ewt2nz7lrI3ys74a6g++6PUcXHWwkElYHqdZ77usHvc/wBeU/Vel1+tdJcw/wCYB1DiSsj1lltVcatrVD27R2VM67rW1m0NtmBtQHS4gyVXG5ra9iCeFLip6o9R5UYwTOUi50erB91G5zpEnEoNBSa42NKr5boAALox+qdSuHTtIOJjZVx6vWqilb03ltuwRp7nuiG1dDByZQ1asra3F0bcf3/JS0rqYBCrqdXzDLTxtC44nzIDucqjRW95LANftJKsbe7I9BMZ7LMW9TSfS4aJ+/8Af9Vb0XtcfUcjiVKNJQrRGTOCP7/orOnVzGIiVQWlQQCDJjnkq0ti4zGcJUurKnViRPZJRUpJAjjKSlxVVXunhg9RmOOFWXnUnsA0ux3KIu3kSACQqLqRDSGuOw2V+IZ1LqFQt/1HaYWbuKrnOJ3MkKwvKofTInIVRUJJyOxkqCMuJJklcc46ZC7W2xhM0mANX7Kq6D6BnZNOopA4IPZOZlpg8qfoVH0kZ91vfBF/UrWdW1I/0jLY91g40kHAPK1fgOs2n1CrTLvqpz90RaXXh78TXfcXtQloJDWeyq//AEnaF5B8yoHH6g6IWvr12vPlk8dlys9tKgXRLuAMymLqu6d0pnT7CuygSGuGJWJsBSt+quddU9bZMg7L0O86lZWdoW16gkNOOZXml5d06t46ozbVC1hq56xc1agbSoUpp/lhuwQlp0Yljq1yNA3yFobC4pNs2Oc0CBuqPxF1Ev1UqLyBuRwnoz/VHtDy1kEd0CS7T3PZPrlz3SUwA6o4UqJenj/MN7QVYxnCf02xiga7m/XhvwlUYWOjClVLabExmf1UkF1TfJMzym0Ja5uN0QWHWWzGN1Q+kNH5tijrev6w0CSdoVfTpue4k7DiN1Pa06grZ+ZUGhsnnAIxGxV1bVHR7x3VHZ7tPt2Vpb62AgEnGVb8FxbVi7bHHykh7dsNEjYpJZp6q+oFzNQAnus71E686c8LTX40SPnhZy/IcccTiUqKK4BGBPyUK4f+UTdOGs4B75QuoA5SBhYeBhNiSMKUvBGP0UOvIBjZRSewDMCDhdYJHaeyTj6f3SBxI4TgdUbmCArXw1V/DdVoOJAB9J+FUuJjPwJUtGppcx43bBVR6EakVSNy08o6gz8SRkAQqq1uGvcKpjS+mDK6fENra0XBpyMe6RIyniLpV3Z3NQ163mNc8lp+VSNtqhrhpH5hwrjrPiBvUHtpuYQxrpwclVtfqDqh1hkdgOyetNNXcBahlIEkNGAsz1Bpa86zEnYqWj12tSGlukztPCrrq4dcOL3mSTJKqGuZLQd4AXbdjX12tdsXQcKMv1M+BCM6M1j+o0RX+jUsxWmuGAUmMpt9LRCDqWoc+T95Vvcw0Pa30/IQBJc4TuDhUJtu3Q3TghJ9vpcQMz7yEQ+WtmAQBldpnzWjEfHKgVFjWOkyMd1I2kCdc8/3/wCU5ziBAEekZXKRIdBAgHB4VFjZPgj/AHccKzpFsg9t1TWwDjkdwi/O0w10wPeEF5RqQ6BMfCSEtqjZGYwPzJKz4RF1CXNPOFmr3BPBWg6nIJh3tCzHUakOIccwVOIrbimCC6fiOVXvEHcxKJqVMnM94Q7nDcx3SKjGQfjZJ0NnMpNjUeFx41SAZSBlT6QWldY7juE3H0nC63B3BU4icjtvGy5GMlcDobgwVI0jSQW+qd0Gk8PXba1obZ7vVTnSfYqv6nYOqXDzr/wwd+6Ctarrao2rTOxz7q+IZd2zKlNwOrdp4VFJRq2vTiR+EbcOPL9ggup3Tbw620WUiBEN2WqtumdPINS9qYmSJQ/WbXpDLVv4VoBneZRfrGb7rj+w2RFxTY0+jIUJaCMJ0NAxAMSu0qjqNVrmyNJDguHAiMJpM5xjCD0PFxY0bgRD2g478oRlHVVG+NoCG8L3Trnpht3A6qRxHYq6taBc8kb8lKGMpS0tcONkqlM0g4taBz8op1FzZgzBieyGrVXB+k5PPsgDfqIyY5n7KSm2GtBkjuu1xqdJAM8lQxUZqiTOygPoOAyCIjCkJdI1AQTPygbd1Q1BqEd0adQBLQccSqLfp4kB07pIe2YR5b9ektxCSQ2udQc4GprAEE7LJ9Ql9TM6srX9Yb63nOSeNllb9oDSAMgHbhEU9Vw2G/sh5GRHwp6jeeCNlERiSI+8IGRE91GXQThPqAtIKY5k7n9EDTl3MpN9JBI3XC0z3wnQAJnKfinFwdlqfTeIAiSomjBEzB3K79BkSoQfRYCwzv7KU1n2zWupOiTkcKGgdTciByU6pV/FNNKmPSwanPA7IgG5v6r3PD3kmdpQ7rlz2RqMwm3MeYTAk5Q8nLTt8K6uJNRLskpFw2EbqMblOAkwRKGOh0n2Sa0E5dpSg7AcpMMES3iIlBc+HOou6W6vXLGuDmaQ13Jnhbfw91qy6hRILG06x3YTv8Ly81XE74HCLtLh1P1BxDpnCJXqh0y4ho91V1hrqSAAdsKp6T4k0RTugXDbVOVeWlSheNBokOxmNwligqhLS4Bur2ATHOdAn9s/2Efc25IxAgSoHUtJGvY5xtKgbQZLxIEk5yjhSAZqGe8oYtioPTwiab/TEc8oCKBHpAEJJwadILoA3wknxPT+qY8z0znsstc0Q9rtQyditV1RxY+oAfzQZWfrFj2Axt+5VGerWxaYmB7rj6J0NBExjZWbwwuJhDvbAxyiqt1MbAZTXUuQOf1Rb6cPiI7yVyfSG498qAB1Ij7ZXPIe8tDAST2RNb/BaCSNT9gVadLdYW1EOruJrvOxHpCvor6HS60B1Uim07ohtpTaxxayY/O4LUtselXYa6nfMa2PpLgP5qL+F2dSoaX8RZA5kBQ1l7khlLS0fIUdjUdbVPOFMvaQQ5vtytPW8MMz/wC4UC2cDVlRdRoWfTOmihTLDcVyWCo47DuFfRlOo2VEUDcW1QOpl4GmPU2VVuoxJWlDGVLQW1Sg9uuHeZTaT+qHq9FrD1UwKjfbdBSmnAz7LjWy495Vk/pl2W6fLzMQCFC6yuKRzQcJP+2VOAMyAIGxSzAgAEox1rW4oVMbQ0qL8PW1R5T5E7tKaBy0kADGdwiWMh4B47BIW1UkHyqmTj0lH23TL6sHvpW1Vwbv6YTRDRp4P6AK06fXNCqx1N5BxJ/5QVW1u6btTraq3Y5plRiu5jhO45VG5tOptr+msACfzTuUSaTC2QZE49v+6wlG7eCXF0N+UZa+IH2xjLm9iZVGqq0nOO+x/ZTNYBBjHcBA9O6zadSfoGplQDAdyrny4mWzyFKn1G93pBY52PdJSMphzoGDvnhJSqg6noFxU1YIJO/uVm7qroJYM53Wi6/RJuanqIIKzF2WMYcgkdlUDvxUBmcZymtkiYmFA641ESIBG/ZdFYCWntuVAyqSXgzg7qOk0ue5jdhmVLUe3UJIxChqOdTpucw+k4V4BqrjVrhz5hshTtcHtlwBAHKFBLsbzsjKdOGgCABunFOo0BWeQIzneFJUtm0oGr1DeCu+aKAloMwRlRNqF3q/qiGuaQMOd8aipBc1m0n3FTS4MhtNzxP2CiqF1Z+hn1OdAHyo+ruDHttaZOikAN93cn+n2S0Kr1O8rkh9YnvpAA/ZQPuawqtPm1ADH5lCHYwTn2TRJImYTfVXtKtcNDajKrtJzkDdOr9RuC9hfWDtJlrdI3+yBp3D/IaHAngYQtxXeHlxA1H9lRd0/EVxQjVb0HgZyD/yu1PF1wHEstLRo/8ApMrONcdEzyo5OrIwVIjUU/F73Ea7C3LgOBE/uh7rxPfVK4qUAygNtLJg/wByqKkz6jwkCRg7zKmquXeKOsOB1XBcOxYD/RB17urd1XVK+nUcHS0D+SCe7OnuOU9zi1oyQqH1DhoBMFRVH7tACY6qZIg7JU53eZJg7KKNs3up6XNdBbB7L1HpV626sqVcZJbDvnleR08NjJytn4O6hoqGzeMPMtnj2VqVtWUm+Zq5JSXWGBDonCSQ9Vfius5les1g25WFrOc5xEGD35W78ZUtNapUbgg7rBVam4gzylQxzS4+kpwp6XAyfdOY8tGwyOVHUrF2IhBHXJBhvZcuHaG6AZhKpqOQP0Q4lzgCR7pwS2VMvOrtwrHSKVMavq3Vn0vpdnXY6m26ptIA9TnAEkqS78N1Q0eXcNcHGG5GVFZt7/MfBMiVxxgBo37K2uPDHUaOGsDzHARfSPD5pvfcdT9AYwvFMiS6Mf1TRS9MYPOdVeJFJpf94x+8KqqucajnuJJcSStGxlpcWlxStppXFQ7OOHCZEFUFWhUpVHMqMc1w3Bal+hlLMjG603hDw+zrFapWup/D0iBA/Mf+FmA0jIBkrWeDvENHo7KtC7a7y3ukPaNimbS+Nbe+H+n/AMPq0GUKdNoaXAtEEEDeV5TdtYys9kzBIBWz8Q+MWXlB9r05rmh2HVHYkeyxb4JcXHIHKtJdKmIEHZDugP1e6IaSBM4GVE9o83MgFQObgRwTsuAwTH6pzmgNkYjsmhwBLcSQhpuiSI7dkn5gNMp1QlsaTuuSTAGAP3Q+mRgg5+U4GcmcBKPVIMLhlrJPdA5tQBwgfsjLK5dQuW1muMtIIQUaoDSZO8qamDO6vR7FY1hd21Gu0yHsB35SVB4HvA+zfaufqex0geySuEWXjFxF3VYZg8QsHUoiZW/8aUy2/e+PTOZWKuXAl3edlAAG95gFN0NdJByDynvZDYJyVFIEmMJA6AGlwEwOeUHqGcIk1DTpOECChHu1vEDYb+6cBjWNFNjwYMKD8RVY701qgjI9RRNT/CptGfpCriHPc4kwkRb23iPqtDDLx8AYDgDCLd4gr3tlWbcvm5eNAdEDTKzkRkzKmtWOq3NKmACC4fpynDFjXpWVEsdddR1uAnRQbyNso+j4gsKdPTUsatYAYc9zdX8lnuohj76s6m2KYcWgcQE2AWySPpRa0jvEnTT9PTDrjElpH8k2h17pzaRFWzeTzBb/AMLMu3nfK44Q7v8ACXBqHdY6MRIoOYSMywb/AKKL8f0WrOulniWHKzBBLYxgwnNadIg7BMmnrSvvPD9Smyi+iQIJ1MncoS7tuiPOq2vqjHRMVGSP1VLTaPVqieE10ahjEp5onhoc6HagMBQCXVMgQJSGCQDgpzBLjnMKRY5UaS/VIIAlJo9JO/suvM6e0bpmsB5jMbYTicOcCWgbRmV14b5YgZnB91wlzwSdoxKZpJpgTOVR0ucXCeAp6fpM/soWU3NAByd4RDaZLgZj7qUuLrwzfG16pSeYgu0n7pIGzcGVRiTweySu4PZfENBtepWY8CHd1g+o2YoVHgHUBz3XoPWA51w+f/Kz19aCoxx0DUeTwpRhbtjc7iDsUFpJe0DkwtPd9Nhjy8AgKnfZkHAnKoEvLZzLVr5+raEC0EHeDurzq9u+jRYz/aBq+SqcQSNQ2+yAm7bAZq/2gfsgwyZMxO6Lu9UNIBALQhQf5oIo1OgFWPR2NZcOqnalTc79o/qq9ocypPtCsLX02F6/Icaekfcg/wBEFa+m8uBPOZTmMIpnUcExhIOJEHZJh9MCEpphZOCBhd0xzK4TttJ/ZRufpx2KdEmloBIj4UYMtIHGFzWSDIXGiD906OgZwOUnEeqV2cnTA235TXO9UuEg8JAmkEwV1kucSCJjKbgidsbKSnjEb9lIaQAcAJynUqTRwJ7hOY1rnBpMFSvcGekMiMIIKtNzhgSNoCeyiAACQpaLK1eoGsZ6ZJBiE6rTdTMN9TiggqPaz6RnuV2g11SJ33UrLF+NQJdHdW1j0pztLtOnEJVwHaUC6uDGAUlrundFZTqSfW93PA/RJPTG/wCpZuCPZAVKYfwP0R3UX/5r0jjdQEgj3VZUl5ZOeCIwd1X2/Sw+6pgtwDJWncG6pP3TW02glwUqsP4mt2+TXeOXgBZa2eKVanUc3UWOBIPK9A6z091azdEn1fqs1b+H6hJ1baZhBfW1z03rTSyvTotYfoYRpd9kDd+ErV5cbWu9jZ2cNX7qzsuiUKvR6LKjQ5zSRI33QD+j3nT9TrG6q0y5xls4KJ6G6V4V/D3pr3tWm+ixpcA3M/8ACDbYU6nTa1C0fFesGvDHnceytP4peW9KvQ6gQ7VSIpvY2M+6qaFrZPsaNW86qW1BDg1jZLQOFYqguLetbDy61NzX7wQh2iZ7rfWvXelUqTWVWXVzGBUcwT/NIdV8Nl5Js3fJpf8AdTLU2PP3tIdlROBORIXppr+E64M06IJ/3MhQPtPCr5h1BvOAr6bHnJjfnfC6SBtutxdW/hd9dzXkUtJgeWY1DuqnqVp4dFJ7ra4rirpJaIkTwnq+M7qaY1cgpryZ1EYnspGUSR9+FzQ4O9kgYYJET91JbjU/mAU9tAOEnc8Kxs+n1DswnHZQd6XZ+fUdUIkMbIRvT+jVL6s4uZDATlaXwf0kubcMrMiQNwtpZ9Lo0GNFNgHeAisVb9G8ilDWA+8KO38NPfWNWoyewIXolOxYN28ooWrAQGtERsiMLbeGgKjC8CBwrI9Gpuc2kGAMjcDbK0zqTG5jYdkwNO4HCHqpo2NOg0NYMDlJWNRmQBykrL4eouoj/MkxwhQcSjOo/wDyP/yhD9JUqEeCnBs54TeAnt2SlqJ9Nr2xpxKj/CsGowNowihsuP8ApPyrhoe1ohgIG0zCldQa90FoKdR2Ug+tydAdXpdtWAD6TT3kTIVF1LwzSu+oUaLGinb0WZ07kmFrGKP/AKl3wFBWs6PZ0qLaQpDQ0QAVC7odrUdiiwAZiN1b1+E+l/rH4TCKCp4dsHf9OwHuAgLjwpZ1WkMp6Z5C1dX6vsoRwmeLrz258I1WVneSJHAQFfw1dNaSWEBenO+r7oe4/wBN6ejzal0C5LR/huCJZ4crAyaZzhbij/UqY7/ZQ1kOn+Fqj3gPwO0LX9P8O0KNANLMnfCKtP8AVaran9Q+yuAWhZst3HygGiIMIxh0t74UfB+U5n5UWiWkzICk1fylR8Fdb9TvhGXHAlsHOeVGAZaAVKd2pjUENT6vvuklU5+QkkWP/9k="/>
          <p:cNvSpPr>
            <a:spLocks noChangeAspect="1" noChangeArrowheads="1"/>
          </p:cNvSpPr>
          <p:nvPr/>
        </p:nvSpPr>
        <p:spPr bwMode="auto">
          <a:xfrm>
            <a:off x="215900" y="-9191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70" name="Picture 6" descr="http://www.gyulaisuli.hu/iskolank/pic/nevadoja/stromfeld_aurel_tabornok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" y="190500"/>
            <a:ext cx="2162878" cy="2335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gyulaisuli.hu/iskolank/pic/nevadoja/stromfeld_aurel_tabornok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8" y="2512908"/>
            <a:ext cx="2925643" cy="20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273300" y="838498"/>
            <a:ext cx="1840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Stromfeld Aurél</a:t>
            </a:r>
            <a:br>
              <a:rPr lang="hu-HU" b="1" dirty="0"/>
            </a:br>
            <a:r>
              <a:rPr lang="hu-HU" dirty="0"/>
              <a:t>a Vörös Hadsereg</a:t>
            </a:r>
            <a:br>
              <a:rPr lang="hu-HU" dirty="0"/>
            </a:br>
            <a:r>
              <a:rPr lang="hu-HU" dirty="0"/>
              <a:t>vezérkari főnöke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33140" y="415082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 hadsereg parancsnoksága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az északi hadjáratban</a:t>
            </a:r>
          </a:p>
        </p:txBody>
      </p:sp>
      <p:pic>
        <p:nvPicPr>
          <p:cNvPr id="11274" name="Picture 10" descr="http://upload.wikimedia.org/wikipedia/commons/thumb/9/9f/Tropas-rumanas-ocupan-budapest-1919--outlawsdiary02tormuoft.png/280px-Tropas-rumanas-ocupan-budapest-1919--outlawsdiary02tormuo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94" y="3788439"/>
            <a:ext cx="3967262" cy="2592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63666" y="6230672"/>
            <a:ext cx="390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Megszálló román csapatok Budapesten</a:t>
            </a:r>
          </a:p>
        </p:txBody>
      </p:sp>
    </p:spTree>
    <p:extLst>
      <p:ext uri="{BB962C8B-B14F-4D97-AF65-F5344CB8AC3E}">
        <p14:creationId xmlns:p14="http://schemas.microsoft.com/office/powerpoint/2010/main" val="1076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6665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Mussolini fasiszta Olaszországa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3" y="1268760"/>
            <a:ext cx="2514600" cy="3800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36096" y="5213251"/>
            <a:ext cx="34829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Benito</a:t>
            </a:r>
            <a:r>
              <a:rPr kumimoji="0" 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hu-H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Amilcare</a:t>
            </a: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Andrea </a:t>
            </a:r>
            <a:r>
              <a:rPr kumimoji="0" 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Mussolini</a:t>
            </a:r>
            <a:r>
              <a:rPr kumimoji="0" 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hu-H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1883 – 1945) </a:t>
            </a:r>
            <a:br>
              <a:rPr kumimoji="0" lang="hu-H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olasz fasiszta politikus,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Olaszország diktátori hatalmú </a:t>
            </a:r>
            <a:br>
              <a:rPr kumimoji="0" lang="hu-H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miniszterelnöke </a:t>
            </a:r>
          </a:p>
        </p:txBody>
      </p:sp>
      <p:sp>
        <p:nvSpPr>
          <p:cNvPr id="4" name="Téglalap 3"/>
          <p:cNvSpPr/>
          <p:nvPr/>
        </p:nvSpPr>
        <p:spPr>
          <a:xfrm>
            <a:off x="426336" y="105273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Mussolini hatalomra jutása:</a:t>
            </a:r>
            <a:b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Mussolini 1922-ben elérkezettnek látta az időt a fasiszta forradalomra.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Októberben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Nápolyba rendelte csapatait, s 50 ezres serege felett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meghirdette a „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marcia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Roma”, azaz a menetelés Rómába jelszavát.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értelmében be kellett vonulniuk a fővárosba, hogy kikényszerítsék Mussolini kinevezését.</a:t>
            </a:r>
          </a:p>
        </p:txBody>
      </p:sp>
      <p:pic>
        <p:nvPicPr>
          <p:cNvPr id="1030" name="Picture 6" descr="http://static.tuttoitalia.hu/db/0F/29/marcia-su-roma-d0000FF292028ec435d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6704"/>
            <a:ext cx="3788420" cy="231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20" y="6440089"/>
            <a:ext cx="460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Mussolini fekete ingesei élén bevonul Rómába</a:t>
            </a:r>
          </a:p>
        </p:txBody>
      </p:sp>
    </p:spTree>
    <p:extLst>
      <p:ext uri="{BB962C8B-B14F-4D97-AF65-F5344CB8AC3E}">
        <p14:creationId xmlns:p14="http://schemas.microsoft.com/office/powerpoint/2010/main" val="2804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11960" y="2636912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fasiszta állam megteremtése: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Mussolini a fasiszta állam legfőbb szerveként létrehozta a Fasiszta Nagytanácsot.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Visszaszorította a kommunistákat,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ugyanakkor megfékezte saját szélsőségeseit is.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Ateista meggyőződése ellenére támogatta a katolikus egyházat, hiszen annak nagy politikai hatalma volt.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katolikus vallást egyedüli államvallássá nyilvánította. </a:t>
            </a:r>
          </a:p>
        </p:txBody>
      </p:sp>
      <p:sp>
        <p:nvSpPr>
          <p:cNvPr id="3" name="Téglalap 2"/>
          <p:cNvSpPr/>
          <p:nvPr/>
        </p:nvSpPr>
        <p:spPr>
          <a:xfrm>
            <a:off x="395536" y="40466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király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1922. október 30-án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kinevezte Mussolinit miniszterelnökké.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fasiszta vezér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– 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Duce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– koalíciós kormányt alakított, parlamenti bemutatkozó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beszédében kormányra jutását a fasiszta forradalom győzelmeként értékelte. </a:t>
            </a:r>
          </a:p>
        </p:txBody>
      </p:sp>
      <p:pic>
        <p:nvPicPr>
          <p:cNvPr id="2050" name="Picture 2" descr="http://sentierinterrotti.files.wordpress.com/2010/03/marcia-su-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0" y="2466292"/>
            <a:ext cx="2802191" cy="384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tarimini.it/immagini/news_image/324-180-mussolini090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319"/>
            <a:ext cx="3274669" cy="242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20072" y="205765"/>
            <a:ext cx="297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</a:t>
            </a:r>
            <a:r>
              <a:rPr lang="hu-HU" b="1" dirty="0" err="1">
                <a:solidFill>
                  <a:srgbClr val="C00000"/>
                </a:solidFill>
              </a:rPr>
              <a:t>Duce</a:t>
            </a:r>
            <a:r>
              <a:rPr lang="hu-HU" b="1" dirty="0">
                <a:solidFill>
                  <a:srgbClr val="C00000"/>
                </a:solidFill>
              </a:rPr>
              <a:t> szeretett nagy tömeg 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előtt szerepelni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92664" y="6299453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Fasizmust népszerűsítő plakát</a:t>
            </a:r>
          </a:p>
        </p:txBody>
      </p:sp>
    </p:spTree>
    <p:extLst>
      <p:ext uri="{BB962C8B-B14F-4D97-AF65-F5344CB8AC3E}">
        <p14:creationId xmlns:p14="http://schemas.microsoft.com/office/powerpoint/2010/main" val="8287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6762" y="260648"/>
            <a:ext cx="7399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Németország az I. világháború után</a:t>
            </a:r>
          </a:p>
        </p:txBody>
      </p:sp>
      <p:sp>
        <p:nvSpPr>
          <p:cNvPr id="3" name="Téglalap 2"/>
          <p:cNvSpPr/>
          <p:nvPr/>
        </p:nvSpPr>
        <p:spPr>
          <a:xfrm>
            <a:off x="246762" y="138679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effectLst/>
                <a:latin typeface="Times New Roman" pitchFamily="18" charset="0"/>
                <a:cs typeface="Times New Roman" pitchFamily="18" charset="0"/>
              </a:rPr>
              <a:t>1918 augusztusában még javában folytak a harcok a francia hadszíntéren.</a:t>
            </a:r>
          </a:p>
          <a:p>
            <a:r>
              <a:rPr lang="hu-HU" sz="2000" dirty="0">
                <a:effectLst/>
                <a:latin typeface="Times New Roman" pitchFamily="18" charset="0"/>
                <a:cs typeface="Times New Roman" pitchFamily="18" charset="0"/>
              </a:rPr>
              <a:t>Paul von </a:t>
            </a:r>
            <a:r>
              <a:rPr lang="hu-HU" sz="2000" b="1" dirty="0">
                <a:effectLst/>
                <a:latin typeface="Times New Roman" pitchFamily="18" charset="0"/>
                <a:cs typeface="Times New Roman" pitchFamily="18" charset="0"/>
              </a:rPr>
              <a:t>Hindenburg meg volt győződve arról, hogy lehetséges a szövetséges antant hatalmakkal az elfogadható béke megkötése.</a:t>
            </a:r>
            <a:br>
              <a:rPr lang="hu-HU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80" y="1268760"/>
            <a:ext cx="1619470" cy="248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6587350" y="1633020"/>
            <a:ext cx="253995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Paul von Hindenburg</a:t>
            </a:r>
            <a:br>
              <a:rPr lang="hu-HU" b="1" dirty="0"/>
            </a:br>
            <a:r>
              <a:rPr lang="hu-HU" i="1" dirty="0"/>
              <a:t>tábornok </a:t>
            </a:r>
            <a:br>
              <a:rPr lang="hu-HU" dirty="0"/>
            </a:br>
            <a:r>
              <a:rPr lang="hu-HU" dirty="0"/>
              <a:t>és nemzeti hős, </a:t>
            </a:r>
            <a:br>
              <a:rPr lang="hu-HU" dirty="0"/>
            </a:br>
            <a:r>
              <a:rPr lang="hu-HU" dirty="0"/>
              <a:t>az első világháború után</a:t>
            </a:r>
            <a:br>
              <a:rPr lang="hu-HU" dirty="0"/>
            </a:br>
            <a:r>
              <a:rPr lang="hu-HU" dirty="0"/>
              <a:t> a </a:t>
            </a:r>
            <a:r>
              <a:rPr lang="hu-HU" dirty="0" err="1"/>
              <a:t>weimari</a:t>
            </a:r>
            <a:r>
              <a:rPr lang="hu-HU" dirty="0"/>
              <a:t> köztársaság</a:t>
            </a:r>
            <a:br>
              <a:rPr lang="hu-HU" dirty="0"/>
            </a:br>
            <a:r>
              <a:rPr lang="hu-HU" dirty="0"/>
              <a:t> birodalmi elnöke.</a:t>
            </a:r>
          </a:p>
        </p:txBody>
      </p:sp>
      <p:sp>
        <p:nvSpPr>
          <p:cNvPr id="5" name="Téglalap 4"/>
          <p:cNvSpPr/>
          <p:nvPr/>
        </p:nvSpPr>
        <p:spPr>
          <a:xfrm>
            <a:off x="4301350" y="39330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effectLst/>
                <a:latin typeface="Times New Roman" pitchFamily="18" charset="0"/>
                <a:cs typeface="Times New Roman" pitchFamily="18" charset="0"/>
              </a:rPr>
              <a:t>Eközben Németországban belpolitikai pártharcok dúltak. </a:t>
            </a:r>
          </a:p>
          <a:p>
            <a:r>
              <a:rPr lang="hu-HU" sz="2000" dirty="0">
                <a:effectLst/>
                <a:latin typeface="Times New Roman" pitchFamily="18" charset="0"/>
                <a:cs typeface="Times New Roman" pitchFamily="18" charset="0"/>
              </a:rPr>
              <a:t>Új kormány alakul (szociáldemokrata, haladás és </a:t>
            </a:r>
            <a:r>
              <a:rPr lang="hu-HU" sz="2000" dirty="0" err="1">
                <a:effectLst/>
                <a:latin typeface="Times New Roman" pitchFamily="18" charset="0"/>
                <a:cs typeface="Times New Roman" pitchFamily="18" charset="0"/>
              </a:rPr>
              <a:t>Zentrumpártból</a:t>
            </a:r>
            <a:r>
              <a:rPr lang="hu-HU" sz="2000" dirty="0">
                <a:effectLst/>
                <a:latin typeface="Times New Roman" pitchFamily="18" charset="0"/>
                <a:cs typeface="Times New Roman" pitchFamily="18" charset="0"/>
              </a:rPr>
              <a:t>), mely jegyzékben békeajánlatot tesz Wilson elnöknek, miszerint javasolják a fegyverszüneti tárgyalások azonnali megkezdését.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4" y="3371500"/>
            <a:ext cx="3510555" cy="321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11124" y="6302935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Plakát a békekötés utáni időszakból</a:t>
            </a:r>
          </a:p>
        </p:txBody>
      </p:sp>
    </p:spTree>
    <p:extLst>
      <p:ext uri="{BB962C8B-B14F-4D97-AF65-F5344CB8AC3E}">
        <p14:creationId xmlns:p14="http://schemas.microsoft.com/office/powerpoint/2010/main" val="14368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4559" y="188640"/>
            <a:ext cx="7661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kommunisták kísérlete </a:t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a hatalom átvételére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19888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Spartacus-szövetség elhatározza, hogy mindenütt munkás-és katonatanácsokat alakítanak.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kommunisták pénzzel és röpiratokkal segítik elő az összeomlást.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3531599" y="4149080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tömegeken a független szociáldemokraták és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Spartacus-szövetség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uralkodik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Liebnecht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Rosa Luxemburg és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Radek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vezetése alatt,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akik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proletáriátus diktatúrát és a kommunisták által kormányzott államot készítik elő.</a:t>
            </a:r>
          </a:p>
        </p:txBody>
      </p:sp>
      <p:pic>
        <p:nvPicPr>
          <p:cNvPr id="3074" name="Picture 2" descr="http://m.blog.hu/he/hell/image/pics/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7641"/>
            <a:ext cx="2286000" cy="275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7806"/>
            <a:ext cx="1685591" cy="2278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8767"/>
            <a:ext cx="1831747" cy="2457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50599" y="1635190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Karl </a:t>
            </a:r>
            <a:r>
              <a:rPr lang="hu-HU" b="1" dirty="0" err="1"/>
              <a:t>Liebnecht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50599" y="3552975"/>
            <a:ext cx="17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Rosa Luxemburg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50599" y="2345232"/>
            <a:ext cx="169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A kommunista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hatalom átvétel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vezetői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051752" y="5980669"/>
            <a:ext cx="478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Rosa Luxemburg lelkesítő beszédet mond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 err="1">
                <a:solidFill>
                  <a:srgbClr val="002060"/>
                </a:solidFill>
              </a:rPr>
              <a:t>Spartacista</a:t>
            </a:r>
            <a:r>
              <a:rPr lang="hu-HU" b="1" dirty="0">
                <a:solidFill>
                  <a:srgbClr val="002060"/>
                </a:solidFill>
              </a:rPr>
              <a:t> felkelés Berlinben 1919. január 6-án.</a:t>
            </a:r>
          </a:p>
        </p:txBody>
      </p:sp>
    </p:spTree>
    <p:extLst>
      <p:ext uri="{BB962C8B-B14F-4D97-AF65-F5344CB8AC3E}">
        <p14:creationId xmlns:p14="http://schemas.microsoft.com/office/powerpoint/2010/main" val="22783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27498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köztársaság egy az első világháború után felállt német államalakulat volt, amely ebben a formában 1933-ig állt fent.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Nevét arról a Berlintől 240 kilométerre, délnyugatra fekvő városról kapta, ahol a nemzetgyűlés tagjai aláírásukkal elfogadták a versailles-i békeszerződést.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213875"/>
            <a:ext cx="5694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demokrácia felé vezető út</a:t>
            </a:r>
          </a:p>
        </p:txBody>
      </p:sp>
      <p:sp>
        <p:nvSpPr>
          <p:cNvPr id="4" name="Téglalap 3"/>
          <p:cNvSpPr/>
          <p:nvPr/>
        </p:nvSpPr>
        <p:spPr>
          <a:xfrm>
            <a:off x="3851920" y="3212976"/>
            <a:ext cx="5004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Úgy tervezték, hogy az új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köztársaság alkotmányának elkészítésénél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hosszú ideje fennálló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demokráciák vívmányait veszik alapul.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nagy gazdasági világválság és az anarchia aláaknázta az állam tekintélyét.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köztársaság véglegesen az 1933-as választáson bukott meg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amikor is az Adolf Hitler vezette Nemzetiszocialista Német Munkáspárt átvette a hatalmat, létrehozva a Harmadik Birodalmat.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2345"/>
            <a:ext cx="3528392" cy="254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35328" y="5933890"/>
            <a:ext cx="3616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</a:t>
            </a:r>
            <a:r>
              <a:rPr lang="hu-HU" b="1" dirty="0" err="1">
                <a:solidFill>
                  <a:srgbClr val="002060"/>
                </a:solidFill>
              </a:rPr>
              <a:t>Weimari</a:t>
            </a:r>
            <a:r>
              <a:rPr lang="hu-HU" b="1" dirty="0">
                <a:solidFill>
                  <a:srgbClr val="002060"/>
                </a:solidFill>
              </a:rPr>
              <a:t> Köztársaság elnöke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Hindenburg fogadja a választásokon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győztes Adolf Hitler tisztelgését</a:t>
            </a:r>
          </a:p>
        </p:txBody>
      </p:sp>
      <p:pic>
        <p:nvPicPr>
          <p:cNvPr id="4102" name="Picture 6" descr="Weimar  (Németország)">
            <a:hlinkClick r:id="rId3" tooltip="Weimar  (Németország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5" y="429899"/>
            <a:ext cx="2349783" cy="2783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Ötágú csillag 6"/>
          <p:cNvSpPr/>
          <p:nvPr/>
        </p:nvSpPr>
        <p:spPr>
          <a:xfrm>
            <a:off x="7513466" y="1666828"/>
            <a:ext cx="253338" cy="3092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177732" y="1316320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Weimar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2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285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Adolf Hitler első kísérlete</a:t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a hatalom megszerzésére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512" y="18114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Köztársaság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idején Adolf Hitler a Nemzetiszocialista Német Munkáspárt (NSDAP) vezére lett.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tavaszán, a kommunista felkelés hírére elkezdte a náci párt átszervezését.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63175" y="51939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 év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novemberében kirobbantotta a sörpuccs néven elhíresült felkelést, de 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Köztársaság hadserege leverte a katonáit, ő pedig börtönbe került.</a:t>
            </a:r>
            <a:endParaRPr lang="hu-HU" sz="2000" dirty="0"/>
          </a:p>
        </p:txBody>
      </p:sp>
      <p:pic>
        <p:nvPicPr>
          <p:cNvPr id="5122" name="Picture 2" descr="http://suttogo.mozgalom.org/gallery/image.php?pic_id=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7198"/>
            <a:ext cx="2464282" cy="3449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1542" y="2555032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Adolf Hitler</a:t>
            </a:r>
            <a:r>
              <a:rPr lang="hu-HU" dirty="0"/>
              <a:t> </a:t>
            </a:r>
            <a:br>
              <a:rPr lang="hu-HU" dirty="0"/>
            </a:br>
            <a:r>
              <a:rPr lang="hu-HU" b="1" i="1" dirty="0"/>
              <a:t>(1889 – 1945</a:t>
            </a:r>
            <a:r>
              <a:rPr lang="hu-HU" dirty="0"/>
              <a:t>) </a:t>
            </a:r>
            <a:br>
              <a:rPr lang="hu-HU" dirty="0"/>
            </a:br>
            <a:r>
              <a:rPr lang="hu-HU" dirty="0"/>
              <a:t>német kancellár </a:t>
            </a:r>
            <a:br>
              <a:rPr lang="hu-HU" dirty="0"/>
            </a:br>
            <a:r>
              <a:rPr lang="hu-HU" dirty="0"/>
              <a:t>1933-tól</a:t>
            </a:r>
            <a:br>
              <a:rPr lang="hu-HU" dirty="0"/>
            </a:br>
            <a:r>
              <a:rPr lang="hu-HU" dirty="0"/>
              <a:t> és </a:t>
            </a:r>
            <a:r>
              <a:rPr lang="hu-HU" i="1" dirty="0"/>
              <a:t>Führer</a:t>
            </a:r>
            <a:r>
              <a:rPr lang="hu-HU" dirty="0"/>
              <a:t> (vezér) </a:t>
            </a:r>
            <a:br>
              <a:rPr lang="hu-HU" dirty="0"/>
            </a:br>
            <a:endParaRPr lang="hu-HU" dirty="0"/>
          </a:p>
        </p:txBody>
      </p:sp>
      <p:pic>
        <p:nvPicPr>
          <p:cNvPr id="5124" name="Picture 4" descr="Fájl:Bundesarchiv Bild 102-00344A, München, nach Hitler-Ludendorff Proz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" y="3593636"/>
            <a:ext cx="3790890" cy="254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47758" y="6052646"/>
            <a:ext cx="399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müncheni sörpuccs vezetői 1923 - </a:t>
            </a:r>
            <a:r>
              <a:rPr lang="hu-HU" b="1" dirty="0" err="1">
                <a:solidFill>
                  <a:srgbClr val="002060"/>
                </a:solidFill>
              </a:rPr>
              <a:t>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746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Oroszország – </a:t>
            </a:r>
            <a:r>
              <a:rPr lang="hu-H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Szovjetunió</a:t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a háború befejezése után</a:t>
            </a:r>
          </a:p>
        </p:txBody>
      </p:sp>
      <p:pic>
        <p:nvPicPr>
          <p:cNvPr id="6146" name="Picture 2" descr="http://tortenelemklub.com/images/tartalom_okor/xxszazad/elsovh/lenin%20a%20bolsevik%20vezet%C5%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785746"/>
            <a:ext cx="1948830" cy="211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6772350" y="2381229"/>
            <a:ext cx="197611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Lenin beszél a</a:t>
            </a:r>
            <a:br>
              <a:rPr lang="hu-HU" b="1" dirty="0"/>
            </a:br>
            <a:r>
              <a:rPr lang="hu-HU" b="1" dirty="0"/>
              <a:t>bolsevikokhoz 1917-ben</a:t>
            </a:r>
          </a:p>
        </p:txBody>
      </p:sp>
      <p:sp>
        <p:nvSpPr>
          <p:cNvPr id="4" name="Téglalap 3"/>
          <p:cNvSpPr/>
          <p:nvPr/>
        </p:nvSpPr>
        <p:spPr>
          <a:xfrm>
            <a:off x="395536" y="17784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1917. november 7-én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 Julián-naptár szerint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október 25-én)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Finnországból titokban visszatért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Lenin vezetésével lázadás tört ki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Szentpétervárott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4085760" y="3900043"/>
            <a:ext cx="4912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új kormány első intézkedésként államosította a bankokat és a földet.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1918 januárjában bevezették a Gergely-naptárt.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Márciusban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aláírták a breszt-litovszki békét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így Oroszország már nem volt harcoló fél az I. világháborúban.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forradalom győzelme után polgárháború és külföldi katonai intervenció kezdődött.</a:t>
            </a:r>
          </a:p>
        </p:txBody>
      </p:sp>
      <p:pic>
        <p:nvPicPr>
          <p:cNvPr id="6148" name="Picture 4" descr="http://upload.wikimedia.org/wikipedia/commons/thumb/7/70/5_U.S._Wolfhounds_on_parade_in_Vladavostock,_August_1918.jpg/250px-5_U.S._Wolfhounds_on_parade_in_Vladavostock,_August_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49158"/>
            <a:ext cx="372041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85590" y="5681406"/>
            <a:ext cx="360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„fehérek” a cári rendszer híveinek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bevonulása egy orosz városba</a:t>
            </a:r>
          </a:p>
        </p:txBody>
      </p:sp>
    </p:spTree>
    <p:extLst>
      <p:ext uri="{BB962C8B-B14F-4D97-AF65-F5344CB8AC3E}">
        <p14:creationId xmlns:p14="http://schemas.microsoft.com/office/powerpoint/2010/main" val="5535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88640"/>
            <a:ext cx="8318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Szovjetunió megalakulása – </a:t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Sztálin hatalomra kerülése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217921" y="1697105"/>
            <a:ext cx="48245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1922 decemberében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X. Összoroszországi Szovjetkongresszuson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megalakult a Szovjetunió.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1923-ban ratifikálták a SZU új alkotmányát, amely meghatározta az Szovjetunió közös ügyeit (honvédelem, külpolitika, gazdasági tervezés).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legfelsőbb szerv a </a:t>
            </a:r>
            <a:r>
              <a:rPr lang="hu-H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Népbiztosok Tanácsa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8194" name="Picture 2" descr="Union of Soviet Socialist Republic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5190"/>
            <a:ext cx="3566526" cy="35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77009" y="5373216"/>
            <a:ext cx="3851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Szovjetunió létrejöttével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a XX. század elején a kommunista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eszmék a Föld ¼ részén teret hódított  </a:t>
            </a:r>
          </a:p>
        </p:txBody>
      </p:sp>
      <p:pic>
        <p:nvPicPr>
          <p:cNvPr id="8196" name="Picture 4" descr="Hammer and sickl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78" y="3112877"/>
            <a:ext cx="781826" cy="781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e/e3/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/220px-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" y="4339952"/>
            <a:ext cx="4735793" cy="20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pielet.hu/user/18/3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52412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7098" y="5949280"/>
            <a:ext cx="279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„sztálinizmus” rendszerét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jól érzékeltető plakát</a:t>
            </a:r>
          </a:p>
        </p:txBody>
      </p:sp>
      <p:pic>
        <p:nvPicPr>
          <p:cNvPr id="7172" name="Picture 4" descr="CroppedStalin194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7"/>
            <a:ext cx="2476500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04148" y="3258541"/>
            <a:ext cx="29805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Joszif </a:t>
            </a:r>
            <a:r>
              <a:rPr kumimoji="0" lang="hu-H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Visszarionovics</a:t>
            </a:r>
            <a:r>
              <a:rPr kumimoji="0" lang="hu-H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br>
              <a:rPr kumimoji="0" lang="hu-H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Sztálin</a:t>
            </a:r>
            <a:r>
              <a:rPr kumimoji="0" 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br>
              <a:rPr kumimoji="0" 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</a:t>
            </a:r>
            <a:r>
              <a:rPr kumimoji="0" lang="hu-H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1878 –1953) </a:t>
            </a:r>
          </a:p>
        </p:txBody>
      </p:sp>
      <p:sp>
        <p:nvSpPr>
          <p:cNvPr id="4" name="Téglalap 3"/>
          <p:cNvSpPr/>
          <p:nvPr/>
        </p:nvSpPr>
        <p:spPr>
          <a:xfrm>
            <a:off x="3414800" y="4348842"/>
            <a:ext cx="54699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Uralma alatt folytatódott valamennyi ellenzéki mozgalom működésének tiltása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Szovjetunióban az ellenzék tagjainak üldözése, sokak kivégzése.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Erőteljes személyi kultuszt alakított ki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arcképét minden középületben elhelyezték, városokat neveztek el róla, szobrokat állítottak neki, tapsolni kellett, amikor kimondták a nevét.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260647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világtörténelem legnagyobb jelentőségű és legnegatívabb megítélésű vezetői közé tartozik.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Lenin által létrehozott kommunista diktatúra Lenin halála utáni kollektív vezetőségének egyik meghatározó tagja, majd a diktatúra egyszemélyi vezetője lett. </a:t>
            </a:r>
          </a:p>
        </p:txBody>
      </p:sp>
      <p:pic>
        <p:nvPicPr>
          <p:cNvPr id="7176" name="Picture 8" descr="http://t0.gstatic.com/images?q=tbn:ANd9GcQsewCkWHh8G5jD_cRUZukzh1PGxE1tY05MwhFxoCo_ajt-gXF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9" y="1977513"/>
            <a:ext cx="1584176" cy="235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541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Tanácsköztársaság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kommunizmus győzelme hazánkban</a:t>
            </a:r>
          </a:p>
        </p:txBody>
      </p:sp>
      <p:pic>
        <p:nvPicPr>
          <p:cNvPr id="9218" name="Picture 2" descr="http://mek.niif.hu/02100/02185/html/img/1_0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26" y="3240271"/>
            <a:ext cx="4536796" cy="30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0835" y="3631194"/>
            <a:ext cx="4131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gyengülő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szociáldemokraták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bevonták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 addigra a munkások körében megerősödött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Kommunisták Magyarországi Pártját a hatalomba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két párt egyesült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kikiáltották a Tanácsköztársaságot, létrejött a proletárdiktatúra.</a:t>
            </a:r>
          </a:p>
        </p:txBody>
      </p:sp>
      <p:sp>
        <p:nvSpPr>
          <p:cNvPr id="4" name="Téglalap 3"/>
          <p:cNvSpPr/>
          <p:nvPr/>
        </p:nvSpPr>
        <p:spPr>
          <a:xfrm>
            <a:off x="407666" y="1916832"/>
            <a:ext cx="8228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1919. március 21-én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antant-hatalmak által küldött ultimátum hatására – amely a román közigazgatás kiterjesztését írta elő a Tisza vonaláig – lemondott az addigi polgári demokratikus koalíciós kormány.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09734" y="6268670"/>
            <a:ext cx="501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Kun Béla a KMP vezetője beszédet mond 1919-ben</a:t>
            </a:r>
          </a:p>
        </p:txBody>
      </p:sp>
    </p:spTree>
    <p:extLst>
      <p:ext uri="{BB962C8B-B14F-4D97-AF65-F5344CB8AC3E}">
        <p14:creationId xmlns:p14="http://schemas.microsoft.com/office/powerpoint/2010/main" val="23137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1115</Words>
  <Application>Microsoft Office PowerPoint</Application>
  <PresentationFormat>Diavetítés a képernyőre (4:3 oldalarány)</PresentationFormat>
  <Paragraphs>63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Office-téma</vt:lpstr>
      <vt:lpstr>A NAGY HÁBORÚ UTÁNI    POLITIKAI, TÁRSADALMI   FORDULAT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NAGY HÁBORÚ UTÁNI POLITIKAI, TÁRSADALMI GAZDASÁGI FORDULAT</dc:title>
  <dc:creator>Laptop 1</dc:creator>
  <cp:lastModifiedBy>Kálmán Tikos</cp:lastModifiedBy>
  <cp:revision>45</cp:revision>
  <dcterms:created xsi:type="dcterms:W3CDTF">2012-01-22T09:22:33Z</dcterms:created>
  <dcterms:modified xsi:type="dcterms:W3CDTF">2023-12-27T13:10:46Z</dcterms:modified>
</cp:coreProperties>
</file>