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i\Desktop\IMG_011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1530" y="1273244"/>
            <a:ext cx="845812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Szövegdoboz 1"/>
          <p:cNvSpPr txBox="1"/>
          <p:nvPr/>
        </p:nvSpPr>
        <p:spPr>
          <a:xfrm>
            <a:off x="179388" y="188913"/>
            <a:ext cx="86042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spanyol világbirodalom </a:t>
            </a:r>
            <a:b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és Németalföld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8575" y="3789363"/>
            <a:ext cx="2924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Spanyolország 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felemelkedése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85750" y="5737225"/>
            <a:ext cx="8497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királyi családok közti házasságkötések sok ország történetét befolyásolták.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15. század utolsó harmadában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ilyen módon jött létre az egységes Spanyolország. </a:t>
            </a:r>
            <a:endParaRPr lang="hu-HU" altLang="hu-HU" sz="2000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395288" y="2781300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Spanyol világbirodalom (felül)</a:t>
            </a:r>
          </a:p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és Európa a16' század közepén.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i\Desktop\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5010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Téglalap 1"/>
          <p:cNvSpPr/>
          <p:nvPr/>
        </p:nvSpPr>
        <p:spPr>
          <a:xfrm>
            <a:off x="303213" y="269875"/>
            <a:ext cx="431800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2228" name="AutoShape 8" descr="data:image/jpeg;base64,/9j/4AAQSkZJRgABAQAAAQABAAD/2wCEAAkGBxQTEhQUEhQUFhUUFRkUFRgWFxgWGBcaFxwcGRoXGBwYHyoiGBolHRwaIjEhJikrLi4uGB8zODMsNygtLisBCgoKDg0OGxAQGzAmICQsLCwsNDIsLy8sLCwsLCwsLCwsLCwsLCwsLCwsLCwsLCwsLCwsLCwsLCwsLCwsLCwsLP/AABEIAL4BCQMBIgACEQEDEQH/xAAcAAACAwEBAQEAAAAAAAAAAAAABAMFBgIBBwj/xABCEAABAwIDAwcICAYCAwEAAAABAAIRAyEEEjEFQVEGEyJhcYGyMjNTc5GSodMHFBUjUsHR8EJUYpOx4XLxgsLSFv/EABkBAQEBAQEBAAAAAAAAAAAAAAABAgQDBf/EACERAQEAAwACAwADAQAAAAAAAAABAgMREjEEIUEiUWEy/9oADAMBAAIRAxEAPwD63snZlHmKU0qXmmfwN/COpN/ZdH0NL3G/ojZHmKPqmeEKqxWyq3TNF7KTn1CcwGa2WpDnWBfD3MdkJjoluYNdAC1+y6PoaXuN/RH2XR9DS9xv6KrGAxG+ro0AS8npNe5wLiGgmW5GHiJOuvjNl1hlPOZi1rmZnPdmMmmZmJbOQkgGBpoUFr9l0fQ0vcb+iPsuj6Gl7jf0VUdn4iSedm8waj2/xkjyWiAGwIv2iOkM2XVIqsqPDmPp1GCCdamrnMygHfYkxMSdQFr9l0fQ0vcb+iPsuj6Gl7jf0VVX2bXdI5yzmEGKj2mfvC1shskAuZ0rHoaXIPlTZlcuDudEgPaTmcCQ8NGob0btc4ahpfABygoLV2zKO6jS9xv6KM7Mp5bUaGaPwCJ9kwl6WDqdAvyOe2qKmpjzJpkg5bHMXGI0MdSrxsxokTQsAMpda1RtQ0ySJLbZS4i+uUGcwW42bTMZqFAcYAP/AKKb7Lo+hpe439FSVcGZ6NamRzNOk6XwXGnmOcxO8jedCLSZmfsyqSSXtfM+U4wPvC9kdH8OUboLd8koLX7Lo+hpe439EfZdH0NL3G/omgvUCn2XR9DS9xv6LP7WweHmGUqYMnP923Uabu1atJY7Zzal9Hcf14qxYyQwNL0VP3G/orjC8nKeV2enSGYCIY0kb9Y7oVjgtlNYcxOYjS0AdccU+SnVtYqtgqU2p0zAAnIL2HUuPqNL0VP3G/orTa9ENqQ0QCJ/6SSqxHR2Wx5htKmT/wAGrRYDYVFgvTpkmCeg3hutoq3ZPnW9/wDjRaHEVwwCd5DR2kqVKi+y6PoaXuN/RI43AUs7A2gwm5s1obwl1rxwVyq3aW0ebcGhsmJM8OCjMVW0OT7AXOFOlBMwGN367tN8qHZmzKfOtmlSIvo1jh5J1hW+0MUx9HW5iBvmdI9t1X7IP3zeuf8ABVa/FzsimGsIaAAKlWABAH3jtwTqU2b5LvW1fG5NqMhCEIBCEIBCEIFNkeYo+qZ4Qm0psjzFH1TPCE2gEIQgEIQgEKM12zlkTExO7RVePxrmuMOAaJEDUm8jS0W9u9Ba1tO21tVm9otMgwADMRv3yeJMqx2bjzUcWuAjLIieyPiktrSXgBroFhY3JJNur9FY1PaTZmzcxDnggC4H4vjor9ZGnVcxwNwW7jI7o61rGOkA8RKVK6QhCiBCEIIqtQjQd5MDcAO+VW7JqOqVHvcdABHCZ/xf2qDb/ltuZy6dUzPt/JSbFwxHTMiYi+utyN4uqv4n2zgy8BzdW7uI/wBLPrR1MbnOSncnMM34SBrbduVNgMNnqZSYiZ4mNwSLHmzj940xMT/iB8YWocwGJvBkdvFQYfAsZdoiesnr3pkJUt6Fm9p3qPLjAByjebCdO/4rSKj27QOZrhvERPDhx1SEVuVvF3uj/wCk1sst51sTvi4I8k/v92SewjUaprZHnmd/hKtavpebN8l3ravjcm0ps3yXetq+NybWWAhCEAhCEAhCECmyPMUfVM8ITaU2R5ij6pnhCbQCEIQCEKDF4kMElBS7bY7PLgMujSPz3pCnVI07rXHWOC7xeIzuzER3yoQFp6Rf7LwbbVbyZIFoEzon6jSWuAsSCARutZc4OjkY1vAKvr7ULHua5swdZAsbiyyx7U9emWuIdqDe8q/2RjQ9uXRzQB2jSVnqhkk3uTrr3p7YtUCpB/iED/P5LVavpo0IQssBCFxVqBolxAHEoEdsslmggGZiY/11/BR4Kg12So2ZaMhvawjeB+ypdoYhjqVzZ9gRJvf4WVHhsU5u85ZuAYlVr8XOAwsPLg0tERBdN+qNR2p6k1tw0AXvFrqgxu1HPsOi34ntKk2XjiDksZmCeP8AUd+4JxOL4mBc6C5KqcVtoTDBPWZA7gqyvjHv8pxjgLD2JdOLI0LdrMySTDouL2Ps0VNWql3l1JjqPwsEuhXiycTDKQGyddbDWBcTpYb+5NbLpRVbJE3EC94Mz8VXqw2berTPHMD2tafyj4pSrjZvku9bV8bk2lNm+S71tXxuTaywEIQgEIQgEIQgU2R5ij6pnhCbSmyPMUfVM8ITaAQhCAXFWnmBB3rtCCuobIpt1l3bp8E62g0aADuCkQgWxlZzR0GFxM9gjisziKpc4uOp/wClpMfjRTHFx0H59ipauLzS7mwHGOlqBHwnrVjUIqWhXLDLdYjSfYopUlHLIzEgb4uqtXmxcS94dmuBEHf2KzUOFa0NGQQN1o/yuK2IAsNZjs7Vi3jzt4XxmKHTbMEC3GeAVObNcd0R3n9z3LuuN/HU6/mosQ6JaJ1uePCy5se7Nkv5HJh3bt7+RBK8Qhdj6AXdFwBBP74HrXCEHT2wSOBj2LlSV9QeIHwEHvUaAQhCAVls29Sm4TAzNjUCG/nP+VWp7Y7vvGjrJHUcp/fsSpV1s3yXetq+NybSmzfJd62r43JtZYCEIQCEIQCEIQKbI8xR9UzwhNpTZHmKPqmeEJtAIQhAIQhALxwXqECv1BkGWgzMk3N+vVTCkMuWBliI3KGpj6YJBdBG6+5TUawcA5pkHRB7zQ4DguW4doMhrQdLAKqdtE03vaQXDMd9xMW7Epj9oF56OZo4Tr7FeLwztLFnnC1rrAbuKTIm47x+9yVBUzaq5N2rLy77ji36cvLs+49o1el1b+tUG2X4unjGua5jsJBNbMyXsibsykEhwLSZmMpPUdHTrAmTYj2G1uzcocSLyNHX1ntv2yvTVPG85x7aZ42znEDXAgEEEG4IuCDvHEL1IOaaElomkbuaLmmTq5o3s4tGlyN4LzXAgEEEESCLgg7xxC6HS6a0nQE9ikDAPKufwj8zuXlCpDgd2/rG8da5eyPyI0PWEVJzwNi0Rra3s/e5emhaQbRvtf8AD2qBCDupTLTBXCmpGASZjSOP/VvgiWHcRGkHXtO4yghVhsgRUZxdm7gAfiSD7OtJ84Pwjvm/xT2BjnqYgggGZ3S0mO4k/sJUq22b5LvW1fG5NpTZvku9bV8bk2ssBCEIBCEIBCEIFNkeYo+qZ4Qm0psjzFH1TPCE2gEIQgEIQgEIQgqdpbMLiXB0ngRFuAKpajXNMGQRu4di2Cp+UDBDXReYn8lWpVK503Nz1rxCFWghCrNvbX+rtYQx1R9R2RjRNzqbgG/Vv9qmWUxnazllMZ2rNSUqjpDQdTpuv1JTZ+INSmx5a5hcJLXCC07wZXzt9cOxBxNaqPLeWNAc5zmMJY3JFg2bXInK87r+e3b4Sf68tu7wkvPb6dUcCZAgbt3f3qte00Zc0TSJJc0XNM73MH4eLd1yN4NVyR2GKIp1RVe8VWS7RoDHNaWjJLszgZvmET1QdW/Dx/ELazYgmDEb9d3ArWGVynbON4Z3LHtnC7XAgEEEESCLgg7x1JilYdLydw3k8W8O1VrqfMHM29Ikl7Wgk0/62f07y0aXIGoL76rXBpaZ6OtjI3QRrbf2LbbrnQ0Q2b6kgbt0XsuqL5MZWyZi2+LdWvcl1NQMZjAMC07jIgoriq4/xTI42XRpgHpG+8ATHVJj815zzuJUZKCU1jO6DugR2RvT2zTNRhd5RkiLbjd27duVa1pJgamwT2zTNdsaXA7A0gfAKJVzs3yXetq+NybSmzfJd62r43JtRgIQhAIQhAIQhApsjzFH1TPCE2lNkeYo+qZ4Qm0AhCEAhQYjENptLnua1o1LiGj2leYPFsqtD6bmvYdHNIcD2EJ07+GEIQgFxVYCCCJB1C7UGNqZabiNQDCDKvEE9q5UmIq5nZjvie2Ao1p6BCEIJKFPMY7zusFiOUHJCq/EZmOGSoZJJEUhMZWgasAsAOEHitmmHOIa3Qa2gEkG4dfT/Q6157NeOc5Xlt1Y7JzJXbG2N9XpMpB2a5OY2u45jI3WMxwVoXw05sribDfpGpmRb97kuKp6V/K1/f71K4W5JJyNzGSciVuIINoA4RbsO8pEUhScXMDuau57RBLN5ewRdupLe8bwW6bZIGkkCeHWr2nstrGkmXOg9W7QItUbHMIDgcwIkRoZ3yDcdimLxlg77gNtHWSdT1JGphuYAqNa51JxLnsAvTv5bRBlp1LRfeN4LQIeM4cINwZmRugixGmio8qUouLjcY/cFe81ABdadBvP6L1oA0fHcZ7o/UKRolrrgi7huMgde6L9yDgOEEtBnfJmAbSIjs7+9S7I88zv8JSrXkaJ/ZoBqsII0uNIOUgx38OKhVvs3yXetq+NybSmzfJd62r43JtRgIQhAIQhAIQhApsjzFH1TPCE2lNkeYo+qZ4Qm0AvHNleriq6ATwEoPz3ygxlfncRRq1KhbzzszXOJBLD0TB6ov2Fc7H5R4nCyKFVzGkyWwHNJ4w4GO6F7jMbTxBc58Uqr6jqhdD3MINw1xzEgydQ3cNLpTEYQBpcyoKjQWtdDXtLS7NE5hEHKYM8JA0Xyrb3sr41t8uytfs/6UMU133rKVRtpDQWO6yDJEnsi25baj9I2BcwONRzSYlpY7MJteARbiDC+IIW8fkZz/Xph8rZj/r9F4LbuHqvLKVek9wEw17SYO+xUW3sR0Qwakyewf7/AML88jjvFx1di1nJnldzTW0q4LmAmKklzmTeCDOZvZBF9dF0a/lS3mX06dXy5bzKcb5CVpbToObnFalliZztEDrDoLewgLvE42mxoc+oxrSJBLhBHEXv3Lr8p/bu88f7ToUfJvF08Y6oKTjFKMzi0gHNMZZ7D8Fon7EZaHOHHfP+0mUv3CZy/cUKmc0kCLwDPGxPwiExX2XUDiA2RuIj4q1wey2tb0gHE68OxVeqjD7Ne9uYRG6TEparSLTDgQeta9ogRwSO2aOakf6el7FOpKzjTBHatfTeCARoRZY9Vm2+VhwOWAXuffLuytIzGeMafFTPKYztTZlMZ5VvMThQQ4cQB1W7FjqtM0C7KCaROZzYvTJ1ewfhP8TR/wAheQdrhawexj2+S9ocOwiQo8Vg2uEQNZSUlZVjgQCCCCJBFwQbgiNylom99DY9h7FBtHAOwsvYHOoSXVGgOcaBN3Pp73UibuZfLci0hM0KkND2kHNEEQRlIkOBFiDuK011HUbBI4Ej2JrZHnmd/hKjLJaXERvBvB3b+tSbI88zv8JQvpebN8l3ravjcm0ps3yXetqeNybWWAhCEAhCEAhCECmyPMUfVM8ITaU2R5ij6pnhCbQCzvLrbP1XCPeBL3fds6nPBv3CT3K/qVA0EkwBck6BfCOXHKR2MrmD9zTc4UgNCNC88SY7h3z479nhj/rw+Rt8Mf8AazassW8UQaTBdzG8651yS4NfkAkhoaYE6yDcaDnZ2EBLalQs5oOOYOe0OdkAcWtbOZxIIFhvSVWoXEud5TiXHtJk/FfO/HyvUcoQhZZCEIQCbo7QIaGOayowTlbUBOSSCcjmkObMXAMdSs+SHJl2OqOaHZGMEuflLv8AxG7N2kd6+mbO+jbB0yHOD6pEecd0SetrQAewyvbXpzynY6NWjPOdiq+h+7cQ5tMMZLAD0zmIzE3cYMTFgOtfSFHRota0NaA1oEAAAADgANFIvoa8PHHj6evDwxkCEIW21dtfGuphuWLzc7oj9U1RpdBkzYDeeG/ikOUOMoUqYfiKgptDhBO8/hA1NuCtKbw4AgyCAQRcEHQp2ejs9KPaWzCJezT8ImR1hY3lbsI4lgLPO05yzYOB1aeGlv8Aa+oKn2lsoul1MgOMwHSWzx7J3KZSZY+NTOTLG41gOQ3LkUA3C4uWtp9BlT8EWyPAGg/F7eK+hUuUOFc4NbiKDnOIAAqMJJOgAm5XxLlVyfr4Sr9+WuNSamdklpJJkXAgz/lKbB2w/CVhWphjnAFsPEi+8QQQbazxXDjvyw/jk+fj8jLXfHJ+iyLLMY3CfVMzmtLsI4l1Wm0Euw5Jk1aQFzSm7qY0u5u8Gk2H9KFJ7mtxFM0ibF4OZgPXvaOu8dl1u8Ji2VWh9J7XtOjmEOB7wuzDZjl/zXdhtxz/AOaz+KGUtcxzXNcwOYWkODmkCDwIOqawVT79rQAGybAa9E67+uNyotv4Y4KpnptccM6XVKbRPMmSXVKQ3sky6mNJzNGoNxsWq17qbxBnyXNMtc3ISCI1tF9IIXp+PX8XOzfJd62r43JtKbN8l3ravjcm1GQhCEAhCEAhCECmyPMUfVM8ITaU2R5ij6pnhCbQIba2a3E0X0XzlqNymDB4/kvz3tbAmhWqUXFrjTcWktuDHBforH4sUmOeQ4homGguceAaBckr86NwrnVhTcCx73hpDwQWlx/iBvvXH8qT6cPzJPr+0jobQAdd1RwqM/oa3MwuPHMZEf0TwlFOY7FteGMYIZTBDXHy3AmSXbheSGjSSJOqUXHXDl7CEIKjIVpyZ2K7GYhtFhi2d7vwsBAc4cTcADiRulVa1n0ZNrjGtfRpl7ADTrGwDWPgzJOoLWmNSAeK3rkuUlemudykr7HsnZdLD0206LQ1jRoN53uJ1LjvJTbnRqua5IacsExaTAnrIRWpBzS1wBBEEESCDuIX1fX1H2fX1C+F2lTqsc+k4VA0uHQvJaSCB3ghMYesHtDgCJEw4FpHUQbg9RVfsPYFDCNc3DsyBzszrkknQXJ0A0CtUnefZO8+whCFVfDPpMwnNY94zvc14FZoc5zsvOE5mtnQZmkwLXA3L6nyCDvs/C5nZjzQIOkNN2t/8Ww3uWJ5cbAxOM2lkptIaKLS1755sATN2gwS6RBEmOEFfROT2ANDDUKLiCadJjHEaEtABjqlcurGzZlXJpws25X8WSEIXU6y+MwjKrctRrXtkOhwBEtIIMHgQD3L5Dyx5CVaLq9elkNBs1ImHMGrhG8C510X2ZRYikHNLXAEOBBB0INiD3Lz2asc59vLbqx2T7fM/ov5NUauHq1q9NtTO4025wCA1ouW8CSSJF+itDgeSxwmLpvwZyYdwc3E03Oc6TBLHtDpvMA30HaslyX2HXbtKp9VeBQw9YZoqlzDTdfJby35TodCLnj9cavPTjPH7np5aMJcZ2fcKYzCte0SLjQjUTvWOZSdgcQHNa52GBJq02gk0SWnPWotFywmS5g6y0atO9UL2AuFhImDv649q6HX0vsaq19PMwhzXPqOa5pBDgXuIIIsQRvTyyNBrsEX1aYLsKatU1qTRLqBzumtRaLlm99MXmXNvma7VYes17WvY4Oa4BzXNILXA3BBFiCLyiJEIQgEIQgEIQgU2R5ij6pnhCbSmyPMUfVM8ITaASlXZ9JzxUdTpue0Q1xa0uA4AkSE2hOHHzH6VeTtJlJuJpMDHBzabwxoDSDoSBYEGBO+QOEfMF+iuUOz6Veg+nX826JgkEEEFpEbwYKpOT/IbB0qTc1NldxualVgM9jTZrer2yuTb8e5Z9ji3fGuefZ6fDw4HQr1fo3FbGw9QBtShRcBoHU2kDdaRZVWJ5DYF8zhqYkR0ZZoZ/hIv18LLF+JfyvO/Cy/K+WbB5D4rFUxVpimxh8k1XFubrAa0mOs6r7NsDZow+HpUQG9BjQ7LoXR0ndcmTJ4qwYwAAAAACABYADcF0unXpxw9OvVox1+vYQvC5QYvGMptL6jmtY25c4gNHaSvV7GEKnrcp8GwNLsTQAf5J5xsHrmdOtWdDENf5Lmu7CD/hSWX0ksvpKhQ1cS1sZnATxPBetxDSS0EEi8AqqlhCWxOMYwS466AXJSOC5Q0ald2HbmFRtMVSCAJaTFr3ItP/IJbxLee1uqTbvKjDYQhtd5a5zS5rQ1ziQOwQJNhMTfgrXD4hrwSwhwBLSQZgtMEdoII7khtrk/h8UAMRSa+PJNw5vUHNggHeJgrOXefxTLvP4+1Q76Q8AGh3PG/wDCKdQuHUQG9HvXGx+VpxxrNw1ExTY7p1Tla5x8hvRmJuTwEWMrKbY+i2q0udh6rXtAJDKnRf8A8QRYnrMfmLH6I2V6f1ilVpPY0FrxnaWHMeiQA4SQQ3Xq61z457POY5Tjmxz2+cxznI0nIXk2MFhw0xztSHVSNJ3NHUNPaVpV4F6unHGYzkdOOMxnIF4Wr1CrRPZw6LvW1PG5Utek7AvdVpNc7CuJdWotBLqBN3V6DRcsJu+kOtzRMtfd7N8l3rKnjcmiEHGHrtqMa9jmuY8BzXNIc1zSJDgRYgi8qRZxmEdhMQzmINDEVCH0ZDeaqOBeatGbZTBL6e+7m3zB97QxLXiWyZE6EbyNDpcH2IJkLh1UAgG0mBNpMEwOJgE9xUD8fTEy4SHBhi8OIDoMadEg9hlA0hL/AF1n4h5QZr/EYgdtx7VNmQLbI8xR9UzwhNqtwTa7KbGGnRJaxrT96/cAPRKbnK/o6X913ykDi8c6LlKc5X9HS/uu+UuanPOEOpUSOBquI+NJBVbXxuc5Wnot+J49i62dtPmxlcCRqCNRPVvT31d/oMP75+Uj6u/+Xw/vn5SvV66Ztmmdcw7Rr7J/ZTtKsHCWmQkPq7/5fD++flI+rv8AQYf3z8pRFVyr5aUcEaYe17y83yRAA1OY9Eu/pmexU+A5Y4nEuZkwxpUiX85Uc6bAHIGTE3iTB3wtb9Xf6DD++flI+rv9Bh/fPyljxy8u9+nn45eXe/SgcZMm54nVQYrCsqNy1GNe2ZhwBEjQxxWm+rv/AJfD++flI+rv/l8P75+UvS/b1tl+mIHJnC58/MsnhfL7sx8FcNcRoSN1rf4V/wDV3/y+H98/KR9Xf/L4f3z8pSST1ExmOPqM+haD6u/+Xw/vn5SPq7/5fD++flK9a8lLij0iOHRA4Ru9srO7X5NnEYik9tQ0wfuqxaS1xpmfJItJkggiCDfSDvTQebmhh/fPyl59Xf8Ay+H98/KWcsZlOVjOTOcpnZuBZRpU6VMQym0MaNbDr3nrTST5yv6Ol/dd8pHOV/R0v7rvlKqbK8Y6QDx4iClecr+jpf3XfKRzlf0dL+675SBxCT5yv6Ol/dd8pHOV/R0v7rvlIHEJPnK/o6X913ykc5X9HS/uu+Ug92b5LvWVPG5NpfAUnNb0okue4hpJAzOLokgTrwTCBXGYMVCyTZrs0cei5uoNozTPEBVNfku1xkukwYL25iCWFki4A1BsNZ420CEGf/8Ay7cxdmE5nOHQHRDg5paASQGgOtAB1ve3beTvRDS5py1OcbLCYIaGhvScTlsJvJEid6vUIKVuwB0PvD925rgconoikIvME80ASIs46K3yLt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2229" name="AutoShape 10" descr="data:image/jpeg;base64,/9j/4AAQSkZJRgABAQAAAQABAAD/2wCEAAkGBxQTEhQUEhQUFhUUFRkUFRgWFxgWGBcaFxwcGRoXGBwYHyoiGBolHRwaIjEhJikrLi4uGB8zODMsNygtLisBCgoKDg0OGxAQGzAmICQsLCwsNDIsLy8sLCwsLCwsLCwsLCwsLCwsLCwsLCwsLCwsLCwsLCwsLCwsLCwsLCwsLP/AABEIAL4BCQMBIgACEQEDEQH/xAAcAAACAwEBAQEAAAAAAAAAAAAABAMFBgIBBwj/xABCEAABAwIDAwcICAYCAwEAAAABAAIRAyEEEjEFQVEGEyJhcYGyMjNTc5GSodMHFBUjUsHR8EJUYpOx4XLxgsLSFv/EABkBAQEBAQEBAAAAAAAAAAAAAAABAgQDBf/EACERAQEAAwACAwADAQAAAAAAAAABAgMREjEEIUEiUWEy/9oADAMBAAIRAxEAPwD63snZlHmKU0qXmmfwN/COpN/ZdH0NL3G/ojZHmKPqmeEKqxWyq3TNF7KTn1CcwGa2WpDnWBfD3MdkJjoluYNdAC1+y6PoaXuN/RH2XR9DS9xv6KrGAxG+ro0AS8npNe5wLiGgmW5GHiJOuvjNl1hlPOZi1rmZnPdmMmmZmJbOQkgGBpoUFr9l0fQ0vcb+iPsuj6Gl7jf0VUdn4iSedm8waj2/xkjyWiAGwIv2iOkM2XVIqsqPDmPp1GCCdamrnMygHfYkxMSdQFr9l0fQ0vcb+iPsuj6Gl7jf0VVX2bXdI5yzmEGKj2mfvC1shskAuZ0rHoaXIPlTZlcuDudEgPaTmcCQ8NGob0btc4ahpfABygoLV2zKO6jS9xv6KM7Mp5bUaGaPwCJ9kwl6WDqdAvyOe2qKmpjzJpkg5bHMXGI0MdSrxsxokTQsAMpda1RtQ0ySJLbZS4i+uUGcwW42bTMZqFAcYAP/AKKb7Lo+hpe439FSVcGZ6NamRzNOk6XwXGnmOcxO8jedCLSZmfsyqSSXtfM+U4wPvC9kdH8OUboLd8koLX7Lo+hpe439EfZdH0NL3G/omgvUCn2XR9DS9xv6LP7WweHmGUqYMnP923Uabu1atJY7Zzal9Hcf14qxYyQwNL0VP3G/orjC8nKeV2enSGYCIY0kb9Y7oVjgtlNYcxOYjS0AdccU+SnVtYqtgqU2p0zAAnIL2HUuPqNL0VP3G/orTa9ENqQ0QCJ/6SSqxHR2Wx5htKmT/wAGrRYDYVFgvTpkmCeg3hutoq3ZPnW9/wDjRaHEVwwCd5DR2kqVKi+y6PoaXuN/RI43AUs7A2gwm5s1obwl1rxwVyq3aW0ebcGhsmJM8OCjMVW0OT7AXOFOlBMwGN367tN8qHZmzKfOtmlSIvo1jh5J1hW+0MUx9HW5iBvmdI9t1X7IP3zeuf8ABVa/FzsimGsIaAAKlWABAH3jtwTqU2b5LvW1fG5NqMhCEIBCEIBCEIFNkeYo+qZ4Qm0psjzFH1TPCE2gEIQgEIQgEKM12zlkTExO7RVePxrmuMOAaJEDUm8jS0W9u9Ba1tO21tVm9otMgwADMRv3yeJMqx2bjzUcWuAjLIieyPiktrSXgBroFhY3JJNur9FY1PaTZmzcxDnggC4H4vjor9ZGnVcxwNwW7jI7o61rGOkA8RKVK6QhCiBCEIIqtQjQd5MDcAO+VW7JqOqVHvcdABHCZ/xf2qDb/ltuZy6dUzPt/JSbFwxHTMiYi+utyN4uqv4n2zgy8BzdW7uI/wBLPrR1MbnOSncnMM34SBrbduVNgMNnqZSYiZ4mNwSLHmzj940xMT/iB8YWocwGJvBkdvFQYfAsZdoiesnr3pkJUt6Fm9p3qPLjAByjebCdO/4rSKj27QOZrhvERPDhx1SEVuVvF3uj/wCk1sst51sTvi4I8k/v92SewjUaprZHnmd/hKtavpebN8l3ravjcm0ps3yXetq+NybWWAhCEAhCEAhCECmyPMUfVM8ITaU2R5ij6pnhCbQCEIQCEKDF4kMElBS7bY7PLgMujSPz3pCnVI07rXHWOC7xeIzuzER3yoQFp6Rf7LwbbVbyZIFoEzon6jSWuAsSCARutZc4OjkY1vAKvr7ULHua5swdZAsbiyyx7U9emWuIdqDe8q/2RjQ9uXRzQB2jSVnqhkk3uTrr3p7YtUCpB/iED/P5LVavpo0IQssBCFxVqBolxAHEoEdsslmggGZiY/11/BR4Kg12So2ZaMhvawjeB+ypdoYhjqVzZ9gRJvf4WVHhsU5u85ZuAYlVr8XOAwsPLg0tERBdN+qNR2p6k1tw0AXvFrqgxu1HPsOi34ntKk2XjiDksZmCeP8AUd+4JxOL4mBc6C5KqcVtoTDBPWZA7gqyvjHv8pxjgLD2JdOLI0LdrMySTDouL2Ps0VNWql3l1JjqPwsEuhXiycTDKQGyddbDWBcTpYb+5NbLpRVbJE3EC94Mz8VXqw2berTPHMD2tafyj4pSrjZvku9bV8bk2lNm+S71tXxuTaywEIQgEIQgEIQgU2R5ij6pnhCbSmyPMUfVM8ITaAQhCAXFWnmBB3rtCCuobIpt1l3bp8E62g0aADuCkQgWxlZzR0GFxM9gjisziKpc4uOp/wClpMfjRTHFx0H59ipauLzS7mwHGOlqBHwnrVjUIqWhXLDLdYjSfYopUlHLIzEgb4uqtXmxcS94dmuBEHf2KzUOFa0NGQQN1o/yuK2IAsNZjs7Vi3jzt4XxmKHTbMEC3GeAVObNcd0R3n9z3LuuN/HU6/mosQ6JaJ1uePCy5se7Nkv5HJh3bt7+RBK8Qhdj6AXdFwBBP74HrXCEHT2wSOBj2LlSV9QeIHwEHvUaAQhCAVls29Sm4TAzNjUCG/nP+VWp7Y7vvGjrJHUcp/fsSpV1s3yXetq+NybSmzfJd62r43JtZYCEIQCEIQCEIQKbI8xR9UzwhNpTZHmKPqmeEJtAIQhAIQhALxwXqECv1BkGWgzMk3N+vVTCkMuWBliI3KGpj6YJBdBG6+5TUawcA5pkHRB7zQ4DguW4doMhrQdLAKqdtE03vaQXDMd9xMW7Epj9oF56OZo4Tr7FeLwztLFnnC1rrAbuKTIm47x+9yVBUzaq5N2rLy77ji36cvLs+49o1el1b+tUG2X4unjGua5jsJBNbMyXsibsykEhwLSZmMpPUdHTrAmTYj2G1uzcocSLyNHX1ntv2yvTVPG85x7aZ42znEDXAgEEEG4IuCDvHEL1IOaaElomkbuaLmmTq5o3s4tGlyN4LzXAgEEEESCLgg7xxC6HS6a0nQE9ikDAPKufwj8zuXlCpDgd2/rG8da5eyPyI0PWEVJzwNi0Rra3s/e5emhaQbRvtf8AD2qBCDupTLTBXCmpGASZjSOP/VvgiWHcRGkHXtO4yghVhsgRUZxdm7gAfiSD7OtJ84Pwjvm/xT2BjnqYgggGZ3S0mO4k/sJUq22b5LvW1fG5NpTZvku9bV8bk2ssBCEIBCEIBCEIFNkeYo+qZ4Qm0psjzFH1TPCE2gEIQgEIQgEIQgqdpbMLiXB0ngRFuAKpajXNMGQRu4di2Cp+UDBDXReYn8lWpVK503Nz1rxCFWghCrNvbX+rtYQx1R9R2RjRNzqbgG/Vv9qmWUxnazllMZ2rNSUqjpDQdTpuv1JTZ+INSmx5a5hcJLXCC07wZXzt9cOxBxNaqPLeWNAc5zmMJY3JFg2bXInK87r+e3b4Sf68tu7wkvPb6dUcCZAgbt3f3qte00Zc0TSJJc0XNM73MH4eLd1yN4NVyR2GKIp1RVe8VWS7RoDHNaWjJLszgZvmET1QdW/Dx/ELazYgmDEb9d3ArWGVynbON4Z3LHtnC7XAgEEEESCLgg7x1JilYdLydw3k8W8O1VrqfMHM29Ikl7Wgk0/62f07y0aXIGoL76rXBpaZ6OtjI3QRrbf2LbbrnQ0Q2b6kgbt0XsuqL5MZWyZi2+LdWvcl1NQMZjAMC07jIgoriq4/xTI42XRpgHpG+8ATHVJj815zzuJUZKCU1jO6DugR2RvT2zTNRhd5RkiLbjd27duVa1pJgamwT2zTNdsaXA7A0gfAKJVzs3yXetq+NybSmzfJd62r43JtRgIQhAIQhAIQhApsjzFH1TPCE2lNkeYo+qZ4Qm0AhCEAhQYjENptLnua1o1LiGj2leYPFsqtD6bmvYdHNIcD2EJ07+GEIQgFxVYCCCJB1C7UGNqZabiNQDCDKvEE9q5UmIq5nZjvie2Ao1p6BCEIJKFPMY7zusFiOUHJCq/EZmOGSoZJJEUhMZWgasAsAOEHitmmHOIa3Qa2gEkG4dfT/Q6157NeOc5Xlt1Y7JzJXbG2N9XpMpB2a5OY2u45jI3WMxwVoXw05sribDfpGpmRb97kuKp6V/K1/f71K4W5JJyNzGSciVuIINoA4RbsO8pEUhScXMDuau57RBLN5ewRdupLe8bwW6bZIGkkCeHWr2nstrGkmXOg9W7QItUbHMIDgcwIkRoZ3yDcdimLxlg77gNtHWSdT1JGphuYAqNa51JxLnsAvTv5bRBlp1LRfeN4LQIeM4cINwZmRugixGmio8qUouLjcY/cFe81ABdadBvP6L1oA0fHcZ7o/UKRolrrgi7huMgde6L9yDgOEEtBnfJmAbSIjs7+9S7I88zv8JSrXkaJ/ZoBqsII0uNIOUgx38OKhVvs3yXetq+NybSmzfJd62r43JtRgIQhAIQhAIQhApsjzFH1TPCE2lNkeYo+qZ4Qm0AvHNleriq6ATwEoPz3ygxlfncRRq1KhbzzszXOJBLD0TB6ov2Fc7H5R4nCyKFVzGkyWwHNJ4w4GO6F7jMbTxBc58Uqr6jqhdD3MINw1xzEgydQ3cNLpTEYQBpcyoKjQWtdDXtLS7NE5hEHKYM8JA0Xyrb3sr41t8uytfs/6UMU133rKVRtpDQWO6yDJEnsi25baj9I2BcwONRzSYlpY7MJteARbiDC+IIW8fkZz/Xph8rZj/r9F4LbuHqvLKVek9wEw17SYO+xUW3sR0Qwakyewf7/AML88jjvFx1di1nJnldzTW0q4LmAmKklzmTeCDOZvZBF9dF0a/lS3mX06dXy5bzKcb5CVpbToObnFalliZztEDrDoLewgLvE42mxoc+oxrSJBLhBHEXv3Lr8p/bu88f7ToUfJvF08Y6oKTjFKMzi0gHNMZZ7D8Fon7EZaHOHHfP+0mUv3CZy/cUKmc0kCLwDPGxPwiExX2XUDiA2RuIj4q1wey2tb0gHE68OxVeqjD7Ne9uYRG6TEparSLTDgQeta9ogRwSO2aOakf6el7FOpKzjTBHatfTeCARoRZY9Vm2+VhwOWAXuffLuytIzGeMafFTPKYztTZlMZ5VvMThQQ4cQB1W7FjqtM0C7KCaROZzYvTJ1ewfhP8TR/wAheQdrhawexj2+S9ocOwiQo8Vg2uEQNZSUlZVjgQCCCCJBFwQbgiNylom99DY9h7FBtHAOwsvYHOoSXVGgOcaBN3Pp73UibuZfLci0hM0KkND2kHNEEQRlIkOBFiDuK011HUbBI4Ej2JrZHnmd/hKjLJaXERvBvB3b+tSbI88zv8JQvpebN8l3ravjcm0ps3yXetqeNybWWAhCEAhCEAhCECmyPMUfVM8ITaU2R5ij6pnhCbQCzvLrbP1XCPeBL3fds6nPBv3CT3K/qVA0EkwBck6BfCOXHKR2MrmD9zTc4UgNCNC88SY7h3z479nhj/rw+Rt8Mf8AazassW8UQaTBdzG8651yS4NfkAkhoaYE6yDcaDnZ2EBLalQs5oOOYOe0OdkAcWtbOZxIIFhvSVWoXEud5TiXHtJk/FfO/HyvUcoQhZZCEIQCbo7QIaGOayowTlbUBOSSCcjmkObMXAMdSs+SHJl2OqOaHZGMEuflLv8AxG7N2kd6+mbO+jbB0yHOD6pEecd0SetrQAewyvbXpzynY6NWjPOdiq+h+7cQ5tMMZLAD0zmIzE3cYMTFgOtfSFHRota0NaA1oEAAAADgANFIvoa8PHHj6evDwxkCEIW21dtfGuphuWLzc7oj9U1RpdBkzYDeeG/ikOUOMoUqYfiKgptDhBO8/hA1NuCtKbw4AgyCAQRcEHQp2ejs9KPaWzCJezT8ImR1hY3lbsI4lgLPO05yzYOB1aeGlv8Aa+oKn2lsoul1MgOMwHSWzx7J3KZSZY+NTOTLG41gOQ3LkUA3C4uWtp9BlT8EWyPAGg/F7eK+hUuUOFc4NbiKDnOIAAqMJJOgAm5XxLlVyfr4Sr9+WuNSamdklpJJkXAgz/lKbB2w/CVhWphjnAFsPEi+8QQQbazxXDjvyw/jk+fj8jLXfHJ+iyLLMY3CfVMzmtLsI4l1Wm0Euw5Jk1aQFzSm7qY0u5u8Gk2H9KFJ7mtxFM0ibF4OZgPXvaOu8dl1u8Ji2VWh9J7XtOjmEOB7wuzDZjl/zXdhtxz/AOaz+KGUtcxzXNcwOYWkODmkCDwIOqawVT79rQAGybAa9E67+uNyotv4Y4KpnptccM6XVKbRPMmSXVKQ3sky6mNJzNGoNxsWq17qbxBnyXNMtc3ISCI1tF9IIXp+PX8XOzfJd62r43JtKbN8l3ravjcm1GQhCEAhCEAhCECmyPMUfVM8ITaU2R5ij6pnhCbQIba2a3E0X0XzlqNymDB4/kvz3tbAmhWqUXFrjTcWktuDHBforH4sUmOeQ4homGguceAaBckr86NwrnVhTcCx73hpDwQWlx/iBvvXH8qT6cPzJPr+0jobQAdd1RwqM/oa3MwuPHMZEf0TwlFOY7FteGMYIZTBDXHy3AmSXbheSGjSSJOqUXHXDl7CEIKjIVpyZ2K7GYhtFhi2d7vwsBAc4cTcADiRulVa1n0ZNrjGtfRpl7ADTrGwDWPgzJOoLWmNSAeK3rkuUlemudykr7HsnZdLD0206LQ1jRoN53uJ1LjvJTbnRqua5IacsExaTAnrIRWpBzS1wBBEEESCDuIX1fX1H2fX1C+F2lTqsc+k4VA0uHQvJaSCB3ghMYesHtDgCJEw4FpHUQbg9RVfsPYFDCNc3DsyBzszrkknQXJ0A0CtUnefZO8+whCFVfDPpMwnNY94zvc14FZoc5zsvOE5mtnQZmkwLXA3L6nyCDvs/C5nZjzQIOkNN2t/8Ww3uWJ5cbAxOM2lkptIaKLS1755sATN2gwS6RBEmOEFfROT2ANDDUKLiCadJjHEaEtABjqlcurGzZlXJpws25X8WSEIXU6y+MwjKrctRrXtkOhwBEtIIMHgQD3L5Dyx5CVaLq9elkNBs1ImHMGrhG8C510X2ZRYikHNLXAEOBBB0INiD3Lz2asc59vLbqx2T7fM/ov5NUauHq1q9NtTO4025wCA1ouW8CSSJF+itDgeSxwmLpvwZyYdwc3E03Oc6TBLHtDpvMA30HaslyX2HXbtKp9VeBQw9YZoqlzDTdfJby35TodCLnj9cavPTjPH7np5aMJcZ2fcKYzCte0SLjQjUTvWOZSdgcQHNa52GBJq02gk0SWnPWotFywmS5g6y0atO9UL2AuFhImDv649q6HX0vsaq19PMwhzXPqOa5pBDgXuIIIsQRvTyyNBrsEX1aYLsKatU1qTRLqBzumtRaLlm99MXmXNvma7VYes17WvY4Oa4BzXNILXA3BBFiCLyiJEIQgEIQgEIQgU2R5ij6pnhCbSmyPMUfVM8ITaASlXZ9JzxUdTpue0Q1xa0uA4AkSE2hOHHzH6VeTtJlJuJpMDHBzabwxoDSDoSBYEGBO+QOEfMF+iuUOz6Veg+nX826JgkEEEFpEbwYKpOT/IbB0qTc1NldxualVgM9jTZrer2yuTb8e5Z9ji3fGuefZ6fDw4HQr1fo3FbGw9QBtShRcBoHU2kDdaRZVWJ5DYF8zhqYkR0ZZoZ/hIv18LLF+JfyvO/Cy/K+WbB5D4rFUxVpimxh8k1XFubrAa0mOs6r7NsDZow+HpUQG9BjQ7LoXR0ndcmTJ4qwYwAAAAACABYADcF0unXpxw9OvVox1+vYQvC5QYvGMptL6jmtY25c4gNHaSvV7GEKnrcp8GwNLsTQAf5J5xsHrmdOtWdDENf5Lmu7CD/hSWX0ksvpKhQ1cS1sZnATxPBetxDSS0EEi8AqqlhCWxOMYwS466AXJSOC5Q0ald2HbmFRtMVSCAJaTFr3ItP/IJbxLee1uqTbvKjDYQhtd5a5zS5rQ1ziQOwQJNhMTfgrXD4hrwSwhwBLSQZgtMEdoII7khtrk/h8UAMRSa+PJNw5vUHNggHeJgrOXefxTLvP4+1Q76Q8AGh3PG/wDCKdQuHUQG9HvXGx+VpxxrNw1ExTY7p1Tla5x8hvRmJuTwEWMrKbY+i2q0udh6rXtAJDKnRf8A8QRYnrMfmLH6I2V6f1ilVpPY0FrxnaWHMeiQA4SQQ3Xq61z457POY5Tjmxz2+cxznI0nIXk2MFhw0xztSHVSNJ3NHUNPaVpV4F6unHGYzkdOOMxnIF4Wr1CrRPZw6LvW1PG5Utek7AvdVpNc7CuJdWotBLqBN3V6DRcsJu+kOtzRMtfd7N8l3rKnjcmiEHGHrtqMa9jmuY8BzXNIc1zSJDgRYgi8qRZxmEdhMQzmINDEVCH0ZDeaqOBeatGbZTBL6e+7m3zB97QxLXiWyZE6EbyNDpcH2IJkLh1UAgG0mBNpMEwOJgE9xUD8fTEy4SHBhi8OIDoMadEg9hlA0hL/AF1n4h5QZr/EYgdtx7VNmQLbI8xR9UzwhNqtwTa7KbGGnRJaxrT96/cAPRKbnK/o6X913ykDi8c6LlKc5X9HS/uu+UuanPOEOpUSOBquI+NJBVbXxuc5Wnot+J49i62dtPmxlcCRqCNRPVvT31d/oMP75+Uj6u/+Xw/vn5SvV66Ztmmdcw7Rr7J/ZTtKsHCWmQkPq7/5fD++flI+rv8AQYf3z8pRFVyr5aUcEaYe17y83yRAA1OY9Eu/pmexU+A5Y4nEuZkwxpUiX85Uc6bAHIGTE3iTB3wtb9Xf6DD++flI+rv9Bh/fPyljxy8u9+nn45eXe/SgcZMm54nVQYrCsqNy1GNe2ZhwBEjQxxWm+rv/AJfD++flI+rv/l8P75+UvS/b1tl+mIHJnC58/MsnhfL7sx8FcNcRoSN1rf4V/wDV3/y+H98/KR9Xf/L4f3z8pSST1ExmOPqM+haD6u/+Xw/vn5SPq7/5fD++flK9a8lLij0iOHRA4Ru9srO7X5NnEYik9tQ0wfuqxaS1xpmfJItJkggiCDfSDvTQebmhh/fPyl59Xf8Ay+H98/KWcsZlOVjOTOcpnZuBZRpU6VMQym0MaNbDr3nrTST5yv6Ol/dd8pHOV/R0v7rvlKqbK8Y6QDx4iClecr+jpf3XfKRzlf0dL+675SBxCT5yv6Ol/dd8pHOV/R0v7rvlIHEJPnK/o6X913ykc5X9HS/uu+Ug92b5LvWVPG5NpfAUnNb0okue4hpJAzOLokgTrwTCBXGYMVCyTZrs0cei5uoNozTPEBVNfku1xkukwYL25iCWFki4A1BsNZ420CEGf/8Ay7cxdmE5nOHQHRDg5paASQGgOtAB1ve3beTvRDS5py1OcbLCYIaGhvScTlsJvJEid6vUIKVuwB0PvD925rgconoikIvME80ASIs46K3yLtC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2060" name="Picture 12" descr="http://tortenelemklub.com/images/tartalom_okor/ujkor/spanyol_nagyhatalom/nemetalfold_terkep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67944" y="34185"/>
            <a:ext cx="4680520" cy="23125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 useBgFill="1">
        <p:nvSpPr>
          <p:cNvPr id="5" name="Téglalap 4"/>
          <p:cNvSpPr/>
          <p:nvPr/>
        </p:nvSpPr>
        <p:spPr>
          <a:xfrm>
            <a:off x="1476375" y="472440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Y</a:t>
            </a:r>
          </a:p>
        </p:txBody>
      </p:sp>
      <p:sp useBgFill="1">
        <p:nvSpPr>
          <p:cNvPr id="10" name="Téglalap 9"/>
          <p:cNvSpPr/>
          <p:nvPr/>
        </p:nvSpPr>
        <p:spPr>
          <a:xfrm>
            <a:off x="5580063" y="472440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Á</a:t>
            </a:r>
          </a:p>
        </p:txBody>
      </p:sp>
      <p:sp useBgFill="1">
        <p:nvSpPr>
          <p:cNvPr id="11" name="Téglalap 10"/>
          <p:cNvSpPr/>
          <p:nvPr/>
        </p:nvSpPr>
        <p:spPr>
          <a:xfrm>
            <a:off x="1868488" y="472440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L</a:t>
            </a:r>
          </a:p>
        </p:txBody>
      </p:sp>
      <p:sp useBgFill="1">
        <p:nvSpPr>
          <p:cNvPr id="12" name="Téglalap 11"/>
          <p:cNvSpPr/>
          <p:nvPr/>
        </p:nvSpPr>
        <p:spPr>
          <a:xfrm>
            <a:off x="5921375" y="4724400"/>
            <a:ext cx="431800" cy="43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K</a:t>
            </a:r>
          </a:p>
        </p:txBody>
      </p:sp>
      <p:sp useBgFill="1">
        <p:nvSpPr>
          <p:cNvPr id="13" name="Téglalap 12"/>
          <p:cNvSpPr/>
          <p:nvPr/>
        </p:nvSpPr>
        <p:spPr>
          <a:xfrm>
            <a:off x="2290763" y="4724400"/>
            <a:ext cx="431800" cy="415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O</a:t>
            </a:r>
          </a:p>
        </p:txBody>
      </p:sp>
      <p:sp useBgFill="1">
        <p:nvSpPr>
          <p:cNvPr id="14" name="Téglalap 13"/>
          <p:cNvSpPr/>
          <p:nvPr/>
        </p:nvSpPr>
        <p:spPr>
          <a:xfrm>
            <a:off x="6192838" y="4716463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V</a:t>
            </a:r>
          </a:p>
        </p:txBody>
      </p:sp>
      <p:sp useBgFill="1">
        <p:nvSpPr>
          <p:cNvPr id="15" name="Téglalap 14"/>
          <p:cNvSpPr/>
          <p:nvPr/>
        </p:nvSpPr>
        <p:spPr>
          <a:xfrm>
            <a:off x="2665413" y="4724400"/>
            <a:ext cx="431800" cy="415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R</a:t>
            </a:r>
          </a:p>
        </p:txBody>
      </p:sp>
      <p:sp useBgFill="1">
        <p:nvSpPr>
          <p:cNvPr id="6" name="Téglalap 5"/>
          <p:cNvSpPr/>
          <p:nvPr/>
        </p:nvSpPr>
        <p:spPr>
          <a:xfrm>
            <a:off x="6875463" y="5229225"/>
            <a:ext cx="1728787" cy="36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2"/>
                </a:solidFill>
              </a:rPr>
              <a:t>V. KÁROLY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50825" y="198438"/>
            <a:ext cx="50625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új királyság hamarosan a legjelentősebb államok közé emelkedett.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Hiszen innen indultak el a hajók Amerika felfedezésére és meghódítására, s kincsekkel megrakodva ide tértek vissza.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 másik házasságrévén a16. század elején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Habsburg-család került a spanyol trónra.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V. Károly egyszerre lett spanyol király és német-római császár.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német és spanyol területeken kívül uralma kiterjedt Németalföldre,Itália egy részére és a hatalmas spanyol gyarmatbirodalomra.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4262438" y="483711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mondták róla azt,hogy országában sohasem nyugszik le a Nap.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királynak nemcsak a gyarmatokra kellett katonákat küldenie, hanem háborút folytatott a franciákkal és a terjeszkedő oszmán{örökökkel is.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98438"/>
            <a:ext cx="21605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13250"/>
            <a:ext cx="388778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79388" y="3978275"/>
            <a:ext cx="286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spanyol királyok palotája.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Harmincöt év alatt épült fel.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5810250" y="2420938"/>
            <a:ext cx="239871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solidFill>
                  <a:srgbClr val="FFFF00"/>
                </a:solidFill>
              </a:rPr>
              <a:t>Habsburg Károly</a:t>
            </a:r>
            <a:r>
              <a:rPr lang="hu-HU" altLang="hu-HU" sz="2000" b="1"/>
              <a:t/>
            </a:r>
            <a:br>
              <a:rPr lang="hu-HU" altLang="hu-HU" sz="2000" b="1"/>
            </a:br>
            <a:r>
              <a:rPr lang="hu-HU" altLang="hu-HU" b="1" i="1"/>
              <a:t> (1500 - 1558) </a:t>
            </a:r>
            <a:br>
              <a:rPr lang="hu-HU" altLang="hu-HU" b="1" i="1"/>
            </a:br>
            <a:r>
              <a:rPr lang="hu-HU" altLang="hu-HU"/>
              <a:t>I. Károly néven</a:t>
            </a:r>
            <a:br>
              <a:rPr lang="hu-HU" altLang="hu-HU"/>
            </a:br>
            <a:r>
              <a:rPr lang="hu-HU" altLang="hu-HU"/>
              <a:t> (1516–1556) </a:t>
            </a:r>
            <a:br>
              <a:rPr lang="hu-HU" altLang="hu-HU"/>
            </a:br>
            <a:r>
              <a:rPr lang="hu-HU" altLang="hu-HU"/>
              <a:t>Spanyolország királya</a:t>
            </a:r>
            <a:br>
              <a:rPr lang="hu-HU" altLang="hu-HU"/>
            </a:br>
            <a:r>
              <a:rPr lang="hu-HU" altLang="hu-HU" b="1"/>
              <a:t> V. Károly néven </a:t>
            </a:r>
            <a:br>
              <a:rPr lang="hu-HU" altLang="hu-HU" b="1"/>
            </a:br>
            <a:r>
              <a:rPr lang="hu-HU" altLang="hu-HU" b="1"/>
              <a:t>német–római császár </a:t>
            </a:r>
            <a:br>
              <a:rPr lang="hu-HU" altLang="hu-HU" b="1"/>
            </a:br>
            <a:r>
              <a:rPr lang="hu-HU" altLang="hu-HU" b="1"/>
              <a:t>(1530–1558).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79388" y="115888"/>
            <a:ext cx="4752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V. Károly, amikor lemondott a trónról, birodalmát kettéosztotta: öccse, Ferdinánd kapta a német-római császári címet és az osztrák tartományokat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fia pedig a birodalom nagyobbik felét magába foglaló spanyol trónt.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32040" y="370517"/>
            <a:ext cx="3945452" cy="2478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0" y="2276475"/>
            <a:ext cx="473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grafikonon a gyarmatokról Spanyolországba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beáramló arany és ezüst mennyiségét láthatjuk.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58750" y="3059113"/>
            <a:ext cx="476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németalföldi szabadságharc</a:t>
            </a:r>
          </a:p>
        </p:txBody>
      </p:sp>
      <p:pic>
        <p:nvPicPr>
          <p:cNvPr id="5123" name="Picture 3" descr="C:\Users\Kami\Desktop\IMG_01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14825" y="4154526"/>
            <a:ext cx="5029175" cy="26938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98438" y="3860800"/>
            <a:ext cx="4721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Németalföld a spanyol birodalom leggazdagabb tartománya volt.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Fejlett iparral és kereskedelemmel rendelkezett, sőt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kialakuló világkereskedelem központjává vált.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spanyol király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semmibe vette a németalföldiek jogait, súlyos adókat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vetett ki rájuk, és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erőszakkal lépett fel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protestánsok ellen.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054725" y="3319463"/>
            <a:ext cx="2833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Hollandia jelentős része a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tengertől elhódított terület.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323850" y="260350"/>
            <a:ext cx="46799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spanyolelnyomással szemben szabadságharc robbant ki.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Hosszú küzdelem után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1581 -ben az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északi tartományok kinyilvánították függetlenségüket.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Ezt több évtizedes harcot követően a spanyolok is kénytelenek voltak elismerni.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Létrejött Hollandia.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28625" y="3116263"/>
            <a:ext cx="394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Hollandia a fejlődés élén</a:t>
            </a:r>
          </a:p>
        </p:txBody>
      </p:sp>
      <p:pic>
        <p:nvPicPr>
          <p:cNvPr id="6146" name="Picture 2" descr="http://m.blog.hu/vi/vilagutazo/image/12Marc/Hollandia%20-vir%C3%A1goskert/Tulip%C3%A1n%20mez%C5%91k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20072" y="352555"/>
            <a:ext cx="3656647" cy="2370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746750" y="3109913"/>
            <a:ext cx="245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Az országot a tulipánok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hazájának is nevezik.</a:t>
            </a:r>
          </a:p>
        </p:txBody>
      </p:sp>
      <p:pic>
        <p:nvPicPr>
          <p:cNvPr id="6148" name="Picture 4" descr="http://utazas.sk/wp-content/2009/05/hollandia-429x31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57907" y="352555"/>
            <a:ext cx="4032448" cy="26715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49238" y="3879850"/>
            <a:ext cx="4572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,,Isten teremtette a világot, a holland ember Hollandot!„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 ez a közmondás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arra a küzdelemre utal, amelyet Hollandia lakossága a tenger ellen folytatott.</a:t>
            </a:r>
          </a:p>
        </p:txBody>
      </p:sp>
      <p:pic>
        <p:nvPicPr>
          <p:cNvPr id="6150" name="Picture 6" descr="http://nemethattila.hu/blogkep/eredeti/019hollandia_okopo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87221" y="4042157"/>
            <a:ext cx="4303134" cy="26033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5888" y="54451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Hollandia a Föld legsűrűbben lakott országa, emellett az egyetlen olyan ország a világon, amely sok tudós szerint földrajzi értelemben halálra van ítélve.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50825" y="1889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Gátakat építettek, s mögülük szélmalmok segítségével emelték vissza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vizet a tengerbe.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Így hódítottak el új termőföldeket a tengertől.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Hollandiában a kor legfejlettebb mezőgazdasága alakult ki.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Itt alkalmazták először a vetésforgót, és az első mezőgazdasági gépeket.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fejlett csatorna hálózat lehetővé tette az öntözést is.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Világhírűvé vált a holland sajt, valamint a virágkertészet.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fejlett volt az ipar is.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Itt készült például az első mikroszkóp.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Sorra alakultak meg a manufaktúrák.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39354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73050" y="5205413"/>
            <a:ext cx="455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006600"/>
                </a:solidFill>
              </a:rPr>
              <a:t>Emlékszel, hogy mi a vetésforgó lényege?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50825" y="5605463"/>
            <a:ext cx="8688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i="1">
                <a:solidFill>
                  <a:srgbClr val="002060"/>
                </a:solidFill>
              </a:rPr>
              <a:t>Földművelési mód az újkorban, a XVII. századtól. </a:t>
            </a:r>
            <a:br>
              <a:rPr lang="hu-HU" altLang="hu-HU" sz="2000" b="1" i="1">
                <a:solidFill>
                  <a:srgbClr val="002060"/>
                </a:solidFill>
              </a:rPr>
            </a:br>
            <a:r>
              <a:rPr lang="hu-HU" altLang="hu-HU" sz="2000" b="1" i="1">
                <a:solidFill>
                  <a:srgbClr val="002060"/>
                </a:solidFill>
              </a:rPr>
              <a:t>A nyomásos gazdálkodást váltotta fel. </a:t>
            </a:r>
            <a:br>
              <a:rPr lang="hu-HU" altLang="hu-HU" sz="2000" b="1" i="1">
                <a:solidFill>
                  <a:srgbClr val="002060"/>
                </a:solidFill>
              </a:rPr>
            </a:br>
            <a:r>
              <a:rPr lang="hu-HU" altLang="hu-HU" sz="2000" b="1" i="1">
                <a:solidFill>
                  <a:srgbClr val="002060"/>
                </a:solidFill>
              </a:rPr>
              <a:t>A határ egészét felszántották, évente mást és mást vetettek bele váltakozva, ugar nincs, a földet trágyázták.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323850" y="260350"/>
            <a:ext cx="4572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holland nép megélhetését a tengernek is köszönhette.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halászhajók eleinte főként heringet szállítottak a kikötőkbe, később külön iparággá fejlődött a bálnavadászat.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tenger azonban elsősorban a kereskedelem színterévé vált.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hollandok meghódították az egykori portugál gyarmatbirodalom nagy részét, és legyőzték a spanyol flottát.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világ kereskedelem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íg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y a hollandok kezébe került, ők lettek a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„tenger fuvarosai''.</a:t>
            </a:r>
          </a:p>
        </p:txBody>
      </p:sp>
      <p:pic>
        <p:nvPicPr>
          <p:cNvPr id="8194" name="Picture 2" descr="http://galeria.hajomakett.hu/main.php/d/14216-2/Csata+gibralt__rn__l+1607+__prilis+25-__n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95528" y="282631"/>
            <a:ext cx="4170880" cy="25703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5362575" y="2852738"/>
            <a:ext cx="3235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hollandok győzelme a spanyol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hajóhad felett.</a:t>
            </a:r>
          </a:p>
        </p:txBody>
      </p:sp>
      <p:pic>
        <p:nvPicPr>
          <p:cNvPr id="8196" name="Picture 4" descr="http://galeria.hajomakett.hu/main.php/d/10590-15/__tk__zet+a+Foja+__b__lbe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69268" y="3789040"/>
            <a:ext cx="52971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60325" y="4629150"/>
            <a:ext cx="3779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Anglia a hollandok elleni háborúban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 csődbe ment, nem tudta fizetni a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flotta személyzetét, így az a hollandok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 könnyű prédája lett a kikötőben.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30188" y="3979863"/>
            <a:ext cx="8683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oszmán-török flottát még 1571-ben Lepantónál sikerült legyőzniük, és így megállították a török terjeszkedést a  Földközi - tengeren.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Utána azonban vereségek következtek. A tengeren ugyanis megjelentek az angol hajók. 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250825" y="188913"/>
            <a:ext cx="4572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Bár a gyarmatokról özönlött Spanyolországba az arany és az ezüst, legnagyobb része azonban rögtön tovább is vándorolt.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 spanyol állam ugyanis akadályozta a kereskedelem és az ipar fejlődését.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Így külföldi árukat vásároltak, amelyet idegen kereskedők szállítottak.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Mindez egy idő után gyengítette Spanyolország gazdasági erejét.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világbirodalom fenntartása nagyon sokba került. </a:t>
            </a:r>
            <a:endParaRPr lang="hu-HU" altLang="hu-HU" sz="2000"/>
          </a:p>
        </p:txBody>
      </p:sp>
      <p:pic>
        <p:nvPicPr>
          <p:cNvPr id="9218" name="Picture 2" descr="http://acelmonstrum.host22.com/lezo_elemei/1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81013" y="213194"/>
            <a:ext cx="4253313" cy="2711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572000" y="27797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Cartagena városa a dél-amerikai spanyol gyarmatok kapuja volt.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Az egész Dél-Amerikából és a Távol-Keletről érkező spanyol áruk átrakó helye.</a:t>
            </a:r>
          </a:p>
        </p:txBody>
      </p:sp>
      <p:pic>
        <p:nvPicPr>
          <p:cNvPr id="9222" name="Picture 6" descr="http://oroszlanosudvar.hu/wp-content/uploads/2013/05/lepanto1-1024x38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73049" y="4976000"/>
            <a:ext cx="4968552" cy="18729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23850" y="5516563"/>
            <a:ext cx="3406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Az Oszmán - Török Birodalom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flottája feletti győzelem a spanyol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flotta utolsó nagy sikere.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50825" y="288925"/>
            <a:ext cx="5184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Kalózaik fosztogatták a gyarmatokról kincsekkel megrakodva visszatérő spanyol gályákat.</a:t>
            </a:r>
          </a:p>
          <a:p>
            <a:pPr eaLnBrk="1" hangingPunct="1"/>
            <a:r>
              <a:rPr lang="it-IT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it-IT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angol állam támogatta a tengeri kalózkodást</a:t>
            </a:r>
            <a:r>
              <a:rPr lang="it-IT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spanyol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király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legyőzhetetlennek hitt flottát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Armadát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küldte Anglia megbüntetésére.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tengeri háborút a spanyolok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1588-ban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elvesztették.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Később a holland flottától is vereséget szenvedtek.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spanyol világhatalom napja lassan leáldozott</a:t>
            </a:r>
            <a:r>
              <a:rPr lang="hu-HU" altLang="hu-HU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http://31.media.tumblr.com/tumblr_kx8dmrfPjB1qb1gv2o1_40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24128" y="209089"/>
            <a:ext cx="2599801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5202238" y="3622675"/>
            <a:ext cx="37258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/>
              <a:t>Sir </a:t>
            </a:r>
            <a:r>
              <a:rPr lang="hu-HU" altLang="hu-HU" sz="2000" b="1">
                <a:solidFill>
                  <a:srgbClr val="C00000"/>
                </a:solidFill>
              </a:rPr>
              <a:t>Francis Drake</a:t>
            </a:r>
            <a:br>
              <a:rPr lang="hu-HU" altLang="hu-HU" sz="2000" b="1">
                <a:solidFill>
                  <a:srgbClr val="C00000"/>
                </a:solidFill>
              </a:rPr>
            </a:br>
            <a:r>
              <a:rPr lang="hu-HU" altLang="hu-HU" b="1" i="1"/>
              <a:t> (1540 – 1596) </a:t>
            </a:r>
            <a:br>
              <a:rPr lang="hu-HU" altLang="hu-HU" b="1" i="1"/>
            </a:br>
            <a:r>
              <a:rPr lang="hu-HU" altLang="hu-HU" b="1"/>
              <a:t>helyettes admirális, </a:t>
            </a:r>
            <a:br>
              <a:rPr lang="hu-HU" altLang="hu-HU" b="1"/>
            </a:br>
            <a:r>
              <a:rPr lang="hu-HU" altLang="hu-HU"/>
              <a:t>angol tengerész felfedező és  </a:t>
            </a:r>
            <a:br>
              <a:rPr lang="hu-HU" altLang="hu-HU"/>
            </a:br>
            <a:r>
              <a:rPr lang="hu-HU" altLang="hu-HU" b="1"/>
              <a:t>rablóhajó parancsnok</a:t>
            </a:r>
            <a:r>
              <a:rPr lang="hu-HU" altLang="hu-HU"/>
              <a:t>, (kalóz)</a:t>
            </a:r>
            <a:br>
              <a:rPr lang="hu-HU" altLang="hu-HU"/>
            </a:br>
            <a:r>
              <a:rPr lang="hu-HU" altLang="hu-HU"/>
              <a:t> politikus </a:t>
            </a:r>
            <a:br>
              <a:rPr lang="hu-HU" altLang="hu-HU"/>
            </a:br>
            <a:r>
              <a:rPr lang="hu-HU" altLang="hu-HU"/>
              <a:t>I. Erzsébet angol királynő idejében.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0988"/>
            <a:ext cx="43545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999038" y="5818188"/>
            <a:ext cx="3929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Tündöklés és bukás!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 Nagy Armada pusztulása a spanyol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világuralom végét is jelentette.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960813"/>
            <a:ext cx="45878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i\Desktop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36613"/>
            <a:ext cx="825976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79388" y="188913"/>
            <a:ext cx="3179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sp>
        <p:nvSpPr>
          <p:cNvPr id="3" name="Téglalap 2"/>
          <p:cNvSpPr/>
          <p:nvPr/>
        </p:nvSpPr>
        <p:spPr>
          <a:xfrm>
            <a:off x="646113" y="1525588"/>
            <a:ext cx="503237" cy="433387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" name="Téglalap 4"/>
          <p:cNvSpPr/>
          <p:nvPr/>
        </p:nvSpPr>
        <p:spPr>
          <a:xfrm>
            <a:off x="646113" y="1963738"/>
            <a:ext cx="503237" cy="433387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B</a:t>
            </a:r>
          </a:p>
        </p:txBody>
      </p:sp>
      <p:sp useBgFill="1">
        <p:nvSpPr>
          <p:cNvPr id="7" name="Téglalap 6"/>
          <p:cNvSpPr/>
          <p:nvPr/>
        </p:nvSpPr>
        <p:spPr>
          <a:xfrm>
            <a:off x="3851275" y="836613"/>
            <a:ext cx="4918075" cy="3482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495300"/>
            <a:ext cx="4267200" cy="282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98838"/>
            <a:ext cx="8389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eszterhotel.com/wp-content/uploads/2014/04/a.jpg?w=210&amp;h=15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39530" y="3775414"/>
            <a:ext cx="4066982" cy="3052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 useBgFill="1">
        <p:nvSpPr>
          <p:cNvPr id="8" name="Téglalap 7"/>
          <p:cNvSpPr/>
          <p:nvPr/>
        </p:nvSpPr>
        <p:spPr>
          <a:xfrm>
            <a:off x="179388" y="3398838"/>
            <a:ext cx="466725" cy="360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6" name="Téglalap 5"/>
          <p:cNvSpPr/>
          <p:nvPr/>
        </p:nvSpPr>
        <p:spPr>
          <a:xfrm>
            <a:off x="646113" y="4008438"/>
            <a:ext cx="508000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25475" y="4400550"/>
            <a:ext cx="509588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25475" y="4997450"/>
            <a:ext cx="509588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39763" y="5373688"/>
            <a:ext cx="509587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25475" y="6021388"/>
            <a:ext cx="509588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0" name="Téglalap 19"/>
          <p:cNvSpPr/>
          <p:nvPr/>
        </p:nvSpPr>
        <p:spPr>
          <a:xfrm>
            <a:off x="625475" y="6365875"/>
            <a:ext cx="509588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402</Words>
  <Application>Microsoft Office PowerPoint</Application>
  <PresentationFormat>Diavetítés a képernyőre (4:3 oldalarány)</PresentationFormat>
  <Paragraphs>65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326</cp:revision>
  <dcterms:created xsi:type="dcterms:W3CDTF">2014-07-16T10:48:47Z</dcterms:created>
  <dcterms:modified xsi:type="dcterms:W3CDTF">2020-03-25T15:57:48Z</dcterms:modified>
</cp:coreProperties>
</file>