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15" r:id="rId2"/>
    <p:sldId id="316" r:id="rId3"/>
    <p:sldId id="317" r:id="rId4"/>
    <p:sldId id="318" r:id="rId5"/>
    <p:sldId id="319" r:id="rId6"/>
    <p:sldId id="320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  <a:srgbClr val="FF505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69" autoAdjust="0"/>
  </p:normalViewPr>
  <p:slideViewPr>
    <p:cSldViewPr>
      <p:cViewPr varScale="1">
        <p:scale>
          <a:sx n="57" d="100"/>
          <a:sy n="57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EAEE3-B486-4BC7-A732-18DC043EEB60}" type="datetimeFigureOut">
              <a:rPr lang="hu-HU" smtClean="0"/>
              <a:t>2021. 04. 30.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CE8C4-F282-4DA4-A8FD-68FEDCAC78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130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B98-01D3-4B4A-84D9-E98863B991CE}" type="datetimeFigureOut">
              <a:rPr lang="hu-HU" smtClean="0"/>
              <a:pPr/>
              <a:t>2021. 04. 30.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FB98-01D3-4B4A-84D9-E98863B991CE}" type="datetimeFigureOut">
              <a:rPr lang="hu-HU" smtClean="0"/>
              <a:pPr/>
              <a:t>2021. 04. 30.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BB84F-17B3-434E-90D2-B70F7B5F00D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98504" y="188639"/>
            <a:ext cx="3575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török kiűzése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7504" y="1104865"/>
            <a:ext cx="44326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Európai összefogás </a:t>
            </a:r>
            <a:b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a török ellen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99580" y="2058972"/>
            <a:ext cx="45164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törökök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Szulejmán szultán óta többször is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megkísérelték Bécs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elfoglalását.</a:t>
            </a:r>
          </a:p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1683-ban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újra hatalmas hadat indítottak a császárváros ellen.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Bécs azonban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állta 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ostromot.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Végül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megérkezett a keresztények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felmentő serege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amely súlyos vereséget mért az oszmán hadra.</a:t>
            </a:r>
          </a:p>
        </p:txBody>
      </p:sp>
      <p:sp>
        <p:nvSpPr>
          <p:cNvPr id="5" name="Téglalap 4"/>
          <p:cNvSpPr/>
          <p:nvPr/>
        </p:nvSpPr>
        <p:spPr>
          <a:xfrm>
            <a:off x="4519889" y="3687901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Európai összefogás alakult ki az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Oszmán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Birodalom ellen.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pápa kezdeményezésére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megalakult a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Szent Liga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amelynek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Habsburg Birodalom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Velence és a Lengyel Királyság volt 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tagja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Később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Oroszország is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csatlakozott hozzájuk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szövetséges hadak megkezdték a török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kiűzését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Magyarországról.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alternatehistory.com/discussion/attachment.php?attachmentid=96018&amp;stc=1&amp;d=12677014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4579"/>
            <a:ext cx="4330698" cy="2887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5568723" y="3233912"/>
            <a:ext cx="251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Az 1683-as török ostrom</a:t>
            </a:r>
            <a:endParaRPr lang="hu-HU" b="1" dirty="0"/>
          </a:p>
        </p:txBody>
      </p:sp>
      <p:pic>
        <p:nvPicPr>
          <p:cNvPr id="1028" name="Picture 4" descr="http://www.becs-ausztria.hu/images/bethlen_be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41" y="4624561"/>
            <a:ext cx="3603550" cy="2114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99857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mult-kor.hu/attachments/13890/ostro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2044"/>
            <a:ext cx="4191000" cy="2562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23528" y="227500"/>
            <a:ext cx="2670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hadműveletek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3528" y="98072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Szent Liga csapatainak első fontos célja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Buda visszafoglalása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1686-ban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sikerült.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ostromlók és a törökök között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elkeseredett küzdelem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folyt.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félhónapos ostrom után végül sikerült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megtörni 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védők ellenállását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313675" y="392411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Budavár visszavételekor a keresztény hadban 15 ezer magyar katona is harcolt, javarészt kurucok.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Thököly Imrét ugyanis a török elfogatta, s ekkor katonái a felszabadító sereghez álltak át.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Thököly felesége, Zrínyi Ilona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azonban még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három évig védte a munkácsi várat a Habsburg császári csapatok ellen.</a:t>
            </a:r>
          </a:p>
        </p:txBody>
      </p:sp>
      <p:pic>
        <p:nvPicPr>
          <p:cNvPr id="2050" name="Picture 2" descr="http://www.parameter.sk/sites/default/files/article_image/nagykep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273044" cy="2790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408974" y="3279217"/>
            <a:ext cx="3275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Budát 1686. szeptember 2-án </a:t>
            </a:r>
            <a:b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vették be a Szent Liga csapatai.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417345" y="2754269"/>
            <a:ext cx="2835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budai vár és a pesti oldal</a:t>
            </a:r>
            <a:b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ostrom idején 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://upload.wikimedia.org/wikipedia/commons/e/e7/Zrinyi_ilo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25" y="3157820"/>
            <a:ext cx="2295542" cy="2894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églalap 9"/>
          <p:cNvSpPr/>
          <p:nvPr/>
        </p:nvSpPr>
        <p:spPr>
          <a:xfrm>
            <a:off x="392424" y="5278332"/>
            <a:ext cx="35821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Zrínyi </a:t>
            </a:r>
            <a:r>
              <a:rPr lang="hu-HU" sz="2000" b="1" dirty="0" smtClean="0">
                <a:solidFill>
                  <a:schemeClr val="bg1"/>
                </a:solidFill>
              </a:rPr>
              <a:t>Ilona</a:t>
            </a:r>
            <a:r>
              <a:rPr lang="hu-HU" dirty="0">
                <a:solidFill>
                  <a:schemeClr val="bg1"/>
                </a:solidFill>
              </a:rPr>
              <a:t> </a:t>
            </a:r>
            <a:endParaRPr lang="hu-HU" dirty="0" smtClean="0">
              <a:solidFill>
                <a:schemeClr val="bg1"/>
              </a:solidFill>
            </a:endParaRPr>
          </a:p>
          <a:p>
            <a:pPr algn="ctr"/>
            <a:r>
              <a:rPr lang="hu-HU" dirty="0" smtClean="0">
                <a:solidFill>
                  <a:schemeClr val="bg1"/>
                </a:solidFill>
              </a:rPr>
              <a:t>grófnő</a:t>
            </a:r>
            <a:r>
              <a:rPr lang="hu-HU" dirty="0">
                <a:solidFill>
                  <a:schemeClr val="bg1"/>
                </a:solidFill>
              </a:rPr>
              <a:t> </a:t>
            </a:r>
            <a:r>
              <a:rPr lang="hu-HU" dirty="0" smtClean="0">
                <a:solidFill>
                  <a:schemeClr val="bg1"/>
                </a:solidFill>
              </a:rPr>
              <a:t/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b="1" i="1" dirty="0" smtClean="0"/>
              <a:t>(1643</a:t>
            </a:r>
            <a:r>
              <a:rPr lang="hu-HU" b="1" i="1" dirty="0"/>
              <a:t> – </a:t>
            </a:r>
            <a:r>
              <a:rPr lang="hu-HU" b="1" i="1" dirty="0" smtClean="0"/>
              <a:t>1703)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/>
              <a:t>magyar történelem egyik hősnője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b="1" dirty="0"/>
              <a:t> II. Rákóczi </a:t>
            </a:r>
            <a:r>
              <a:rPr lang="hu-HU" b="1" dirty="0" smtClean="0"/>
              <a:t>Ferenc édesanyja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52372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79512" y="5494065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harcok évekig elhúzódtak, és nagy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pusztítást okoztak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Végül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1697-ben Savoyai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Jenő herceg döntő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győzelmet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aratott </a:t>
            </a:r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ZentánáI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szultán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seregén.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legkedvezőbb pillanatban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indította meg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támadását: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törökök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éppen átkeltek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Tiszán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http://1.bp.blogspot.com/-jKueI0RCdvg/UEezwgSSIjI/AAAAAAAAN-c/C3CfNDi-DiI/s1600/Dia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809" y="238766"/>
            <a:ext cx="5648191" cy="423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164951" y="980728"/>
            <a:ext cx="36924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1687-ben a keresztény had újabb nagy győzelmet aratott Mohács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mellett, Nagyharsánynál.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Ennek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ütközetnek érdekessége az,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hogy Magyarországon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itt alkalmazták először a szuronyos rohamot.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Sorra szabadultak fel a várak.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Oszmán Birodalomnak azonban még volt ereje az ellentámadásra.</a:t>
            </a:r>
            <a:endParaRPr lang="hu-HU" sz="2000" dirty="0"/>
          </a:p>
        </p:txBody>
      </p:sp>
      <p:pic>
        <p:nvPicPr>
          <p:cNvPr id="3076" name="Picture 4" descr="Normál kép új ablakban &#10;Normal size picture in a new wind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885" y="846748"/>
            <a:ext cx="5200038" cy="3745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1441631" y="4600247"/>
            <a:ext cx="74782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A zentai csata, </a:t>
            </a:r>
            <a:r>
              <a:rPr lang="hu-HU" b="1" dirty="0" smtClean="0">
                <a:solidFill>
                  <a:schemeClr val="tx2"/>
                </a:solidFill>
              </a:rPr>
              <a:t>1697 .</a:t>
            </a:r>
            <a:r>
              <a:rPr lang="hu-HU" b="1" dirty="0">
                <a:solidFill>
                  <a:schemeClr val="tx2"/>
                </a:solidFill>
              </a:rPr>
              <a:t> szeptember 11-én a </a:t>
            </a:r>
            <a:r>
              <a:rPr lang="hu-HU" b="1" dirty="0" smtClean="0">
                <a:solidFill>
                  <a:schemeClr val="tx2"/>
                </a:solidFill>
              </a:rPr>
              <a:t>török hódoltság</a:t>
            </a:r>
            <a:r>
              <a:rPr lang="hu-HU" b="1" dirty="0">
                <a:solidFill>
                  <a:schemeClr val="tx2"/>
                </a:solidFill>
              </a:rPr>
              <a:t> alatti magyarországi területek visszafoglalásának egyik legjelentősebb és legvéresebb csatája </a:t>
            </a:r>
            <a:r>
              <a:rPr lang="hu-HU" b="1" dirty="0" smtClean="0">
                <a:solidFill>
                  <a:schemeClr val="tx2"/>
                </a:solidFill>
              </a:rPr>
              <a:t>volt</a:t>
            </a:r>
            <a:r>
              <a:rPr lang="hu-HU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052620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51520" y="116632"/>
            <a:ext cx="2577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karlócai béke</a:t>
            </a:r>
            <a:endParaRPr lang="hu-H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66764" y="836712"/>
            <a:ext cx="40892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Oszmán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Birodalom vereségével elkezdődtek a béketárgyalások.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Eredményre azonban csak nagy nehézségek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árán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jutottak.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tárgyalásokat nehezítették a győztesek közti ellentétek.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hétig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csak arról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folyt a vita, hogy hova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állítsák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 a lengyel és orosz küldöttség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sátrát.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Végül a rendkívül nagy hideg is elősegítette, hogy a felek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egyezségre jutottak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oszmán küldöttség már csak ahhoz ragaszkodott, hogy 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aláírás 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csillagjósai által meghatározott időpontban történjen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1699-ben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végül megkötötték a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karlócai békét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szigethvar.hu/files/nemet-torok%20targyal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040" y="160991"/>
            <a:ext cx="4117301" cy="3019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656187" y="3180346"/>
            <a:ext cx="4178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rengeteg ellentét miatt nagyon nehezen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kötötték meg a békét.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645952" y="3826677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Jelentőségét növelte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Oszmán Birodalom először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ismerte el a határok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sérthetetlenségét, amelyeket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pontosan rögzítettek is.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 területe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Temesköz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kivételével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felszabadult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(Ez a vidék csak két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évtizeddel később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került vissza.)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Véget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 a több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mint 150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éves török uralom.</a:t>
            </a:r>
          </a:p>
        </p:txBody>
      </p:sp>
    </p:spTree>
    <p:extLst>
      <p:ext uri="{BB962C8B-B14F-4D97-AF65-F5344CB8AC3E}">
        <p14:creationId xmlns:p14="http://schemas.microsoft.com/office/powerpoint/2010/main" val="360368553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272419"/>
            <a:ext cx="3725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török kiűzésének ára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3528" y="1052736"/>
            <a:ext cx="372512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oszmán hódítás mély nyomokat hagyott maga után.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ország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középső, magyarlakta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területei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szenvedték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a legnagyobb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veszteségeket,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falvak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sokasága pusztult el.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török elől menekülve horvátok és szerbek települtek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Magyarországra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ország északi, északkeleti részére folyamatosan érkeztek szlovák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ruszin telepesek,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Erdélyben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pedig folytatódott a románok bevándorlása.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ország népességében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tehát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csökkent a magyarok aránya.</a:t>
            </a:r>
          </a:p>
        </p:txBody>
      </p:sp>
      <p:pic>
        <p:nvPicPr>
          <p:cNvPr id="1026" name="Picture 2" descr="http://upload.wikimedia.org/wikipedia/commons/thumb/3/39/Prinz-Eugen-von-Savoyen1.jpg/250px-Prinz-Eugen-von-Savoy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207" y="281300"/>
            <a:ext cx="3418026" cy="4156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5211198" y="4430883"/>
            <a:ext cx="26820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/>
              <a:t>Savoyai </a:t>
            </a:r>
            <a:r>
              <a:rPr lang="hu-HU" sz="2000" b="1" dirty="0" smtClean="0"/>
              <a:t>Jenő</a:t>
            </a:r>
            <a:br>
              <a:rPr lang="hu-HU" sz="2000" b="1" dirty="0" smtClean="0"/>
            </a:br>
            <a:r>
              <a:rPr lang="hu-HU" dirty="0"/>
              <a:t> </a:t>
            </a:r>
            <a:r>
              <a:rPr lang="hu-HU" b="1" i="1" dirty="0"/>
              <a:t>(</a:t>
            </a:r>
            <a:r>
              <a:rPr lang="hu-HU" b="1" i="1" dirty="0" smtClean="0"/>
              <a:t>1663</a:t>
            </a:r>
            <a:r>
              <a:rPr lang="hu-HU" b="1" i="1" dirty="0"/>
              <a:t> – </a:t>
            </a:r>
            <a:r>
              <a:rPr lang="hu-HU" b="1" i="1" dirty="0" smtClean="0"/>
              <a:t>1736)</a:t>
            </a:r>
            <a:br>
              <a:rPr lang="hu-HU" b="1" i="1" dirty="0" smtClean="0"/>
            </a:br>
            <a:r>
              <a:rPr lang="hu-HU" dirty="0" smtClean="0"/>
              <a:t>német-római </a:t>
            </a:r>
            <a:r>
              <a:rPr lang="hu-HU" dirty="0"/>
              <a:t>császári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hadvezér.</a:t>
            </a:r>
            <a:br>
              <a:rPr lang="hu-HU" dirty="0" smtClean="0"/>
            </a:br>
            <a:r>
              <a:rPr lang="hu-HU" dirty="0"/>
              <a:t>Savoyai Jenő herceg volt korának egyik legkiválóbb hadvezére. </a:t>
            </a:r>
          </a:p>
        </p:txBody>
      </p:sp>
    </p:spTree>
    <p:extLst>
      <p:ext uri="{BB962C8B-B14F-4D97-AF65-F5344CB8AC3E}">
        <p14:creationId xmlns:p14="http://schemas.microsoft.com/office/powerpoint/2010/main" val="359741333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4320"/>
            <a:ext cx="2376264" cy="653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179512" y="204320"/>
            <a:ext cx="64807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Habsburg-kormányzat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még 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1687-es országgyűlésen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magyar rendeket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lemondatta a szabad királyválasztás jogáról.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nemesek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érdekeit 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sértette, hogy a Habsburg Birodalom a visszafoglalt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területeket új szerzeménynek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tekintette.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nemesi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családok nehezen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kapták vissza birtokaikat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ezekért még fizetniük is kellett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kincstárnak.</a:t>
            </a:r>
          </a:p>
        </p:txBody>
      </p:sp>
      <p:sp>
        <p:nvSpPr>
          <p:cNvPr id="5" name="Téglalap 4"/>
          <p:cNvSpPr/>
          <p:nvPr/>
        </p:nvSpPr>
        <p:spPr>
          <a:xfrm>
            <a:off x="179512" y="2787317"/>
            <a:ext cx="37444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visszafoglaló háború hatalmas anyagi terheinek jelentős része a magyar társadalomra nehezedett.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jobbágyokat kötelezték az idegen katonák elszállásolására és ellátására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 még hosszú fuvarokat is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kellett teljesíteniük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hadsereg számára.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Erdélyi Fejedelemséget megszüntették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Erdélyt nem csatolták vissza az országhoz, hanem Bécsből kormányozták.</a:t>
            </a:r>
          </a:p>
        </p:txBody>
      </p:sp>
      <p:pic>
        <p:nvPicPr>
          <p:cNvPr id="2053" name="Picture 5" descr="http://www.kepeslap.com/images/18083/Zenta_12_orig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56" y="3319845"/>
            <a:ext cx="2886510" cy="2164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923928" y="5500685"/>
            <a:ext cx="2540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Zentai csata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emlékműve napjainkban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www.ntk.hu/multimedia/tortenelem_II_CD/tartalom/kep/2_07/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8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51625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2267</TotalTime>
  <Words>722</Words>
  <Application>Microsoft Office PowerPoint</Application>
  <PresentationFormat>Diavetítés a képernyőre (4:3 oldalarány)</PresentationFormat>
  <Paragraphs>41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Calibri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Nagykanizsa, Városkapu krt. 1/a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Tikos Kálmán</dc:creator>
  <cp:lastModifiedBy>Tikos Kálmán</cp:lastModifiedBy>
  <cp:revision>219</cp:revision>
  <dcterms:created xsi:type="dcterms:W3CDTF">2014-08-11T10:52:21Z</dcterms:created>
  <dcterms:modified xsi:type="dcterms:W3CDTF">2021-04-30T08:51:56Z</dcterms:modified>
</cp:coreProperties>
</file>