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8" r:id="rId2"/>
    <p:sldId id="289" r:id="rId3"/>
    <p:sldId id="290" r:id="rId4"/>
    <p:sldId id="291" r:id="rId5"/>
    <p:sldId id="294" r:id="rId6"/>
    <p:sldId id="292" r:id="rId7"/>
    <p:sldId id="293" r:id="rId8"/>
    <p:sldId id="351" r:id="rId9"/>
    <p:sldId id="295" r:id="rId10"/>
    <p:sldId id="296" r:id="rId1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C2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684987-2895-4D04-9600-E040B8D76123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C1A8B2-9DBE-49CF-A24C-11EC37F84A5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4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921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0BBA8C-B7BB-44A6-A7CA-6C4C4175CA1C}" type="slidenum">
              <a:rPr lang="hu-HU" altLang="hu-HU"/>
              <a:pPr/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9851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D015-382C-4345-8630-03DE55BED298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014F-7E70-4441-B693-68853DDDEBE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439552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B2C1-C234-430A-A44E-EFB941EA1D41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E405F-2A2F-4F5F-8A73-442928888C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291559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9191-67AA-4CDC-BA90-69963E3124AE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C4A63-0E38-4422-8C82-E63F6C09DC4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748425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A2C2-FCDC-4C03-8A76-EEC715D871DD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65FD7-294D-409E-972C-253F4B8646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571515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F41F-4F60-42D7-AD72-2549ED5FFEA1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B75C-3EC9-44BC-B144-0050D7156BB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270020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02C9-8AFE-439C-BC51-034F58328035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6D4AB-20D3-4110-BA28-805B2D58E96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188766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91AD-5BBE-4B66-8F77-1F14F11906C5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855E-5179-47E9-AA25-9A2847FB867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119481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4DBF-0FD6-46ED-848E-A45180813913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D8350-4657-4C3E-BDD6-13407024C84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188628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09C0-03F1-4150-893F-E468D204E9E2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BC3C3-1BB3-4B81-80AD-FF0D9AA0D1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9889507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0A18-8669-4405-9E09-3FF691703AB8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EEF8-7052-4E25-8A25-A27B83E3855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273358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832C-0365-4CA8-A1C3-BF9326761B86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E9DA-F9DE-4A51-9A45-11A4AA3D796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068260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7118BB-1D8D-4940-BCFE-D34FC9E27F12}" type="datetimeFigureOut">
              <a:rPr lang="hu-HU"/>
              <a:pPr>
                <a:defRPr/>
              </a:pPr>
              <a:t>2020. 03. 22.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C47ABB7-8E8F-46CF-9BF8-357FBBD48BB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850" y="260350"/>
            <a:ext cx="452120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vallás megújulása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508000" y="1295400"/>
            <a:ext cx="3554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Reformáció kezdete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496888" y="1839913"/>
            <a:ext cx="43481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,,Mikor a pénz a ládikába hullik, a lélek a tűzből menten kiugrik"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ezzel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versikével biztatta egy német szerzetes az embereket búcsúcédulák vásárlására.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búcsú a bűn miatt kiszabott vezeklés elengedését jelentette, így a bűnösök megszabadulhattak a túlvilági tisztítótűztől.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496888" y="4284663"/>
            <a:ext cx="83788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pénzért árusított búcsú valójában a fényűző életet folytató pápa és egy eladósodott német érsek bevételét növelte.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búcsúcédulák árusítása ellen lépett fel egy német egyetemi tanár, </a:t>
            </a:r>
            <a:r>
              <a:rPr lang="hu-HU" alt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Luther Márton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 szerzetesként maga is az egyházhoz tartozott.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1517. október 31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-én a németországi Wittenbergben vitára bocsátotta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tételét.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elindult a </a:t>
            </a:r>
            <a:r>
              <a:rPr lang="hu-HU" alt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reformáció,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római (katolikus) keresztény egyház megújításáért kibontakozott mozgalom.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40152" y="175168"/>
            <a:ext cx="1765083" cy="245298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4456113" y="2606675"/>
            <a:ext cx="48783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2000" b="1"/>
              <a:t>Martin Luther</a:t>
            </a:r>
            <a:r>
              <a:rPr lang="hu-HU" altLang="hu-HU" sz="2000"/>
              <a:t> </a:t>
            </a:r>
            <a:br>
              <a:rPr lang="hu-HU" altLang="hu-HU" sz="2000"/>
            </a:br>
            <a:r>
              <a:rPr lang="hu-HU" altLang="hu-HU" b="1" i="1"/>
              <a:t>(1483 – 1546)</a:t>
            </a:r>
            <a:br>
              <a:rPr lang="hu-HU" altLang="hu-HU" b="1" i="1"/>
            </a:br>
            <a:r>
              <a:rPr lang="hu-HU" altLang="hu-HU" b="1"/>
              <a:t>a protestáns reformáció szellemi atyja, 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/>
              <a:t>lelkész, reformátor.</a:t>
            </a:r>
            <a:br>
              <a:rPr lang="hu-HU" altLang="hu-HU"/>
            </a:br>
            <a:r>
              <a:rPr lang="hu-HU" altLang="hu-HU"/>
              <a:t> Ágoston-rendi szerzetesként lett teológus és professzor, </a:t>
            </a:r>
            <a:r>
              <a:rPr lang="hu-HU" altLang="hu-HU" b="1"/>
              <a:t>a wittenbergi egyetem bibliatanára.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4994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 flipV="1">
            <a:off x="2555875" y="1268413"/>
            <a:ext cx="1079500" cy="17462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555875" y="1876425"/>
            <a:ext cx="1079500" cy="4000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2574925" y="1592263"/>
            <a:ext cx="1041400" cy="5064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2574925" y="908050"/>
            <a:ext cx="1081088" cy="17621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2555875" y="1206500"/>
            <a:ext cx="1100138" cy="7048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17825"/>
            <a:ext cx="8421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églalap 19"/>
          <p:cNvSpPr/>
          <p:nvPr/>
        </p:nvSpPr>
        <p:spPr>
          <a:xfrm>
            <a:off x="4064000" y="3744913"/>
            <a:ext cx="23764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2060"/>
                </a:solidFill>
              </a:rPr>
              <a:t>GUTENBERG</a:t>
            </a:r>
          </a:p>
        </p:txBody>
      </p:sp>
      <p:sp>
        <p:nvSpPr>
          <p:cNvPr id="23" name="Téglalap 22"/>
          <p:cNvSpPr/>
          <p:nvPr/>
        </p:nvSpPr>
        <p:spPr>
          <a:xfrm>
            <a:off x="4090988" y="4211638"/>
            <a:ext cx="23764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2060"/>
                </a:solidFill>
              </a:rPr>
              <a:t>könyvnyomtatás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868863"/>
            <a:ext cx="84518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llipszis 20"/>
          <p:cNvSpPr/>
          <p:nvPr/>
        </p:nvSpPr>
        <p:spPr>
          <a:xfrm>
            <a:off x="684213" y="5213350"/>
            <a:ext cx="358775" cy="376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684213" y="5876925"/>
            <a:ext cx="358775" cy="376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7" name="Ellipszis 26"/>
          <p:cNvSpPr/>
          <p:nvPr/>
        </p:nvSpPr>
        <p:spPr>
          <a:xfrm>
            <a:off x="690563" y="6183313"/>
            <a:ext cx="360362" cy="376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1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323850" y="188913"/>
            <a:ext cx="47291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Luther tételei szerint a bűnt egyedül Isten bocsáthatja meg.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akár közvetlenül is fordulhat Istenhez, így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szükség az egyház közvetítésére.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egyháznak vissza kell térnie a szegénységhez, vagyonát és földbirtokait szét kell osztania. </a:t>
            </a:r>
          </a:p>
        </p:txBody>
      </p:sp>
      <p:pic>
        <p:nvPicPr>
          <p:cNvPr id="2050" name="Picture 2" descr="http://mek.oszk.hu/01800/01885/html/cd5m/kepek/egyhaztortenet/et032ek90389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141168" y="188640"/>
            <a:ext cx="3769108" cy="28138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5294313" y="3001963"/>
            <a:ext cx="346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Egy 16. századi búcsúcédula, mely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Luther Márton fellépésének az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„ürügyét” jelentette.</a:t>
            </a:r>
          </a:p>
        </p:txBody>
      </p:sp>
      <p:pic>
        <p:nvPicPr>
          <p:cNvPr id="2052" name="Picture 4" descr="http://www.ismertseg.hu/sites/default/files/root/Gasztron%C3%B3mia/vallas~/bucsucedulak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528" y="2852936"/>
            <a:ext cx="482866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5210175" y="3990975"/>
            <a:ext cx="38004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szerzetesrendeket pedig fel kell oszlatni.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Mivel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hit alapja a Biblia,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fontosnak tartotta, hogy az egyházi szertartások a latin helyett minden nép saját nyelvén folyjanak.</a:t>
            </a:r>
            <a:endParaRPr lang="hu-HU" altLang="hu-HU" sz="2000"/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330200" y="6381750"/>
            <a:ext cx="7243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Búcsúcédulák árusítása, melynek igazi oka az egyház kiadásainak fedezése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hu/thumb/5/5b/Purgatorium.jpg/410px-Purgator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4559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4212612" y="234951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Luther nézetei futótűzként terjedtek a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 határokon túl is.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alt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Gutenberg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találmánya, a könyvnyomtatás is elősegítette.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nyomdáknak köszönhetően ugyanis gyorsan és nagy példányszámban lehetett terjeszteni ezeket az eszméket.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4538663" y="2481263"/>
            <a:ext cx="4200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Amitől a középkori ember rettegett.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Az egyház így festette le a bűnösök sorsát.</a:t>
            </a:r>
          </a:p>
        </p:txBody>
      </p:sp>
      <p:pic>
        <p:nvPicPr>
          <p:cNvPr id="3075" name="Picture 3" descr="C:\Users\Kami\Desktop\IMG_011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085762" y="3212976"/>
            <a:ext cx="4825700" cy="35119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211638" y="3594100"/>
            <a:ext cx="263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Gutenberg műhelye,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és találmányának lényege</a:t>
            </a:r>
          </a:p>
        </p:txBody>
      </p:sp>
      <p:pic>
        <p:nvPicPr>
          <p:cNvPr id="3077" name="Picture 5" descr="http://upload.wikimedia.org/wikipedia/commons/thumb/3/33/Gutenberg.jpg/220px-Gutenberg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10663" y="2983393"/>
            <a:ext cx="1962034" cy="251497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-61913" y="5353050"/>
            <a:ext cx="37449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2000" b="1"/>
              <a:t>Johannes Gutenberg</a:t>
            </a:r>
            <a:r>
              <a:rPr lang="hu-HU" altLang="hu-HU" sz="2000"/>
              <a:t/>
            </a:r>
            <a:br>
              <a:rPr lang="hu-HU" altLang="hu-HU" sz="2000"/>
            </a:br>
            <a:r>
              <a:rPr lang="hu-HU" altLang="hu-HU" b="1" i="1"/>
              <a:t>(1398 –1468) </a:t>
            </a:r>
            <a:br>
              <a:rPr lang="hu-HU" altLang="hu-HU" b="1" i="1"/>
            </a:br>
            <a:r>
              <a:rPr lang="hu-HU" altLang="hu-HU"/>
              <a:t>német ötvös mester, feltaláló. </a:t>
            </a:r>
            <a:br>
              <a:rPr lang="hu-HU" altLang="hu-HU"/>
            </a:br>
            <a:r>
              <a:rPr lang="hu-HU" altLang="hu-HU" b="1"/>
              <a:t>A </a:t>
            </a:r>
            <a:r>
              <a:rPr lang="hu-HU" altLang="hu-HU"/>
              <a:t>mozgatható betűelemekkel való </a:t>
            </a:r>
            <a:r>
              <a:rPr lang="hu-HU" altLang="hu-HU" b="1"/>
              <a:t>könyvnyomtatás feltalálója 1456-ban.</a:t>
            </a:r>
          </a:p>
        </p:txBody>
      </p:sp>
      <p:pic>
        <p:nvPicPr>
          <p:cNvPr id="3079" name="Picture 7" descr="http://upload.wikimedia.org/wikipedia/commons/thumb/b/b0/Gutenberg_Bible.jpg/220px-Gutenberg_Bible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0" y="2971255"/>
            <a:ext cx="3604878" cy="24957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179388" y="188913"/>
            <a:ext cx="8713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Luther csak a római egyházat akarta megújítani, de szándékától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függetlenül újabb egyházszakadás következettbe.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Biblia önálló értelmezése miatt a reformációnak több irányzata alakult ki.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1341438"/>
            <a:ext cx="4959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50825" y="1350963"/>
            <a:ext cx="3355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reformáció </a:t>
            </a:r>
            <a:b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irányzatai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12713" y="2305050"/>
            <a:ext cx="39608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Luther tanait követő hívőket lutheránusoknak nevezzük.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Ők hozták létre az evangélikus egyházat.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 Bibliából igazolható hitelveket fogadták el.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ismerték el a pápa hatalmát, és megengedték papjaik számára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házasságot.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4060825" y="4797425"/>
            <a:ext cx="4630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A reformáció elterjedése a 16. század közepén.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36525" y="5167313"/>
            <a:ext cx="8977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svájci városban, Genfben prédikált egy másik hitújító, Kálvin.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 híveit takarékosságra, szorgalmas munkára szólította fel.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templomokból száműzte a pompát, a ,,festett képeket”.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egyházközséget önállónak tekintett, amely maga választja meg lelkipásztorát.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Kálvin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követőiből alakult ki a református egyház.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23850" y="260350"/>
            <a:ext cx="4741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reformáció következményei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503238" y="908050"/>
            <a:ext cx="84613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eltérő hit </a:t>
            </a:r>
            <a:r>
              <a:rPr lang="hu-HU" alt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szembe állította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embereket. Sokan estek a vallásüldözések és a vallásháborúk áldozatául.</a:t>
            </a:r>
          </a:p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katolikus egyház felélesztette az inkvizíciót.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az intézménynek a feladata az eretnekek elleni küzdelem volt, akiket gyakran ítéltek máglyahalálra.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arra is találunk számos példát, hogy protestánsok léptek fel erőszakkal a más nézetet vallókkal szemben.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94100"/>
            <a:ext cx="53292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5694363" y="3155950"/>
            <a:ext cx="32702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reformáció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elősegítette a művelődés fejlődését.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Bibliát több nemzet nyelvére is lefordították.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nyomdák egyre nagyobb számban jelentettek meg irodalmi műveket.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iskolákat alapítottak.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Növekedett az olvasni tudók száma is.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50825" y="3105150"/>
            <a:ext cx="540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chemeClr val="tx2"/>
                </a:solidFill>
              </a:rPr>
              <a:t>A Szent Bertalan-éji mészárlás 1572-ben Párizsban mintegy két-háromezer áldozatot követelt.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43608" y="84620"/>
            <a:ext cx="2731404" cy="343229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242888" y="3516313"/>
            <a:ext cx="41925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2000" b="1" dirty="0">
                <a:solidFill>
                  <a:srgbClr val="C00000"/>
                </a:solidFill>
              </a:rPr>
              <a:t>Kálvin János</a:t>
            </a:r>
            <a:r>
              <a:rPr lang="hu-HU" altLang="hu-HU" sz="2000" baseline="30000" dirty="0">
                <a:solidFill>
                  <a:srgbClr val="C00000"/>
                </a:solidFill>
              </a:rPr>
              <a:t/>
            </a:r>
            <a:br>
              <a:rPr lang="hu-HU" altLang="hu-HU" sz="2000" baseline="30000" dirty="0">
                <a:solidFill>
                  <a:srgbClr val="C00000"/>
                </a:solidFill>
              </a:rPr>
            </a:br>
            <a:r>
              <a:rPr lang="hu-HU" altLang="hu-HU" b="1" i="1" dirty="0"/>
              <a:t>(1509 – 1564) </a:t>
            </a:r>
            <a:br>
              <a:rPr lang="hu-HU" altLang="hu-HU" b="1" i="1" dirty="0"/>
            </a:br>
            <a:r>
              <a:rPr lang="hu-HU" altLang="hu-HU" b="1" dirty="0" smtClean="0"/>
              <a:t>francia származású</a:t>
            </a:r>
            <a:r>
              <a:rPr lang="hu-HU" altLang="hu-HU" b="1" dirty="0"/>
              <a:t> svájci reformátor, </a:t>
            </a:r>
            <a:br>
              <a:rPr lang="hu-HU" altLang="hu-HU" b="1" dirty="0"/>
            </a:br>
            <a:r>
              <a:rPr lang="hu-HU" altLang="hu-HU" b="1" dirty="0"/>
              <a:t>keresztény tudós a kálvinizmus névadója.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4376738" y="84138"/>
            <a:ext cx="4572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Egy másik irányzat képviselői,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az újrakeresztelők azt tanították, hogy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az embereket felnőtt korukban kell megkeresztelni.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Szerintük ugyanis Krisztus tanait megismerve kell dönteni a keresztség vállalásáról.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szentháromság-tagadók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azt vallották, hogy Jézus nem azonos Istennel és a Szentlélekkel.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irányzat követői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Magyarországon az unitárius egyházba tömörültek.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21113"/>
            <a:ext cx="2087562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238125" y="4756150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reformáció híveit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összefoglalóan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protestánsoknak nevezzük.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arra az eseményre utal, amikor Luther hívei a német birodalmi gyűlésen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Protestáció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-t, az az tiltakozást fogalmaztak meg üldöztetésük miatt.</a:t>
            </a: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4814888" y="4449763"/>
            <a:ext cx="16208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 Bibliát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először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Luther Márton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fordította le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német nyelvre.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23850" y="188913"/>
            <a:ext cx="3600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katolikus megújulás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179388" y="836613"/>
            <a:ext cx="47339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protestáns irányzatok terjedésével megindult a küzdelem a hívekért, s ez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megújulásra késztette a pápa általvezetett római katolikus egyházat is.</a:t>
            </a:r>
          </a:p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katolikus megújulás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amelyet ellenreformációnak is hívnak,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alapokra</a:t>
            </a:r>
          </a:p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helyezte a papnevelést. </a:t>
            </a:r>
          </a:p>
        </p:txBody>
      </p:sp>
      <p:pic>
        <p:nvPicPr>
          <p:cNvPr id="6146" name="Picture 2" descr="http://mek.oszk.hu/01800/01885/html/cd5m/kepek/egyhaztortenet/et144ek9044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536136" y="2924944"/>
            <a:ext cx="5436733" cy="36940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44463" y="3213100"/>
            <a:ext cx="35448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Megalakult a jezsuita rend,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amelynek tudós szerzetesei sok országban segítették a katolikus egyház megerősödését.</a:t>
            </a:r>
          </a:p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megújulást jelezte az is, hogy egyre több pap szentelte életét a szegények segítésének.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61975" y="5670550"/>
            <a:ext cx="2516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 protenstánsok kiűzik a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 jezsuitákat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Németalföldről.</a:t>
            </a:r>
          </a:p>
        </p:txBody>
      </p:sp>
      <p:pic>
        <p:nvPicPr>
          <p:cNvPr id="6148" name="Picture 4" descr="http://www.magyarkurir.hu/kepek/hirek/11423/fokep/kep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78090" y="45880"/>
            <a:ext cx="2193774" cy="27787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7235825" y="835025"/>
            <a:ext cx="1570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 dirty="0">
                <a:solidFill>
                  <a:srgbClr val="002060"/>
                </a:solidFill>
              </a:rPr>
              <a:t>Loyolai</a:t>
            </a:r>
            <a:br>
              <a:rPr lang="hu-HU" altLang="hu-HU" b="1" dirty="0">
                <a:solidFill>
                  <a:srgbClr val="002060"/>
                </a:solidFill>
              </a:rPr>
            </a:br>
            <a:r>
              <a:rPr lang="hu-HU" altLang="hu-HU" b="1" dirty="0">
                <a:solidFill>
                  <a:srgbClr val="002060"/>
                </a:solidFill>
              </a:rPr>
              <a:t>Szent Ignác</a:t>
            </a:r>
            <a:br>
              <a:rPr lang="hu-HU" altLang="hu-HU" b="1" dirty="0">
                <a:solidFill>
                  <a:srgbClr val="002060"/>
                </a:solidFill>
              </a:rPr>
            </a:br>
            <a:r>
              <a:rPr lang="hu-HU" altLang="hu-HU" b="1" dirty="0">
                <a:solidFill>
                  <a:srgbClr val="002060"/>
                </a:solidFill>
              </a:rPr>
              <a:t>a jezsuita rend</a:t>
            </a:r>
            <a:br>
              <a:rPr lang="hu-HU" altLang="hu-HU" b="1" dirty="0">
                <a:solidFill>
                  <a:srgbClr val="002060"/>
                </a:solidFill>
              </a:rPr>
            </a:br>
            <a:r>
              <a:rPr lang="hu-HU" altLang="hu-HU" b="1" dirty="0">
                <a:solidFill>
                  <a:srgbClr val="002060"/>
                </a:solidFill>
              </a:rPr>
              <a:t>alapítója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kiKami\Desktop\Történelmi atlasz - NTK\Töri atlasz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" y="980728"/>
            <a:ext cx="901459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69774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179388" y="260350"/>
            <a:ext cx="317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3423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elé nyíl 2"/>
          <p:cNvSpPr/>
          <p:nvPr/>
        </p:nvSpPr>
        <p:spPr>
          <a:xfrm>
            <a:off x="1768475" y="1989138"/>
            <a:ext cx="139700" cy="46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411413" y="1989138"/>
            <a:ext cx="139700" cy="46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476375" y="2565400"/>
            <a:ext cx="6477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/>
              <a:t>1492</a:t>
            </a:r>
          </a:p>
        </p:txBody>
      </p:sp>
      <p:sp>
        <p:nvSpPr>
          <p:cNvPr id="7" name="Téglalap 6"/>
          <p:cNvSpPr/>
          <p:nvPr/>
        </p:nvSpPr>
        <p:spPr>
          <a:xfrm>
            <a:off x="2157413" y="2573338"/>
            <a:ext cx="6477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/>
              <a:t>1517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68650"/>
            <a:ext cx="83423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5292725" y="3863975"/>
            <a:ext cx="1947863" cy="360363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búcsúcédulák </a:t>
            </a:r>
          </a:p>
        </p:txBody>
      </p:sp>
      <p:sp>
        <p:nvSpPr>
          <p:cNvPr id="10" name="Téglalap 9"/>
          <p:cNvSpPr/>
          <p:nvPr/>
        </p:nvSpPr>
        <p:spPr>
          <a:xfrm>
            <a:off x="3478213" y="3479800"/>
            <a:ext cx="941387" cy="360363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1517</a:t>
            </a:r>
          </a:p>
        </p:txBody>
      </p:sp>
      <p:sp>
        <p:nvSpPr>
          <p:cNvPr id="11" name="Téglalap 10"/>
          <p:cNvSpPr/>
          <p:nvPr/>
        </p:nvSpPr>
        <p:spPr>
          <a:xfrm>
            <a:off x="933450" y="5108575"/>
            <a:ext cx="1949450" cy="360363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szegénységhez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7451725" y="5095875"/>
            <a:ext cx="1358900" cy="360363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ellen-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36575" y="5487988"/>
            <a:ext cx="1371600" cy="358775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C00000"/>
                </a:solidFill>
              </a:rPr>
              <a:t>reformáció 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974975" y="5886450"/>
            <a:ext cx="1949450" cy="360363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err="1">
                <a:solidFill>
                  <a:srgbClr val="C00000"/>
                </a:solidFill>
              </a:rPr>
              <a:t>protenstáns</a:t>
            </a:r>
            <a:r>
              <a:rPr lang="hu-HU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4" grpId="0" animBg="1"/>
      <p:bldP spid="7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342</Words>
  <Application>Microsoft Office PowerPoint</Application>
  <PresentationFormat>Diavetítés a képernyőre (4:3 oldalarány)</PresentationFormat>
  <Paragraphs>56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330</cp:revision>
  <dcterms:created xsi:type="dcterms:W3CDTF">2014-07-16T10:48:47Z</dcterms:created>
  <dcterms:modified xsi:type="dcterms:W3CDTF">2020-03-22T15:03:38Z</dcterms:modified>
</cp:coreProperties>
</file>