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87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2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649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66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271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793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409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1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468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14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67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27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8D9BF-65A9-4856-A0E9-7CD3BF0629F2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73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651128" cy="3121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399463"/>
            <a:ext cx="7772400" cy="1470025"/>
          </a:xfrm>
        </p:spPr>
        <p:txBody>
          <a:bodyPr>
            <a:noAutofit/>
          </a:bodyPr>
          <a:lstStyle/>
          <a:p>
            <a:r>
              <a:rPr lang="hu-H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AZ ELSŐ VILÁGHÁBORÚ</a:t>
            </a:r>
            <a:endParaRPr lang="hu-H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75656" y="5129741"/>
            <a:ext cx="6400800" cy="1752600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Harc a világuralomért,</a:t>
            </a:r>
            <a:br>
              <a:rPr lang="hu-H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gyarmatokért</a:t>
            </a:r>
            <a:endParaRPr lang="hu-H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7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404664"/>
            <a:ext cx="26132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 smtClean="0">
                <a:solidFill>
                  <a:srgbClr val="002060"/>
                </a:solidFill>
                <a:latin typeface="Monotype Corsiva" pitchFamily="66" charset="0"/>
              </a:rPr>
              <a:t>Előzmények</a:t>
            </a:r>
            <a:endParaRPr lang="hu-H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54225" y="1340768"/>
            <a:ext cx="8529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19. század végén a tudomány és technika vívmányai miatt gyorsuló ütemű termelés együtt járt a gyarmatbirodalmak növekedésével is: új nyersanyaglelőhelyek és piacok megszerzése volt az államok célja.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tortenelemklub.com/images/tartalom_okor/xxszazad/elsovh/elso_vilaghaboruscikk/gyarmatok_terkep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79"/>
            <a:ext cx="6912768" cy="434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67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07031" y="447055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Ebből az időből származik az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imperializmus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kifejezés is: a birodalmi státusz megszerzéséhez és a gazdasági növekedés fenntartásához szükséges volt új piacok bevonása gyarmatosítás révén, így ez vált a korabeli politika fő céljává.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23122" y="1556792"/>
            <a:ext cx="33444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A világ felosztásába azonban bizonyos országok késve kapcsolódtak be</a:t>
            </a:r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így Európán belüli gazdasági erejükhöz és súlyukhoz mérten csekély méretű gyarmathálózatot tudtak csak teremteni.</a:t>
            </a:r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 Ilyen ország volt Németország, Olaszország és az Osztrák-Magyar Monarchia is. </a:t>
            </a:r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Németország annak ellenére, hogy 1914-re Európa vezető gazdasági nagyhatalmává vált, mégis csak néhány gyarmattal rendelkezett Afrikában. </a:t>
            </a:r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Olaszország Líbiát és Szomáliát birtokolta, a Monarchia viszont egyetlen gyarmattal sem bírt.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83668"/>
            <a:ext cx="4320480" cy="4710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7" name="Szövegdoboz 6"/>
          <p:cNvSpPr txBox="1"/>
          <p:nvPr/>
        </p:nvSpPr>
        <p:spPr>
          <a:xfrm>
            <a:off x="4283968" y="5988774"/>
            <a:ext cx="432048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Afrika gyarmatrendszere és felosztottsága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az első világháború előtt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4" name="Lekerekített téglalap feliratnak 3"/>
          <p:cNvSpPr/>
          <p:nvPr/>
        </p:nvSpPr>
        <p:spPr>
          <a:xfrm>
            <a:off x="4211960" y="1643904"/>
            <a:ext cx="4464496" cy="1512168"/>
          </a:xfrm>
          <a:prstGeom prst="wedgeRoundRectCallout">
            <a:avLst>
              <a:gd name="adj1" fmla="val -61546"/>
              <a:gd name="adj2" fmla="val -1060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b="1" dirty="0" smtClean="0"/>
              <a:t>Birodalomszervező képesség, a kapitalista fejlődés egy új szakasza a 19-20. század fordulóján. </a:t>
            </a:r>
            <a:br>
              <a:rPr lang="hu-HU" sz="1600" b="1" dirty="0" smtClean="0"/>
            </a:br>
            <a:r>
              <a:rPr lang="hu-HU" sz="1600" b="1" dirty="0" smtClean="0"/>
              <a:t>Célja az olcsó munkaerő és nyersanyagforrások kizsákmányolása és az új piacok megnyitása.</a:t>
            </a: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293411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4766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A gyarmatosításba korábban és késve bekapcsolódó országok közti </a:t>
            </a:r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ellentétek Németország és Oroszország esetében kezdtek gyújtópontokká válni.</a:t>
            </a:r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Németország gazdaságilag és katonailag </a:t>
            </a:r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húsz évvel az egyesítés után olyan erős lett, hogy egyértelműen </a:t>
            </a:r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Európa vezető hatalmává nőtte ki magát. 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3514725" cy="4486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3" name="Téglalap 2"/>
          <p:cNvSpPr/>
          <p:nvPr/>
        </p:nvSpPr>
        <p:spPr>
          <a:xfrm>
            <a:off x="5132281" y="4418241"/>
            <a:ext cx="36903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 smtClean="0"/>
              <a:t>Otto von Bismarck</a:t>
            </a:r>
            <a:br>
              <a:rPr lang="hu-HU" b="1" dirty="0" smtClean="0"/>
            </a:br>
            <a:r>
              <a:rPr lang="hu-HU" b="1" dirty="0" smtClean="0"/>
              <a:t>„Vaskancellár” </a:t>
            </a:r>
          </a:p>
          <a:p>
            <a:pPr algn="ctr"/>
            <a:r>
              <a:rPr lang="hu-HU" b="1" dirty="0" smtClean="0"/>
              <a:t>az erős német birodalom létrehozója</a:t>
            </a:r>
            <a:endParaRPr lang="hu-H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6" y="2996952"/>
            <a:ext cx="3888432" cy="359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490227" y="6039056"/>
            <a:ext cx="472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Németország területe az 1871-es egyesítés után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4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88640"/>
            <a:ext cx="50016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Szövetségek kialakulása</a:t>
            </a:r>
            <a:endParaRPr lang="hu-H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http://elsovilaghaboru.hupont.hu/felhasznalok_uj/1/0/108119/kepfeltoltes/1914_szovetsegi_rendszer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07" y="2350159"/>
            <a:ext cx="568647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179512" y="1196752"/>
            <a:ext cx="87736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Az egyik oldalon – a közös nyelv és kultúra összehangoló erejéből adódóan is –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Német Birodalom és az Osztrák–Magyar Monarchia – oroszellenes –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kettősszövetsége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(1879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. október 7.) állt. </a:t>
            </a:r>
          </a:p>
        </p:txBody>
      </p:sp>
      <p:sp>
        <p:nvSpPr>
          <p:cNvPr id="8" name="Téglalap 7"/>
          <p:cNvSpPr/>
          <p:nvPr/>
        </p:nvSpPr>
        <p:spPr>
          <a:xfrm>
            <a:off x="179512" y="2348880"/>
            <a:ext cx="30984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Később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(1882. május 20.) az előbbi két birodalom és Olaszország megkötötte a hármasszövetséget,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ami – a közkeletű felfogással szemben – nem a kettősszövetség kibővítése, hanem egy új, alapvetően franciaellenes tömörülés volt.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Olaszország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fent említett táborváltása után a központi hatalmak diplomáciája rávette Bulgáriát és Törökországot a csatlakozásra.</a:t>
            </a:r>
          </a:p>
        </p:txBody>
      </p:sp>
    </p:spTree>
    <p:extLst>
      <p:ext uri="{BB962C8B-B14F-4D97-AF65-F5344CB8AC3E}">
        <p14:creationId xmlns:p14="http://schemas.microsoft.com/office/powerpoint/2010/main" val="9643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49614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1892. augusztus 17-én orosz-francia katonai egyezmény született,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melyet kiegészített az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1904. április 8-án megkötött francia-angol egyezmény,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i="1" dirty="0" err="1">
                <a:latin typeface="Times New Roman" pitchFamily="18" charset="0"/>
                <a:cs typeface="Times New Roman" pitchFamily="18" charset="0"/>
              </a:rPr>
              <a:t>Entente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i="1" dirty="0" err="1">
                <a:latin typeface="Times New Roman" pitchFamily="18" charset="0"/>
                <a:cs typeface="Times New Roman" pitchFamily="18" charset="0"/>
              </a:rPr>
              <a:t>Cordiale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azaz „szívélyes egyetértés” (melyből később az antant hatalmak kifejezés is született).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antant nem szövetséget jelentett, csupán annyit: a felek lemondanak egymás megtámadásáról, vitás esetekben egyeztetni próbálnak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viszony teljesen kölcsönössé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1907-ben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vált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az angol-orosz szerződés megkötésekor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innentől számítjuk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hármas antant létrejöttét.</a:t>
            </a:r>
          </a:p>
        </p:txBody>
      </p:sp>
      <p:pic>
        <p:nvPicPr>
          <p:cNvPr id="1026" name="Picture 2" descr="http://upload.wikimedia.org/wikipedia/commons/b/bc/Ententecordi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708558" cy="5785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055305" y="6045999"/>
            <a:ext cx="3789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Angol és francia katona az </a:t>
            </a:r>
            <a:r>
              <a:rPr lang="hu-HU" b="1" dirty="0" err="1" smtClean="0">
                <a:solidFill>
                  <a:srgbClr val="002060"/>
                </a:solidFill>
              </a:rPr>
              <a:t>ANTANT-ot</a:t>
            </a:r>
            <a:endParaRPr lang="hu-HU" b="1" dirty="0" smtClean="0">
              <a:solidFill>
                <a:srgbClr val="002060"/>
              </a:solidFill>
            </a:endParaRP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Népszerűsítő plakáton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bin.sulinet.hu/ikep/2006/05/antant_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188" y="4295055"/>
            <a:ext cx="2975347" cy="231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-17721" y="4889229"/>
            <a:ext cx="2009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„Összefogás”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err="1" smtClean="0">
                <a:solidFill>
                  <a:srgbClr val="002060"/>
                </a:solidFill>
              </a:rPr>
              <a:t>angol-francia-orosz</a:t>
            </a:r>
            <a:r>
              <a:rPr lang="hu-HU" b="1" dirty="0" smtClean="0">
                <a:solidFill>
                  <a:srgbClr val="002060"/>
                </a:solidFill>
              </a:rPr>
              <a:t/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szövetség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7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638111" y="37448"/>
            <a:ext cx="41582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 hatalmi tömbök azonban nem alkottak szilárd szövetségeket.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Ezt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mutatja az is, hogy két olyan ország is akadt, mely ugyan kezdetben egyik vagy másik tömbhöz csatlakozott, ám később „tábort váltott”!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Ilyen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volt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Olaszország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is, mely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franciákkal való gyarmati rivalizálása miatt lépett be a Hármasszövetségbe, ám később a háború kirobbanásakor azonnal semlegességet hirdetett és tárgyalásokba kezdett az Antant hatalmakkal.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Amikor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ígéretet kapott arra, hogy az Antant oldalán történő hadba lépése esetén megkaphatja Dél-Tirolt és az Isztriát, nem habozott hadat üzenni 1915-ben a Hármasszövetségnek és megtámadni a Monarchiát az Isonzó folyónál. Ugyancsak a „tábort váltók” közé tartozott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Románia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is, mely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1883-ban még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Hármasszövet-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séghez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csatlakozott, ám 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háború kirobbanásakor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szintén az Antanttal kezdett el tárgyalni.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" y="113043"/>
            <a:ext cx="2573406" cy="6589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19" y="144461"/>
            <a:ext cx="2240177" cy="6633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31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271914"/>
            <a:ext cx="64924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háború közvetlen előzményei</a:t>
            </a:r>
            <a:endParaRPr lang="hu-H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1268760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Az európai hatalmakat a török uralom alól felszabadult Balkán újrafelosztása is szembeállította.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1908-ban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Monarchia annektálta Bosznia-Hercegovinát, ami a nagyszerb álmokat dédelgető Szerbia számára elfogadhatatlan volt.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két ország éles ellentétbe került, de ennél jóval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fajsúlyos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abb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probléma volt Oroszország és a Monarchia viszonya.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299" y="2769427"/>
            <a:ext cx="4562872" cy="358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107504" y="2962061"/>
            <a:ext cx="3744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Bosznia területén számos titkos szerb társaság alakult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azzal a céllal, hogy merényletekkel destabilizálják a vitatott területeket.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társaságokat – titokban – támogatta a szerb kormány is.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Noha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Szerbia és Oroszország között semmilyen írásos szövetségesi szerződés nem volt, a szerbek megalapozottan számítottak Oroszország későbbi katonai segítségére.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139951" y="6368419"/>
            <a:ext cx="3978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Bosznia-Hercegovina </a:t>
            </a:r>
            <a:r>
              <a:rPr lang="hu-HU" b="1" dirty="0" err="1" smtClean="0">
                <a:solidFill>
                  <a:srgbClr val="002060"/>
                </a:solidFill>
              </a:rPr>
              <a:t>anexiója</a:t>
            </a:r>
            <a:r>
              <a:rPr lang="hu-HU" b="1" dirty="0" smtClean="0">
                <a:solidFill>
                  <a:srgbClr val="002060"/>
                </a:solidFill>
              </a:rPr>
              <a:t> 1908-ban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1196752"/>
            <a:ext cx="705353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9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KÖSZÖNÖM</a:t>
            </a:r>
            <a:br>
              <a:rPr lang="hu-HU" sz="9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9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</a:t>
            </a:r>
            <a:br>
              <a:rPr lang="hu-HU" sz="9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9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FIGYELMET!</a:t>
            </a:r>
            <a:endParaRPr lang="hu-HU" sz="9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7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352</Words>
  <Application>Microsoft Office PowerPoint</Application>
  <PresentationFormat>Diavetítés a képernyőre (4:3 oldalarány)</PresentationFormat>
  <Paragraphs>25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Office-téma</vt:lpstr>
      <vt:lpstr>AZ ELSŐ VILÁGHÁBORÚ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ELSŐ VILÁGHÁBORÚ</dc:title>
  <dc:creator>Nelli és Kálmán</dc:creator>
  <cp:lastModifiedBy>Tikos Kálmán</cp:lastModifiedBy>
  <cp:revision>86</cp:revision>
  <dcterms:created xsi:type="dcterms:W3CDTF">2011-11-13T09:43:16Z</dcterms:created>
  <dcterms:modified xsi:type="dcterms:W3CDTF">2020-03-31T09:19:59Z</dcterms:modified>
</cp:coreProperties>
</file>