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344" r:id="rId3"/>
    <p:sldId id="280" r:id="rId4"/>
    <p:sldId id="282" r:id="rId5"/>
    <p:sldId id="283" r:id="rId6"/>
    <p:sldId id="284" r:id="rId7"/>
    <p:sldId id="350" r:id="rId8"/>
    <p:sldId id="285" r:id="rId9"/>
    <p:sldId id="286" r:id="rId10"/>
    <p:sldId id="287" r:id="rId1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C2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684987-2895-4D04-9600-E040B8D76123}" type="datetimeFigureOut">
              <a:rPr lang="hu-HU"/>
              <a:pPr>
                <a:defRPr/>
              </a:pPr>
              <a:t>2020. 03. 13.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C1A8B2-9DBE-49CF-A24C-11EC37F84A5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4426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D015-382C-4345-8630-03DE55BED298}" type="datetimeFigureOut">
              <a:rPr lang="hu-HU"/>
              <a:pPr>
                <a:defRPr/>
              </a:pPr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7014F-7E70-4441-B693-68853DDDEBE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439552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B2C1-C234-430A-A44E-EFB941EA1D41}" type="datetimeFigureOut">
              <a:rPr lang="hu-HU"/>
              <a:pPr>
                <a:defRPr/>
              </a:pPr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E405F-2A2F-4F5F-8A73-442928888CC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8291559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9191-67AA-4CDC-BA90-69963E3124AE}" type="datetimeFigureOut">
              <a:rPr lang="hu-HU"/>
              <a:pPr>
                <a:defRPr/>
              </a:pPr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C4A63-0E38-4422-8C82-E63F6C09DC4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3748425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A2C2-FCDC-4C03-8A76-EEC715D871DD}" type="datetimeFigureOut">
              <a:rPr lang="hu-HU"/>
              <a:pPr>
                <a:defRPr/>
              </a:pPr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65FD7-294D-409E-972C-253F4B8646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571515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F41F-4F60-42D7-AD72-2549ED5FFEA1}" type="datetimeFigureOut">
              <a:rPr lang="hu-HU"/>
              <a:pPr>
                <a:defRPr/>
              </a:pPr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B75C-3EC9-44BC-B144-0050D7156BB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270020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02C9-8AFE-439C-BC51-034F58328035}" type="datetimeFigureOut">
              <a:rPr lang="hu-HU"/>
              <a:pPr>
                <a:defRPr/>
              </a:pPr>
              <a:t>2020. 03. 13.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6D4AB-20D3-4110-BA28-805B2D58E96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188766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91AD-5BBE-4B66-8F77-1F14F11906C5}" type="datetimeFigureOut">
              <a:rPr lang="hu-HU"/>
              <a:pPr>
                <a:defRPr/>
              </a:pPr>
              <a:t>2020. 03. 13.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855E-5179-47E9-AA25-9A2847FB867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119481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4DBF-0FD6-46ED-848E-A45180813913}" type="datetimeFigureOut">
              <a:rPr lang="hu-HU"/>
              <a:pPr>
                <a:defRPr/>
              </a:pPr>
              <a:t>2020. 03. 13.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D8350-4657-4C3E-BDD6-13407024C84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4188628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09C0-03F1-4150-893F-E468D204E9E2}" type="datetimeFigureOut">
              <a:rPr lang="hu-HU"/>
              <a:pPr>
                <a:defRPr/>
              </a:pPr>
              <a:t>2020. 03. 13.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BC3C3-1BB3-4B81-80AD-FF0D9AA0D13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9889507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0A18-8669-4405-9E09-3FF691703AB8}" type="datetimeFigureOut">
              <a:rPr lang="hu-HU"/>
              <a:pPr>
                <a:defRPr/>
              </a:pPr>
              <a:t>2020. 03. 13.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EEF8-7052-4E25-8A25-A27B83E3855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273358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832C-0365-4CA8-A1C3-BF9326761B86}" type="datetimeFigureOut">
              <a:rPr lang="hu-HU"/>
              <a:pPr>
                <a:defRPr/>
              </a:pPr>
              <a:t>2020. 03. 13.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E9DA-F9DE-4A51-9A45-11A4AA3D796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0682604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7118BB-1D8D-4940-BCFE-D34FC9E27F12}" type="datetimeFigureOut">
              <a:rPr lang="hu-HU"/>
              <a:pPr>
                <a:defRPr/>
              </a:pPr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C47ABB7-8E8F-46CF-9BF8-357FBBD48BB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0825" y="188913"/>
            <a:ext cx="641508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világgazdaság kialakulása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179388" y="1412875"/>
            <a:ext cx="37449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Európa </a:t>
            </a:r>
            <a:b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gazdasági</a:t>
            </a:r>
            <a:b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összekapcsolódása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1081088"/>
            <a:ext cx="52387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365625"/>
            <a:ext cx="57054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179388" y="3141663"/>
            <a:ext cx="3556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15. század végétől jelentős változások zajlottak a távolsági kereskedelemben.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3924300" y="1228725"/>
            <a:ext cx="4316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Európa jelentősebb városai a 16. században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395288" y="4545013"/>
            <a:ext cx="4221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Kikötőváros ábrázolása egy korabeli rajzon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5775325" y="4365625"/>
            <a:ext cx="33686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fűszerek és luxuscikkek helyett más árukat: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élelmiszereket, iparcikkeket, nyersanyagokat szállítottak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kereskedők.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Földközi- tenger elvesztette korábbi vezető szerepét. </a:t>
            </a:r>
            <a:endParaRPr lang="hu-HU" altLang="hu-H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6090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782638" y="882650"/>
            <a:ext cx="431800" cy="431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4" name="Téglalap 3"/>
          <p:cNvSpPr/>
          <p:nvPr/>
        </p:nvSpPr>
        <p:spPr>
          <a:xfrm>
            <a:off x="782638" y="1250950"/>
            <a:ext cx="431800" cy="4333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5" name="Téglalap 4"/>
          <p:cNvSpPr/>
          <p:nvPr/>
        </p:nvSpPr>
        <p:spPr>
          <a:xfrm>
            <a:off x="782638" y="1684338"/>
            <a:ext cx="431800" cy="431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6" name="Téglalap 5"/>
          <p:cNvSpPr/>
          <p:nvPr/>
        </p:nvSpPr>
        <p:spPr>
          <a:xfrm>
            <a:off x="768350" y="2116138"/>
            <a:ext cx="431800" cy="431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7" name="Téglalap 6"/>
          <p:cNvSpPr/>
          <p:nvPr/>
        </p:nvSpPr>
        <p:spPr>
          <a:xfrm>
            <a:off x="782638" y="2547938"/>
            <a:ext cx="431800" cy="431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H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900538" cy="6596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224634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179388" y="476250"/>
            <a:ext cx="58324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kereskedelem központja Nyugat-Európa atlanti-óceáni partvidékére helyeződött át.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változások oka az volt, hogy Nyugat-Európában a népesség növekedésnek indult.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mezőgazdaság nem tudott eleget termelni, ezért élelmiszerből hiány alakult ki.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középkorban ilyenkor a lakosság fogyásnak indult, például az alul táplált emberek között járványok pusztítottak.</a:t>
            </a:r>
            <a:endParaRPr lang="hu-HU" altLang="hu-H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203200"/>
            <a:ext cx="29384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90838"/>
            <a:ext cx="2592387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179388" y="3209925"/>
            <a:ext cx="274478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kereskedők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nagy mennyiségű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élelmiszert hoztak be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elsősorban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Közép-Európából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így ki tudták elégíteni a megnövekedett keresletet.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Mindezekért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cserébe iparcikkeket szállítottak.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4602163" y="4462463"/>
            <a:ext cx="1665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Elefántcsontból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készült sótartó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a 16. századból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123825" y="117475"/>
            <a:ext cx="729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manufaktúrák létrejötte Nyugat-Európában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3676650"/>
            <a:ext cx="5481638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3513138" y="3308350"/>
            <a:ext cx="521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A képen látható manufaktúrában székeket gyártanak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198438" y="900113"/>
            <a:ext cx="49498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Mivel Nyugat-Európa iparcikkeket adott az élelmiszerért cserébe, ez ösztönzőleg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hatott az ipari termelésre.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céhek már nem tudták kielégíteni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megnövekedett keresletet,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ezért az ipari termelés új formái alakultak ki.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Közülük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legjelentősebbé a </a:t>
            </a:r>
            <a:r>
              <a:rPr lang="hu-HU" altLang="hu-H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manufaktúra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vált.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212725" y="3448050"/>
            <a:ext cx="3422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manufaktúra olyan vállalkozás, amelybe a tulajdonosok (az ún. tőkések) pénzt, azaz tőkét fektetnek be:nyersanyagokat vásárolnak, bérmunkásokat alkalmaznak.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kész áru eladásából hasznot remélnek.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Ez a haszon a </a:t>
            </a:r>
            <a:r>
              <a:rPr lang="hu-HU" altLang="hu-H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 descr="http://www.amka.hu/img/mid/480/herendi-manufaktura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60032" y="641038"/>
            <a:ext cx="3995936" cy="26668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5062538" y="836613"/>
            <a:ext cx="3590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chemeClr val="bg1"/>
                </a:solidFill>
              </a:rPr>
              <a:t>A leghíresebb magyar manufaktúra </a:t>
            </a:r>
            <a:br>
              <a:rPr lang="hu-HU" altLang="hu-HU" b="1">
                <a:solidFill>
                  <a:schemeClr val="bg1"/>
                </a:solidFill>
              </a:rPr>
            </a:br>
            <a:r>
              <a:rPr lang="hu-HU" altLang="hu-HU" b="1">
                <a:solidFill>
                  <a:schemeClr val="bg1"/>
                </a:solidFill>
              </a:rPr>
              <a:t>a Herendi porcelán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250825" y="188913"/>
            <a:ext cx="46815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Ezekben a tőkés ipari üzemekben a céhekhez hasonlóan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kézi erővel dolgoztak.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munkafolyamatot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azonban részekre bontották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nem egy ember készítette el a terméket az elejétől a végéig.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munkamegosztás miatt lett a manufaktúra jóval termelékenyebb a céhnél.</a:t>
            </a: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4383088" y="4005263"/>
            <a:ext cx="4572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Kezdetben a tőkés vállalkozók falusi, céhen kívüli iparosoknak adták ki a nyersanyagot, s azt velük dolgoztatták fel.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Később már saját üzemeket is létrehoztak.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céhszabályok megszűntek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megindult a verseny.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manufaktúrák minél több és olcsóbb áru előállítására törekedtek.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8913"/>
            <a:ext cx="38782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5476875" y="3213100"/>
            <a:ext cx="3078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 közszükségleti cikkek árának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emelkedése a 16. században</a:t>
            </a:r>
          </a:p>
        </p:txBody>
      </p:sp>
      <p:pic>
        <p:nvPicPr>
          <p:cNvPr id="4100" name="Picture 4" descr="http://www.idegenvezetok-veszprem.org/uploads/pics/herendi_porcelan_muzeum9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7504" y="3686283"/>
            <a:ext cx="4129489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50825" y="2997200"/>
            <a:ext cx="3903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Herendi porcelán manapság is öregbiti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a magyar kézművesipar hírnevét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107950" y="188913"/>
            <a:ext cx="7056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világgazdaság létrejötte és következményei</a:t>
            </a: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179388" y="981075"/>
            <a:ext cx="504031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nagy földrajzi felfedezések következtében a kereskedelmi kapcsolatok kibővültek.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Eddig a Föld különböző területei egymástól elzártan fejlődtek, most azonban megkezdődött gazdasági összekapcsolódásuk.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Európa gazdasága a gyarmatosítás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következményeként összefonódott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Amerika, Afrika és Ázsia egyes területeivel.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Világméretűvé vált a termelés és a kereskedelem, megkezdődött a világgazdaság kialakulása.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6613"/>
            <a:ext cx="37417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5367338" y="3721100"/>
            <a:ext cx="3446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 világkereskedelem legfontosabb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útvonalai a 16. században.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244475" y="4652963"/>
            <a:ext cx="87169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Nyugat-Európa egyes területein felgyorsult a gazdasági fejlődés.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Itt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nőtt az ipari termelés, fellendült a kereskedelem.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tőkések egymással versenyezve törekedtek a minél nagyobb haszon megszerzésére.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Sokszor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bankárok adtak kölcsön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azaz hiteleztek pénzt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ezekhez a vállalkozásokhoz.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kiKami\Desktop\Történelmi atlasz - NTK\Töri atlasz_0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37250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250825" y="230188"/>
            <a:ext cx="54737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fejlődésnek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azonban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voltak árnyoldalai is.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gyarmatokról beáramló sok nemesfém csökkentette a pénz értékét.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Ennek a jelenségnek, valamint az élelmiszer hiánynak a hatására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az árak gyorsan növekedtek.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Ezt árforradalomnak nevezzük.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népességnövekedés miatt sokan kerestek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munkát, így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olcsóvá vált a munkaerő.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 alacsony bérek és a növekvő árak miatt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az emberek nagy része elszegényedett.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Ráadásul nem mindenki kapott munkát, ezért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megnőtt a koldusok száma.</a:t>
            </a:r>
          </a:p>
        </p:txBody>
      </p:sp>
      <p:pic>
        <p:nvPicPr>
          <p:cNvPr id="6146" name="Picture 2" descr="http://www.mult-kor.hu/attachments/16433/agriculture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64087" y="404664"/>
            <a:ext cx="3659161" cy="23368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5664200" y="2784475"/>
            <a:ext cx="305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Mezőgazdasági bérmunkások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(napszámosok) a középkorban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5495925" y="3538538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149725"/>
            <a:ext cx="83042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1476375" y="4652963"/>
            <a:ext cx="2303463" cy="3603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err="1">
                <a:solidFill>
                  <a:srgbClr val="C00000"/>
                </a:solidFill>
              </a:rPr>
              <a:t>mezg.-i</a:t>
            </a:r>
            <a:r>
              <a:rPr lang="hu-HU" b="1" dirty="0">
                <a:solidFill>
                  <a:srgbClr val="C00000"/>
                </a:solidFill>
              </a:rPr>
              <a:t> termények</a:t>
            </a:r>
          </a:p>
        </p:txBody>
      </p:sp>
      <p:sp>
        <p:nvSpPr>
          <p:cNvPr id="8" name="Téglalap 7"/>
          <p:cNvSpPr/>
          <p:nvPr/>
        </p:nvSpPr>
        <p:spPr>
          <a:xfrm>
            <a:off x="5724525" y="4652963"/>
            <a:ext cx="1360488" cy="3603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iparcikkek</a:t>
            </a:r>
          </a:p>
        </p:txBody>
      </p:sp>
      <p:sp>
        <p:nvSpPr>
          <p:cNvPr id="9" name="Téglalap 8"/>
          <p:cNvSpPr/>
          <p:nvPr/>
        </p:nvSpPr>
        <p:spPr>
          <a:xfrm>
            <a:off x="2117725" y="6056313"/>
            <a:ext cx="1360488" cy="3603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munkaerő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48836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843213" y="1798638"/>
            <a:ext cx="1728787" cy="2889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2"/>
                </a:solidFill>
              </a:rPr>
              <a:t>tiltották</a:t>
            </a:r>
          </a:p>
        </p:txBody>
      </p:sp>
      <p:sp>
        <p:nvSpPr>
          <p:cNvPr id="4" name="Téglalap 3"/>
          <p:cNvSpPr/>
          <p:nvPr/>
        </p:nvSpPr>
        <p:spPr>
          <a:xfrm>
            <a:off x="6372225" y="2347913"/>
            <a:ext cx="1728788" cy="2873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2"/>
                </a:solidFill>
              </a:rPr>
              <a:t>bérmunkások</a:t>
            </a:r>
          </a:p>
        </p:txBody>
      </p:sp>
      <p:sp>
        <p:nvSpPr>
          <p:cNvPr id="5" name="Téglalap 4"/>
          <p:cNvSpPr/>
          <p:nvPr/>
        </p:nvSpPr>
        <p:spPr>
          <a:xfrm>
            <a:off x="5580063" y="3197225"/>
            <a:ext cx="1728787" cy="2873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2"/>
                </a:solidFill>
              </a:rPr>
              <a:t>van</a:t>
            </a:r>
          </a:p>
        </p:txBody>
      </p:sp>
      <p:sp>
        <p:nvSpPr>
          <p:cNvPr id="6" name="Téglalap 5"/>
          <p:cNvSpPr/>
          <p:nvPr/>
        </p:nvSpPr>
        <p:spPr>
          <a:xfrm>
            <a:off x="5889625" y="3921125"/>
            <a:ext cx="1728788" cy="2889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2"/>
                </a:solidFill>
              </a:rPr>
              <a:t>gépekkel</a:t>
            </a:r>
          </a:p>
        </p:txBody>
      </p:sp>
      <p:sp>
        <p:nvSpPr>
          <p:cNvPr id="7" name="Téglalap 6"/>
          <p:cNvSpPr/>
          <p:nvPr/>
        </p:nvSpPr>
        <p:spPr>
          <a:xfrm>
            <a:off x="2703513" y="4783138"/>
            <a:ext cx="1727200" cy="2889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2"/>
                </a:solidFill>
              </a:rPr>
              <a:t>kis</a:t>
            </a:r>
          </a:p>
        </p:txBody>
      </p:sp>
      <p:sp>
        <p:nvSpPr>
          <p:cNvPr id="8" name="Téglalap 7"/>
          <p:cNvSpPr/>
          <p:nvPr/>
        </p:nvSpPr>
        <p:spPr>
          <a:xfrm>
            <a:off x="6372225" y="5472113"/>
            <a:ext cx="1728788" cy="2873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2"/>
                </a:solidFill>
              </a:rPr>
              <a:t>haszon /profit/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241</Words>
  <Application>Microsoft Office PowerPoint</Application>
  <PresentationFormat>Diavetítés a képernyőre (4:3 oldalarány)</PresentationFormat>
  <Paragraphs>46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Kami</dc:creator>
  <cp:lastModifiedBy>Tikos Kálmán</cp:lastModifiedBy>
  <cp:revision>325</cp:revision>
  <dcterms:created xsi:type="dcterms:W3CDTF">2014-07-16T10:48:47Z</dcterms:created>
  <dcterms:modified xsi:type="dcterms:W3CDTF">2020-03-13T17:53:29Z</dcterms:modified>
</cp:coreProperties>
</file>