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8" r:id="rId3"/>
    <p:sldId id="280" r:id="rId4"/>
    <p:sldId id="281" r:id="rId5"/>
    <p:sldId id="283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2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0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1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6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1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9BF-65A9-4856-A0E9-7CD3BF0629F2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3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f/f5/General_nivell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7/79/Chateau_Wood_Ypres_191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9/Family_in_191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348880"/>
            <a:ext cx="75424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ELSŐ VILÁGHÁBORÚ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KEZDETE ÉS ELSŐ ÉVEI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1914 -1916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06" y="344990"/>
            <a:ext cx="3415977" cy="191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" y="4467113"/>
            <a:ext cx="2664004" cy="203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5106"/>
            <a:ext cx="2971799" cy="211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021"/>
            <a:ext cx="3227499" cy="196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55229"/>
            <a:ext cx="7556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I. világháború második szakasza 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041113"/>
            <a:ext cx="11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1917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2876" y="1724052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yugati 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front: </a:t>
            </a:r>
          </a:p>
        </p:txBody>
      </p:sp>
      <p:sp>
        <p:nvSpPr>
          <p:cNvPr id="6" name="Téglalap 5"/>
          <p:cNvSpPr/>
          <p:nvPr/>
        </p:nvSpPr>
        <p:spPr>
          <a:xfrm>
            <a:off x="432876" y="2268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1917-ben Németország az USA hadba lépésének megakadályozását tartotta a legfontosabb megoldandó feladatának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Egyesült Államok támadása esetére Mexikónak védelmi szövetséget ajánlott, továbbá ígéretet tett felfegyverzésének finanszírozására </a:t>
            </a:r>
          </a:p>
        </p:txBody>
      </p:sp>
      <p:sp>
        <p:nvSpPr>
          <p:cNvPr id="7" name="Téglalap 6"/>
          <p:cNvSpPr/>
          <p:nvPr/>
        </p:nvSpPr>
        <p:spPr>
          <a:xfrm>
            <a:off x="4559812" y="405245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távirat szövegét a brit titkosszolgálat megfejtette és amerikai diplomaták útján az USA tudomására hozta. A diplomáciai incidens eredményeként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1917 április 6-án az USA belépett a világháborúba,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majd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megkezdte szárazföldi hadseregének felállítását és kétmillió katonának Európába szállítását.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amerikai katonák európai megjelenése azonban, csak 1918-ban volt érezhető.</a:t>
            </a:r>
          </a:p>
        </p:txBody>
      </p:sp>
      <p:pic>
        <p:nvPicPr>
          <p:cNvPr id="2052" name="Picture 4" descr="http://2.bp.blogspot.com/-wVUAm3X0pO0/Tfx6alV1tmI/AAAAAAAAAag/A4-pn1qQDXU/s1600/lusit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80" y="1058946"/>
            <a:ext cx="3223592" cy="2347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59812" y="340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hajót 1915. május 7-én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megtorpedózta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elsüllyesztette az U-20 német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tengeralattjáró.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1105945"/>
            <a:ext cx="10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Luisitania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http://riseofflight.hu/mypictures/geppuskak/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48" y="4300101"/>
            <a:ext cx="2472707" cy="18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432876" y="6211669"/>
            <a:ext cx="39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Amerikai katonák 1918-ban egy francia város felszabadításakor.</a:t>
            </a:r>
          </a:p>
        </p:txBody>
      </p:sp>
    </p:spTree>
    <p:extLst>
      <p:ext uri="{BB962C8B-B14F-4D97-AF65-F5344CB8AC3E}">
        <p14:creationId xmlns:p14="http://schemas.microsoft.com/office/powerpoint/2010/main" val="37026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76672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nyugati fronton a verduni védekezést Franciaország nagy sikerként érzékelte, így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Nivelle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tábornokot a verduni csapatok parancsnokát a hadvezetés egyre magasabb pozícióba emelte.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>
                <a:latin typeface="Times New Roman" pitchFamily="18" charset="0"/>
                <a:cs typeface="Times New Roman" pitchFamily="18" charset="0"/>
              </a:rPr>
              <a:t>Nivelle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7000 ágyú összpontosításával és egymilliós támadóerő felállításával 1917 április 16-án kezdte meg a front áttörését.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 a híres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Nivelle-offenzíva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ájl:General nive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04" y="349416"/>
            <a:ext cx="1886417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220072" y="3356992"/>
            <a:ext cx="3384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Robert Georges </a:t>
            </a:r>
            <a:r>
              <a:rPr lang="hu-HU" b="1" dirty="0" err="1"/>
              <a:t>Nivelle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(1856 </a:t>
            </a:r>
            <a:r>
              <a:rPr lang="hu-HU" dirty="0"/>
              <a:t>– </a:t>
            </a:r>
            <a:r>
              <a:rPr lang="hu-HU" dirty="0" smtClean="0"/>
              <a:t>1924) </a:t>
            </a:r>
            <a:br>
              <a:rPr lang="hu-HU" dirty="0" smtClean="0"/>
            </a:br>
            <a:r>
              <a:rPr lang="hu-HU" dirty="0" smtClean="0"/>
              <a:t>francia </a:t>
            </a:r>
            <a:r>
              <a:rPr lang="hu-HU" dirty="0"/>
              <a:t>tábornok,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francia erők főparancsnoka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(1916-17).</a:t>
            </a:r>
            <a:endParaRPr lang="hu-HU" dirty="0"/>
          </a:p>
        </p:txBody>
      </p:sp>
      <p:pic>
        <p:nvPicPr>
          <p:cNvPr id="3076" name="Picture 4" descr="Fájl:Chateau Wood Ypres 191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" y="2784996"/>
            <a:ext cx="3445189" cy="331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9458" y="5950203"/>
            <a:ext cx="4190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harmadik </a:t>
            </a:r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ypres-i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csata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világháború egyik legvéresebb ütközete volt</a:t>
            </a:r>
          </a:p>
        </p:txBody>
      </p:sp>
      <p:sp>
        <p:nvSpPr>
          <p:cNvPr id="5" name="Téglalap 4"/>
          <p:cNvSpPr/>
          <p:nvPr/>
        </p:nvSpPr>
        <p:spPr>
          <a:xfrm>
            <a:off x="4020499" y="5026873"/>
            <a:ext cx="510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augusztusi esőzések után a támadások sártengerben folytak, és összesen félmillió angol illetve 350 ezer német katona halálát eredményezték.</a:t>
            </a:r>
          </a:p>
        </p:txBody>
      </p:sp>
    </p:spTree>
    <p:extLst>
      <p:ext uri="{BB962C8B-B14F-4D97-AF65-F5344CB8AC3E}">
        <p14:creationId xmlns:p14="http://schemas.microsoft.com/office/powerpoint/2010/main" val="27387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6868" y="188640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keleti front és az orosz forradalom: </a:t>
            </a:r>
          </a:p>
        </p:txBody>
      </p:sp>
      <p:sp>
        <p:nvSpPr>
          <p:cNvPr id="3" name="Téglalap 2"/>
          <p:cNvSpPr/>
          <p:nvPr/>
        </p:nvSpPr>
        <p:spPr>
          <a:xfrm>
            <a:off x="262021" y="992906"/>
            <a:ext cx="4598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cári Oroszország 1917 tavaszára a Monarchiához hasonlóan erőtartalékai végére ért.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nép 5 millió halottját, eltűntjét, fogságba esettjét gyászolta, hiányolta.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infláció 700%-osra nőtt, kenyér nem volt, az élelmiszerért kígyózó sorok álltak napi nem ritkán 10 órát.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4378990" y="4463991"/>
            <a:ext cx="4765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sorozatos tüntetések, munkásmegmozdulások és a ezekből kialakuló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februári forradalom hatására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orosz kormány 1917 március 13-án,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II. Miklós cár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pedig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március 15-én lemondott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1918. júliusában – máig tisztázatlan körülmények között – családjával együtt kivégezték.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osztinfo.hu/upload/4/4fb7bb0e31a56ad54b4e704858a3a28c_1917l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85378"/>
            <a:ext cx="4090916" cy="2723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80454" y="3519463"/>
            <a:ext cx="364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V.I. Lenin az oroszországi forradalom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vezetője beszél a néphez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01501" y="6234283"/>
            <a:ext cx="3260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Miklós </a:t>
            </a:r>
            <a:r>
              <a:rPr lang="sv-S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</a:t>
            </a:r>
            <a:r>
              <a:rPr lang="sv-S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oroszok </a:t>
            </a:r>
            <a:r>
              <a:rPr lang="sv-S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cárja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családja körében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Fájl:Family in 19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463"/>
            <a:ext cx="3728550" cy="285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0564" y="332656"/>
            <a:ext cx="4248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háború utolsó éve </a:t>
            </a:r>
          </a:p>
        </p:txBody>
      </p:sp>
      <p:sp>
        <p:nvSpPr>
          <p:cNvPr id="3" name="Téglalap 2"/>
          <p:cNvSpPr/>
          <p:nvPr/>
        </p:nvSpPr>
        <p:spPr>
          <a:xfrm>
            <a:off x="310564" y="1196752"/>
            <a:ext cx="1178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1918</a:t>
            </a:r>
          </a:p>
        </p:txBody>
      </p:sp>
      <p:sp>
        <p:nvSpPr>
          <p:cNvPr id="4" name="Téglalap 3"/>
          <p:cNvSpPr/>
          <p:nvPr/>
        </p:nvSpPr>
        <p:spPr>
          <a:xfrm>
            <a:off x="3851920" y="1213437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Bár az 1918-as esztendőre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USA belépése Antant fölényt ígért, az orosz front megszűnése még ígért némi reményt a Központi Hatalmak számára is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Woodrow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Wilson amerikai elnök így 1918 januárjában 14 pontos békejavaslatban próbálta elérni, a háború azonnali befejezését.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14 wilsoni pont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felvetette egy közös világszervezet a Népszövetség létrehozását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mely a későbbi háborúk ellen, és a világbéke érdekében működött volna.</a:t>
            </a:r>
          </a:p>
        </p:txBody>
      </p:sp>
      <p:pic>
        <p:nvPicPr>
          <p:cNvPr id="5122" name="Picture 2" descr="http://www.usautazas.hu/upload/12350/1235039140_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136678" cy="3598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4456" y="5373906"/>
            <a:ext cx="34808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Woodrow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Wilson amerikai elnök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pontos békejavaslata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meghatározta hazánk háború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utáni helyzetét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upload.wikimedia.org/wikipedia/commons/thumb/6/6c/14Points.jpg/200px-14Po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55111"/>
            <a:ext cx="2928486" cy="2240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804248" y="4936144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elnök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ismerteti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programját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Egyesült Államok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Kongresszusa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előtt</a:t>
            </a:r>
          </a:p>
        </p:txBody>
      </p:sp>
    </p:spTree>
    <p:extLst>
      <p:ext uri="{BB962C8B-B14F-4D97-AF65-F5344CB8AC3E}">
        <p14:creationId xmlns:p14="http://schemas.microsoft.com/office/powerpoint/2010/main" val="37415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05094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Nyugati front összeomlása: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98072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német </a:t>
            </a:r>
            <a:r>
              <a:rPr lang="hu-HU" b="1" dirty="0"/>
              <a:t>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osztrák erőtartalékok 1918-ra már teljesen kimerülőben voltak,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a hátországok lakossága az élelmiszerhiány miatt tűrőképessége határára került,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Központi Hatalmak csak abban bízhattak, hogy gyors győzelmet tudnak kiharcolni, mielőtt az amerikai létszámfölény kiteljesedik. </a:t>
            </a:r>
          </a:p>
        </p:txBody>
      </p:sp>
      <p:pic>
        <p:nvPicPr>
          <p:cNvPr id="6146" name="Picture 2" descr="http://www.tortenelemklub.hu/galeries/7/szir%C3%B3zs%C3%A1s%20forrada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094"/>
            <a:ext cx="4392488" cy="330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4572000" y="3422582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Tüntetés Budapesten 1918. októberében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80656" y="38207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1918 március 21-én megindították utolsó nagy offenzívájukat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 Michael támadást a nyugati front északi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részén.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upload.wikimedia.org/wikipedia/commons/thumb/e/e9/Belgian_machinegunner_in_1918_guarding_trench.jpg/220px-Belgian_machinegunner_in_1918_guarding_tre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6" y="3363340"/>
            <a:ext cx="3847029" cy="265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172910" y="6021288"/>
            <a:ext cx="244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belga gépfegyveres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fronton, 1918-ban</a:t>
            </a:r>
          </a:p>
        </p:txBody>
      </p:sp>
      <p:pic>
        <p:nvPicPr>
          <p:cNvPr id="6150" name="Picture 6" descr="http://m.blog.hu/ga/gaboh/image/Red_BaronStrik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56" y="4883443"/>
            <a:ext cx="2664296" cy="187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907712" y="5499612"/>
            <a:ext cx="2259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Repülőgépek harca az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I. világháborúban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93091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Antant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Amiens térségéből kiinduló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nagy ellentámadása, mely augusztus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8-án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németek fekete napjaként vonult be a történelembe,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ugyanis egyetlen nap alatt elveszett mindazon terület, melyet a németek fél millió katona elvesztése árán 1918 tavaszán megszereztek. </a:t>
            </a:r>
          </a:p>
        </p:txBody>
      </p:sp>
      <p:pic>
        <p:nvPicPr>
          <p:cNvPr id="7170" name="Picture 2" descr="http://mult-kor.hu/image/article/index/20.%20szazad/1v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875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273702" y="2783991"/>
            <a:ext cx="4643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támadás, mely megállíthatatlan volt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németek számára, és a vég kezdetét jelentette.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45281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vezérkar óriási nyomás alá helyezte a kormányt a mielőbbi békekötés érdekében.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németek október 6-án végül fegyverszüneti kérelemmel fordultak Wilson elnökhöz.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tényleges fegyverszünet aláírása azonban késett még több mint egy hónapot, mert Németországban november 3-án forradalom tört ki.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November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9-én lemondott II. Vilmos császár.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honvedelem.hu/files/9/13058/i_ww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120"/>
            <a:ext cx="383315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7916" y="547015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fegyverszünetet, melyet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11-én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compiegnei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erdőben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írták alá.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9408" y="188640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olasz front összeomlása: </a:t>
            </a:r>
          </a:p>
        </p:txBody>
      </p:sp>
      <p:sp>
        <p:nvSpPr>
          <p:cNvPr id="3" name="Téglalap 2"/>
          <p:cNvSpPr/>
          <p:nvPr/>
        </p:nvSpPr>
        <p:spPr>
          <a:xfrm>
            <a:off x="4283968" y="548680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olasz fronton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német támadással egyidejűleg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Monarchia is egy utolsó nagy rohamra készült, és 1918 június 15-én megkísérelt egy átkelést a Piave folyón.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élelemmel rosszul ellátott és legyengült katonák azonban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második piavei csatában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néhány nap alatt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nagy vereséget szenvedtek.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csata után megszaporodtak a parancsmegtagadások, és az osztrák-magyar sereg a széthullás szélére került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9408" y="4108617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Monarchia kormánya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végül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1918 október 27-én kért fegyverszünetet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melyet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november 3-án Padovában írtak alá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November 11-én I. Károly császár lemond uralkodói jogairól,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másnap megszületik a különálló Ausztria is.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Monarchia önálló országokra esik szét.</a:t>
            </a:r>
          </a:p>
        </p:txBody>
      </p:sp>
      <p:pic>
        <p:nvPicPr>
          <p:cNvPr id="8194" name="Picture 2" descr="http://upload.wikimedia.org/wikipedia/commons/thumb/d/d1/Piave_Front_1918.JPEG/260px-Piave_Front_19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0" y="1340768"/>
            <a:ext cx="3792656" cy="2640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-71022" y="894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Amerikai katonák kézigránátot dobnak az osztrák állások felé a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piavei csatában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2.bp.blogspot.com/_iqqwDfsZAcs/SjzXRIR3f9I/AAAAAAAAACw/ulbB-WmucGE/s200/trian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5" y="3428336"/>
            <a:ext cx="3866867" cy="2474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588623" y="5931040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háború befejeztével a Monarchia és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is darabjaira hullik szét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478</Words>
  <Application>Microsoft Office PowerPoint</Application>
  <PresentationFormat>Diavetítés a képernyőre (4:3 oldalarány)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ELSŐ VILÁGHÁBORÚ</dc:title>
  <dc:creator>Nelli és Kálmán</dc:creator>
  <cp:lastModifiedBy>Tikos Kálmán</cp:lastModifiedBy>
  <cp:revision>86</cp:revision>
  <dcterms:created xsi:type="dcterms:W3CDTF">2011-11-13T09:43:16Z</dcterms:created>
  <dcterms:modified xsi:type="dcterms:W3CDTF">2020-04-10T20:45:13Z</dcterms:modified>
</cp:coreProperties>
</file>