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57" r:id="rId5"/>
    <p:sldId id="258" r:id="rId6"/>
    <p:sldId id="260" r:id="rId7"/>
    <p:sldId id="261" r:id="rId8"/>
    <p:sldId id="262" r:id="rId9"/>
    <p:sldId id="267" r:id="rId10"/>
    <p:sldId id="263" r:id="rId11"/>
    <p:sldId id="264" r:id="rId12"/>
    <p:sldId id="269" r:id="rId13"/>
    <p:sldId id="270" r:id="rId14"/>
    <p:sldId id="265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41C0-FC77-4EE8-9CF1-CA6A9D74F443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461-9FF6-474B-BE49-5FC41AC9EB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07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41C0-FC77-4EE8-9CF1-CA6A9D74F443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461-9FF6-474B-BE49-5FC41AC9EB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264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41C0-FC77-4EE8-9CF1-CA6A9D74F443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461-9FF6-474B-BE49-5FC41AC9EB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722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41C0-FC77-4EE8-9CF1-CA6A9D74F443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461-9FF6-474B-BE49-5FC41AC9EB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46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41C0-FC77-4EE8-9CF1-CA6A9D74F443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461-9FF6-474B-BE49-5FC41AC9EB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540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41C0-FC77-4EE8-9CF1-CA6A9D74F443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461-9FF6-474B-BE49-5FC41AC9EB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63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41C0-FC77-4EE8-9CF1-CA6A9D74F443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461-9FF6-474B-BE49-5FC41AC9EB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31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41C0-FC77-4EE8-9CF1-CA6A9D74F443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461-9FF6-474B-BE49-5FC41AC9EB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27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41C0-FC77-4EE8-9CF1-CA6A9D74F443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461-9FF6-474B-BE49-5FC41AC9EB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803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41C0-FC77-4EE8-9CF1-CA6A9D74F443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461-9FF6-474B-BE49-5FC41AC9EB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93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41C0-FC77-4EE8-9CF1-CA6A9D74F443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C461-9FF6-474B-BE49-5FC41AC9EB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82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41C0-FC77-4EE8-9CF1-CA6A9D74F443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C461-9FF6-474B-BE49-5FC41AC9EB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264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hyperlink" Target="http://hu.wikipedia.org/w/index.php?title=F%C3%A1jl:Robert_E._Lee.jpg&amp;filetimestamp=20051001073047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commons/3/3b/John_Wilkes_Booth-portrait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7/Feld_mit_reifer_Baumwolle.jpe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hu.wikipedia.org/w/index.php?title=F%C3%A1jl:024debret.jpg&amp;filetimestamp=20110206154632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f/f6/Battle_of_Shiloh_Thulstrup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commons/2/21/Monitor_virginia_h4597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AMERIKAI POLGÁRHÁBORÚ</a:t>
            </a:r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hu-H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 descr="http://torma99.uw.hu/gettysbur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71500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3203848" y="5157189"/>
            <a:ext cx="23310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1861-1865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37615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2556" y="58959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Fordulat a háború kimenetelében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56185" y="1229439"/>
            <a:ext cx="4176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1863. július 1-3.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Gettysburg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csata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északi győzelem után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déliek végérvényesen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védekezésre kényszerültek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polgárháború kiemelkedő tábornokai, Grant és Sherman fokozatosan felőrlik a déliek, Lee tábornok erőit.</a:t>
            </a:r>
          </a:p>
        </p:txBody>
      </p:sp>
      <p:pic>
        <p:nvPicPr>
          <p:cNvPr id="9218" name="Picture 2" descr="http://www.usa-civil-war.com/Prints/gettysburg_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71" y="1201959"/>
            <a:ext cx="4286250" cy="2714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ache-media.britannica.com/eb-media/13/913-004-2F9DEB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804736"/>
            <a:ext cx="4279421" cy="2969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317356" y="3717032"/>
            <a:ext cx="478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A polgárháború legnagyobb, legvéresebb ütközete</a:t>
            </a:r>
            <a:endParaRPr lang="hu-HU" b="1" dirty="0">
              <a:solidFill>
                <a:srgbClr val="C00000"/>
              </a:solidFill>
            </a:endParaRPr>
          </a:p>
        </p:txBody>
      </p:sp>
      <p:pic>
        <p:nvPicPr>
          <p:cNvPr id="9222" name="Picture 6" descr="http://t3.gstatic.com/images?q=tbn:ANd9GcS9kQw177cmkpvZ2sHYTXeSOXaN0he1HZcA4q0fWaljG2M6qUq4p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5719"/>
            <a:ext cx="2047875" cy="2228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-794519" y="5289410"/>
            <a:ext cx="3995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err="1" smtClean="0"/>
              <a:t>Ulysses</a:t>
            </a:r>
            <a:r>
              <a:rPr lang="hu-HU" b="1" dirty="0" smtClean="0"/>
              <a:t> S. Grant</a:t>
            </a:r>
            <a:br>
              <a:rPr lang="hu-HU" b="1" dirty="0" smtClean="0"/>
            </a:br>
            <a:r>
              <a:rPr lang="hu-HU" dirty="0" smtClean="0"/>
              <a:t> (1822 - 1885) </a:t>
            </a:r>
            <a:br>
              <a:rPr lang="hu-HU" dirty="0" smtClean="0"/>
            </a:br>
            <a:r>
              <a:rPr lang="hu-HU" dirty="0" smtClean="0"/>
              <a:t>az USA 18. elnöke </a:t>
            </a:r>
            <a:br>
              <a:rPr lang="hu-HU" dirty="0" smtClean="0"/>
            </a:br>
            <a:r>
              <a:rPr lang="hu-HU" dirty="0" smtClean="0"/>
              <a:t>(1869-1877),</a:t>
            </a:r>
            <a:br>
              <a:rPr lang="hu-HU" dirty="0" smtClean="0"/>
            </a:br>
            <a:r>
              <a:rPr lang="hu-HU" dirty="0" smtClean="0"/>
              <a:t>  katonai parancsnok 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9224" name="Picture 8" descr="Robert E. Le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35" y="3095719"/>
            <a:ext cx="1852779" cy="21936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1475656" y="5334001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Robert Edward Lee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(1807– 1870</a:t>
            </a:r>
            <a:r>
              <a:rPr lang="hu-HU" dirty="0"/>
              <a:t>.</a:t>
            </a:r>
            <a:r>
              <a:rPr lang="hu-HU" dirty="0" smtClean="0"/>
              <a:t>) </a:t>
            </a:r>
            <a:br>
              <a:rPr lang="hu-HU" dirty="0" smtClean="0"/>
            </a:br>
            <a:r>
              <a:rPr lang="hu-HU" dirty="0" smtClean="0"/>
              <a:t> a Konföderáció seregében</a:t>
            </a:r>
            <a:br>
              <a:rPr lang="hu-HU" dirty="0" smtClean="0"/>
            </a:br>
            <a:r>
              <a:rPr lang="hu-HU" dirty="0" smtClean="0"/>
              <a:t> főparancsnok.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880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polgárháború befejezése,</a:t>
            </a:r>
            <a:b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következményei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23528" y="170080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1865 májusában az utolsó konföderációs csapatok is megadták magukat. 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polgárháború befejeztével a két országrész ismét egyesült.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Több mint 620 000 amerikai halt meg a harcokban, de a járványok miatt elhunytak száma ennek a kétszerese. 50 000 túlélő tért haza amputált végtagokkal.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Lincolnt Illinois államban helyezték örök nyugalomra.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Polgárháború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következményei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- Létrejön az egységes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nemzeti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piac.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- Vállalkozói szabadság.</a:t>
            </a:r>
          </a:p>
          <a:p>
            <a:pPr lvl="0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- 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gazdasági fejlődés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felgyorsul.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- Rabszolgaság megszűnte.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- Jogilag egységes állam lesz az USA.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http://t0.gstatic.com/images?q=tbn:ANd9GcSo1zcdIBsqv5DBZ88QcDcoPpr3eE6d-e42KYcAdfiBDQ_Re6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3168">
            <a:off x="4287150" y="1975176"/>
            <a:ext cx="4878825" cy="39069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99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kiKami\Desktop\Történelmi atlasz - NTK\Töri atlasz_0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4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6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kiKami\Desktop\Történelmi atlasz - NTK\Töri atlasz_0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403"/>
            <a:ext cx="9144001" cy="68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7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Autofit/>
          </a:bodyPr>
          <a:lstStyle/>
          <a:p>
            <a:r>
              <a:rPr lang="hu-H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KÖSZÖNÖM </a:t>
            </a:r>
            <a:br>
              <a:rPr lang="hu-H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</a:t>
            </a:r>
            <a:br>
              <a:rPr lang="hu-H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FIGYELMET!</a:t>
            </a:r>
            <a:endParaRPr lang="hu-H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903675" cy="65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2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sztroverzum.hu/kivel_szulettel_egy_napon/kep/abraham_lincoln_vizonto_nap_jegy_horoszk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50" y="198486"/>
            <a:ext cx="4094137" cy="53780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572000" y="55765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 smtClean="0"/>
              <a:t>Abraham Lincoln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(1809 –1865</a:t>
            </a:r>
            <a:r>
              <a:rPr lang="hu-HU" dirty="0"/>
              <a:t>.</a:t>
            </a:r>
            <a:r>
              <a:rPr lang="hu-HU" dirty="0" smtClean="0"/>
              <a:t> április 15.)</a:t>
            </a:r>
            <a:br>
              <a:rPr lang="hu-HU" dirty="0" smtClean="0"/>
            </a:br>
            <a:r>
              <a:rPr lang="hu-HU" dirty="0" smtClean="0"/>
              <a:t> 1861-től 1865-ben történt meggyilkolásáig az Egyesült Államok 16. elnöke</a:t>
            </a:r>
            <a:endParaRPr lang="hu-HU" dirty="0"/>
          </a:p>
        </p:txBody>
      </p:sp>
      <p:pic>
        <p:nvPicPr>
          <p:cNvPr id="4100" name="Picture 4" descr="http://www.topicsites.com/abraham-lincoln/Abraham-Lincoln-Shoo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0157"/>
            <a:ext cx="3359759" cy="2497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ájl: John Wilkes Booth-portrai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7356"/>
            <a:ext cx="2314575" cy="28527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79512" y="3069236"/>
            <a:ext cx="2952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1865. április 14-én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este a washingtoni Ford színház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páholyában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rásütötte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pisztolyá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t egy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Wilkes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Booth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nevű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déliek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ügyével szimpatizáló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színész.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elnök másnap reggel nyolc órakor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belehalt sérülésébe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merénylőjét tizenegy nappal később menekülés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közben lelőtték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4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Kezdetek, a háború kirobbanásának okai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36171" y="2027379"/>
            <a:ext cx="4278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amerikai polgárháború Észak-Amerikában, az Amerikai Egyesült Államok területén lezajlott fegyveres konfliktus, 24 többnyire északi szövetségi állam </a:t>
            </a:r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b="1" i="1" dirty="0" err="1" smtClean="0">
                <a:latin typeface="Times New Roman" pitchFamily="18" charset="0"/>
                <a:cs typeface="Times New Roman" pitchFamily="18" charset="0"/>
              </a:rPr>
              <a:t>unionisták</a:t>
            </a:r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és az Amerikai Államok Konföderációjába (</a:t>
            </a:r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>konföderációsok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) 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tömörült 11 déli állam között.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 déli államok 1860 és 1861 között kikiáltották függetlenségüket és kinyilvánították az Uniótól való elszakadáshoz való jogukat.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ortenelemklub.hu/galeries/5/USA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7379"/>
            <a:ext cx="4442178" cy="350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" name="Szövegdoboz 3"/>
          <p:cNvSpPr txBox="1"/>
          <p:nvPr/>
        </p:nvSpPr>
        <p:spPr>
          <a:xfrm>
            <a:off x="4572000" y="5349039"/>
            <a:ext cx="444217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Amerikai Egyesült Államok 1865-ben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Balra-jobbra-felfelé nyíl 7"/>
          <p:cNvSpPr/>
          <p:nvPr/>
        </p:nvSpPr>
        <p:spPr>
          <a:xfrm rot="192975">
            <a:off x="2281585" y="2853779"/>
            <a:ext cx="5120074" cy="926037"/>
          </a:xfrm>
          <a:prstGeom prst="leftRightUpArrow">
            <a:avLst>
              <a:gd name="adj1" fmla="val 17393"/>
              <a:gd name="adj2" fmla="val 2272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24 északi szövetségi állam</a:t>
            </a:r>
            <a:endParaRPr lang="hu-HU" b="1" dirty="0"/>
          </a:p>
        </p:txBody>
      </p:sp>
      <p:sp>
        <p:nvSpPr>
          <p:cNvPr id="10" name="Balra-jobbra nyíl 9"/>
          <p:cNvSpPr/>
          <p:nvPr/>
        </p:nvSpPr>
        <p:spPr>
          <a:xfrm rot="627974">
            <a:off x="3916182" y="4007193"/>
            <a:ext cx="2896859" cy="378502"/>
          </a:xfrm>
          <a:prstGeom prst="left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déli állam szövetsége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23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23528" y="406557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A polgárháborút megelőző évekre az USA északi és déli államai közt több területen szembeötlő különbségek alakultak ki.</a:t>
            </a:r>
          </a:p>
        </p:txBody>
      </p:sp>
      <p:pic>
        <p:nvPicPr>
          <p:cNvPr id="3074" name="Picture 2" descr="http://upload.wikimedia.org/wikipedia/hu/thumb/3/31/Rabszolgab%C3%A9lyeg.jpg/800px-Rabszolgab%C3%A9ly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52" y="3532328"/>
            <a:ext cx="4900057" cy="3136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" name="Szövegdoboz 4"/>
          <p:cNvSpPr txBox="1"/>
          <p:nvPr/>
        </p:nvSpPr>
        <p:spPr>
          <a:xfrm>
            <a:off x="3939952" y="6337122"/>
            <a:ext cx="488403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Rabszolgák a déli államokban</a:t>
            </a:r>
            <a:endParaRPr lang="hu-HU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http://vmek.oszk.hu/02100/02185/html/img/2_202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0" y="1209395"/>
            <a:ext cx="4176464" cy="2675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229005" y="4639106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addig 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délen vidékies életmód, ültetvények, és jelentős– 4 milliós - rabszolgaság volt a jellemző. </a:t>
            </a:r>
          </a:p>
        </p:txBody>
      </p:sp>
      <p:sp>
        <p:nvSpPr>
          <p:cNvPr id="7" name="Téglalap 6"/>
          <p:cNvSpPr/>
          <p:nvPr/>
        </p:nvSpPr>
        <p:spPr>
          <a:xfrm>
            <a:off x="4528523" y="19023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Míg északon nagyvárosok jöttek létre, </a:t>
            </a:r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hatalmas ipari üzemek épültek és gyarapodó munkásság élt,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354308" y="3884590"/>
            <a:ext cx="1890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Iparváros északon</a:t>
            </a:r>
            <a:endParaRPr lang="hu-H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3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51520" y="404664"/>
            <a:ext cx="4608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Az eltérő berendezkedés egy idő után, - szinte törvényszerűen érdekellentéteket szült.</a:t>
            </a:r>
          </a:p>
          <a:p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Ezek közül a három legjelentősebb a következő volt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: vámpolitika és bevándorlók kérdése, rabszolgaság megítélése, új államok kérdése.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107972" y="3370739"/>
            <a:ext cx="3707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A vámpolitika-bevándorlók kérdésében 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az északi államok olyan vámrendszert akartak, mely a délieket arra ösztönzi, hogy az általuk megtermelt gyapotot ne Angliának adják el, hanem északkal kereskedve, náluk történjen a feldolgozás. </a:t>
            </a:r>
            <a:b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Ugyanakkor szerették volna a déli államokat piacként használni, vagyis előállított ipari termékeiket délen eladni. </a:t>
            </a:r>
          </a:p>
        </p:txBody>
      </p:sp>
      <p:pic>
        <p:nvPicPr>
          <p:cNvPr id="5124" name="Picture 4" descr="http://upload.wikimedia.org/wikipedia/commons/thumb/2/27/Boston_tea_party.jpg/350px-Boston_tea_pa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3" y="2060848"/>
            <a:ext cx="4696885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23528" y="530120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A déli államok azonban a szabad kereskedelmet pártolták, </a:t>
            </a:r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így ellenezték az északiak vámpolitikáját, és következetesen Angliával kereskedtek.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Fájl:Feld mit reifer Baumwolle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18" y="188639"/>
            <a:ext cx="3911658" cy="2620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5263285" y="2724408"/>
            <a:ext cx="3397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A déli államok egyik legfontosabb</a:t>
            </a:r>
            <a:br>
              <a:rPr lang="hu-HU" b="1" dirty="0" smtClean="0">
                <a:solidFill>
                  <a:srgbClr val="C00000"/>
                </a:solidFill>
              </a:rPr>
            </a:br>
            <a:r>
              <a:rPr lang="hu-HU" b="1" dirty="0" smtClean="0">
                <a:solidFill>
                  <a:srgbClr val="C00000"/>
                </a:solidFill>
              </a:rPr>
              <a:t> export cikke a gyapot</a:t>
            </a:r>
            <a:endParaRPr lang="hu-H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0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thumb/b/b7/024debret.jpg/300px-024debre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30" y="188640"/>
            <a:ext cx="3934791" cy="2872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566590" y="2959249"/>
            <a:ext cx="2494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Rabszolga bántalmazása</a:t>
            </a:r>
          </a:p>
          <a:p>
            <a:pPr algn="ctr"/>
            <a:r>
              <a:rPr lang="hu-HU" b="1" dirty="0" smtClean="0">
                <a:solidFill>
                  <a:srgbClr val="C00000"/>
                </a:solidFill>
              </a:rPr>
              <a:t> a déli államokban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520" y="609176"/>
            <a:ext cx="432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A második ellentét a rabszolgaság kérdése volt.</a:t>
            </a:r>
          </a:p>
          <a:p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Észak ugyanis nem fogadta el a rabszolgaságot, </a:t>
            </a:r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legfőbb célkitűzései közé tartozott a déli feketék északra szöktetése illetve a rabszolgaság felszámolása. 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148064" y="4221088"/>
            <a:ext cx="3717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harmadik problémát</a:t>
            </a:r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 észak és dél viszonyában az 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újonnan kialakuló államok jelentetté</a:t>
            </a:r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k. Ugyanis az északi és déli berendezkedés versengésében egy-egy új állam egyik vagy másik oldalhoz csatlakozása az erőviszonyok eltolódását okozhatta.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bugbog.com/images/maps/usa-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87122"/>
            <a:ext cx="4896544" cy="3134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885767" y="3249446"/>
            <a:ext cx="334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Az Egyesült Államok napjainkban</a:t>
            </a:r>
            <a:endParaRPr lang="hu-H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95536" y="188640"/>
            <a:ext cx="29306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Erőviszonyok</a:t>
            </a:r>
            <a:endParaRPr lang="hu-HU" sz="4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9512" y="109492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Az erőviszonyok terén jelentősek voltak a különbségek: </a:t>
            </a:r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míg 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északon</a:t>
            </a:r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 23 államban mintegy 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22 milliói lakos élt, addig délen 11 államban csak 9 millió ember élte életét. Északon erős ipar, így nagy fegyvergyárak és bányák létesültek, addig délen alig-alig alakult ki ipari központ, </a:t>
            </a:r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és a terület szinte teljesen az európaiakkal való kereskedelemtől függött.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572000" y="437592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Ugyanakkor az is tény, 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hogy az északi polgárosodott lakosság járatlan volt a katonáskodásban,</a:t>
            </a:r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 kevés volt a harcban gyakorlott tiszt, viszont 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délen a </a:t>
            </a:r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rabszolgák állandó kordában tartása és a sajátos vidékies életmód miatt a 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férfitársadalom szinte teljes egészében fegyverforgatásban jártas emberekből állt.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tinkmara.freeblog.hu/files/2010/08/67ee994bff6045b8a65f0261a2b56c84_civil_war_at_lpd_3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384376" cy="4094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5220072" y="435413"/>
            <a:ext cx="1679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Északi hadsereg</a:t>
            </a:r>
            <a:br>
              <a:rPr lang="hu-HU" b="1" dirty="0" smtClean="0">
                <a:solidFill>
                  <a:srgbClr val="C00000"/>
                </a:solidFill>
              </a:rPr>
            </a:br>
            <a:r>
              <a:rPr lang="hu-HU" b="1" i="1" dirty="0" smtClean="0">
                <a:solidFill>
                  <a:srgbClr val="C00000"/>
                </a:solidFill>
              </a:rPr>
              <a:t>( </a:t>
            </a:r>
            <a:r>
              <a:rPr lang="hu-HU" b="1" i="1" dirty="0" err="1" smtClean="0">
                <a:solidFill>
                  <a:srgbClr val="C00000"/>
                </a:solidFill>
              </a:rPr>
              <a:t>Unionisták</a:t>
            </a:r>
            <a:r>
              <a:rPr lang="hu-HU" b="1" i="1" dirty="0" smtClean="0">
                <a:solidFill>
                  <a:srgbClr val="C00000"/>
                </a:solidFill>
              </a:rPr>
              <a:t> )</a:t>
            </a:r>
            <a:endParaRPr lang="hu-HU" b="1" i="1" dirty="0">
              <a:solidFill>
                <a:srgbClr val="C00000"/>
              </a:solidFill>
            </a:endParaRPr>
          </a:p>
        </p:txBody>
      </p:sp>
      <p:pic>
        <p:nvPicPr>
          <p:cNvPr id="7172" name="Picture 4" descr="http://hirek.hir-ek.hu/catch/thumb/OTYtMzQ3OT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38465"/>
            <a:ext cx="419100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510816" y="385405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Déli hadsereg (</a:t>
            </a:r>
            <a:r>
              <a:rPr lang="hu-HU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K</a:t>
            </a:r>
            <a:r>
              <a:rPr lang="hu-HU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onföderációsok</a:t>
            </a:r>
            <a:r>
              <a:rPr lang="hu-HU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) </a:t>
            </a:r>
            <a:endParaRPr lang="hu-HU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71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fegyveres harc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06083" y="1124744"/>
            <a:ext cx="3816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A polgárháború első szakasza a déliek sorozatos győzelmeivel kezdődött</a:t>
            </a:r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, mivel ekkor még erősen érvényesült a szakképzett és fegyverforgatásban gyakorlott tisztikar, és gyalogság háborúban való jártasságából származó előny.</a:t>
            </a:r>
          </a:p>
          <a:p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Közben az erőviszonyok javítása érdekében 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Lincoln 1862 –</a:t>
            </a:r>
            <a:r>
              <a:rPr lang="hu-HU" b="1" dirty="0" err="1" smtClean="0">
                <a:effectLst/>
                <a:latin typeface="Times New Roman" pitchFamily="18" charset="0"/>
                <a:cs typeface="Times New Roman" pitchFamily="18" charset="0"/>
              </a:rPr>
              <a:t>ben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 és </a:t>
            </a:r>
            <a:b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1863 –</a:t>
            </a:r>
            <a:r>
              <a:rPr lang="hu-HU" b="1" dirty="0" err="1" smtClean="0">
                <a:effectLst/>
                <a:latin typeface="Times New Roman" pitchFamily="18" charset="0"/>
                <a:cs typeface="Times New Roman" pitchFamily="18" charset="0"/>
              </a:rPr>
              <a:t>ban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 két fontos törvényt fogadtatott el: </a:t>
            </a:r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egyrészt megszületett a </a:t>
            </a:r>
            <a:r>
              <a:rPr lang="hu-HU" b="1" dirty="0" smtClean="0">
                <a:effectLst/>
                <a:latin typeface="Times New Roman" pitchFamily="18" charset="0"/>
                <a:cs typeface="Times New Roman" pitchFamily="18" charset="0"/>
              </a:rPr>
              <a:t>Telepítési Törvény</a:t>
            </a:r>
            <a:r>
              <a:rPr lang="hu-HU" dirty="0" smtClean="0">
                <a:effectLst/>
                <a:latin typeface="Times New Roman" pitchFamily="18" charset="0"/>
                <a:cs typeface="Times New Roman" pitchFamily="18" charset="0"/>
              </a:rPr>
              <a:t>, melyben földet ígért azoknak, akik 5 évre művelésbe vesznek határszéli földeket, másrészt megszületett a rabszolgák felszabadításáról szóló törvény (1863 január 1), melyben az USA egész területén jogszabályba iktatták a rabszolgák felszabadítását.</a:t>
            </a:r>
          </a:p>
          <a:p>
            <a:endParaRPr lang="hu-HU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Fájl:Battle of Shiloh Thulstru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82" y="999211"/>
            <a:ext cx="4047758" cy="3000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4572000" y="1139863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effectLst/>
              </a:rPr>
              <a:t>A </a:t>
            </a:r>
            <a:r>
              <a:rPr lang="hu-HU" b="1" dirty="0" err="1" smtClean="0">
                <a:effectLst/>
              </a:rPr>
              <a:t>shilohi</a:t>
            </a:r>
            <a:r>
              <a:rPr lang="hu-HU" b="1" dirty="0" smtClean="0">
                <a:effectLst/>
              </a:rPr>
              <a:t> csata</a:t>
            </a:r>
            <a:r>
              <a:rPr lang="hu-HU" b="1" dirty="0" smtClean="0"/>
              <a:t>1861. </a:t>
            </a:r>
            <a:r>
              <a:rPr lang="hu-HU" b="1" dirty="0"/>
              <a:t>á</a:t>
            </a:r>
            <a:r>
              <a:rPr lang="hu-HU" b="1" dirty="0" smtClean="0"/>
              <a:t>prilis 6.</a:t>
            </a:r>
            <a:endParaRPr lang="hu-HU" b="1" dirty="0"/>
          </a:p>
        </p:txBody>
      </p:sp>
      <p:pic>
        <p:nvPicPr>
          <p:cNvPr id="8198" name="Picture 6" descr="Fájl:Monitor virginia h4597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82" y="3566678"/>
            <a:ext cx="4047758" cy="3205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5004048" y="3789040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err="1" smtClean="0">
                <a:solidFill>
                  <a:srgbClr val="C00000"/>
                </a:solidFill>
                <a:effectLst/>
              </a:rPr>
              <a:t>Merrimac</a:t>
            </a:r>
            <a:r>
              <a:rPr lang="hu-HU" b="1" dirty="0" smtClean="0">
                <a:solidFill>
                  <a:srgbClr val="C00000"/>
                </a:solidFill>
                <a:effectLst/>
              </a:rPr>
              <a:t> és a Monitor csatája </a:t>
            </a:r>
          </a:p>
          <a:p>
            <a:pPr algn="ctr"/>
            <a:r>
              <a:rPr lang="hu-HU" b="1" dirty="0" smtClean="0">
                <a:solidFill>
                  <a:srgbClr val="C00000"/>
                </a:solidFill>
                <a:effectLst/>
              </a:rPr>
              <a:t>1862. március 9-én</a:t>
            </a:r>
            <a:endParaRPr lang="hu-H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9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576</Words>
  <Application>Microsoft Office PowerPoint</Application>
  <PresentationFormat>Diavetítés a képernyőre (4:3 oldalarány)</PresentationFormat>
  <Paragraphs>55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AMERIKAI POLGÁRHÁBORÚ </vt:lpstr>
      <vt:lpstr>PowerPoint bemutató</vt:lpstr>
      <vt:lpstr>PowerPoint bemutató</vt:lpstr>
      <vt:lpstr>Kezdetek, a háború kirobbanásának okai</vt:lpstr>
      <vt:lpstr>PowerPoint bemutató</vt:lpstr>
      <vt:lpstr>PowerPoint bemutató</vt:lpstr>
      <vt:lpstr>PowerPoint bemutató</vt:lpstr>
      <vt:lpstr>PowerPoint bemutató</vt:lpstr>
      <vt:lpstr>A fegyveres harc</vt:lpstr>
      <vt:lpstr>Fordulat a háború kimenetelében</vt:lpstr>
      <vt:lpstr>A polgárháború befejezése, következményei</vt:lpstr>
      <vt:lpstr>PowerPoint bemutató</vt:lpstr>
      <vt:lpstr>PowerPoint bemutató</vt:lpstr>
      <vt:lpstr>KÖSZÖNÖM  A 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AMERIKAI POLGÁRHÁBORÚ 1861-1865</dc:title>
  <dc:creator>Nelli és Kálmán</dc:creator>
  <cp:lastModifiedBy>TikiKami</cp:lastModifiedBy>
  <cp:revision>30</cp:revision>
  <dcterms:created xsi:type="dcterms:W3CDTF">2011-04-03T09:39:36Z</dcterms:created>
  <dcterms:modified xsi:type="dcterms:W3CDTF">2015-10-26T15:42:09Z</dcterms:modified>
</cp:coreProperties>
</file>