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5" r:id="rId5"/>
    <p:sldId id="270" r:id="rId6"/>
    <p:sldId id="271" r:id="rId7"/>
    <p:sldId id="272" r:id="rId8"/>
    <p:sldId id="278" r:id="rId9"/>
    <p:sldId id="279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AA72-A247-4FAA-B691-5AF690E1BE78}" type="datetimeFigureOut">
              <a:rPr lang="hu-HU" smtClean="0"/>
              <a:t>2020. 10. 05.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C013-5F63-4D62-AF2E-6F528E2A8C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340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787">
        <p:circle/>
      </p:transition>
    </mc:Choice>
    <mc:Fallback xmlns="">
      <p:transition spd="slow" advClick="0" advTm="7787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AA72-A247-4FAA-B691-5AF690E1BE78}" type="datetimeFigureOut">
              <a:rPr lang="hu-HU" smtClean="0"/>
              <a:t>2020. 10. 05.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C013-5F63-4D62-AF2E-6F528E2A8C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1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787">
        <p:circle/>
      </p:transition>
    </mc:Choice>
    <mc:Fallback xmlns="">
      <p:transition spd="slow" advClick="0" advTm="7787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AA72-A247-4FAA-B691-5AF690E1BE78}" type="datetimeFigureOut">
              <a:rPr lang="hu-HU" smtClean="0"/>
              <a:t>2020. 10. 05.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C013-5F63-4D62-AF2E-6F528E2A8C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7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787">
        <p:circle/>
      </p:transition>
    </mc:Choice>
    <mc:Fallback xmlns="">
      <p:transition spd="slow" advClick="0" advTm="7787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AA72-A247-4FAA-B691-5AF690E1BE78}" type="datetimeFigureOut">
              <a:rPr lang="hu-HU" smtClean="0"/>
              <a:t>2020. 10. 05.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C013-5F63-4D62-AF2E-6F528E2A8C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582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787">
        <p:circle/>
      </p:transition>
    </mc:Choice>
    <mc:Fallback xmlns="">
      <p:transition spd="slow" advClick="0" advTm="7787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AA72-A247-4FAA-B691-5AF690E1BE78}" type="datetimeFigureOut">
              <a:rPr lang="hu-HU" smtClean="0"/>
              <a:t>2020. 10. 05.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C013-5F63-4D62-AF2E-6F528E2A8C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724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787">
        <p:circle/>
      </p:transition>
    </mc:Choice>
    <mc:Fallback xmlns="">
      <p:transition spd="slow" advClick="0" advTm="7787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AA72-A247-4FAA-B691-5AF690E1BE78}" type="datetimeFigureOut">
              <a:rPr lang="hu-HU" smtClean="0"/>
              <a:t>2020. 10. 05.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C013-5F63-4D62-AF2E-6F528E2A8C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00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787">
        <p:circle/>
      </p:transition>
    </mc:Choice>
    <mc:Fallback xmlns="">
      <p:transition spd="slow" advClick="0" advTm="7787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AA72-A247-4FAA-B691-5AF690E1BE78}" type="datetimeFigureOut">
              <a:rPr lang="hu-HU" smtClean="0"/>
              <a:t>2020. 10. 05.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C013-5F63-4D62-AF2E-6F528E2A8C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23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787">
        <p:circle/>
      </p:transition>
    </mc:Choice>
    <mc:Fallback xmlns="">
      <p:transition spd="slow" advClick="0" advTm="7787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AA72-A247-4FAA-B691-5AF690E1BE78}" type="datetimeFigureOut">
              <a:rPr lang="hu-HU" smtClean="0"/>
              <a:t>2020. 10. 05.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C013-5F63-4D62-AF2E-6F528E2A8C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863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787">
        <p:circle/>
      </p:transition>
    </mc:Choice>
    <mc:Fallback xmlns="">
      <p:transition spd="slow" advClick="0" advTm="7787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AA72-A247-4FAA-B691-5AF690E1BE78}" type="datetimeFigureOut">
              <a:rPr lang="hu-HU" smtClean="0"/>
              <a:t>2020. 10. 05.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C013-5F63-4D62-AF2E-6F528E2A8C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48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787">
        <p:circle/>
      </p:transition>
    </mc:Choice>
    <mc:Fallback xmlns="">
      <p:transition spd="slow" advClick="0" advTm="7787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AA72-A247-4FAA-B691-5AF690E1BE78}" type="datetimeFigureOut">
              <a:rPr lang="hu-HU" smtClean="0"/>
              <a:t>2020. 10. 05.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C013-5F63-4D62-AF2E-6F528E2A8C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20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787">
        <p:circle/>
      </p:transition>
    </mc:Choice>
    <mc:Fallback xmlns="">
      <p:transition spd="slow" advClick="0" advTm="7787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AA72-A247-4FAA-B691-5AF690E1BE78}" type="datetimeFigureOut">
              <a:rPr lang="hu-HU" smtClean="0"/>
              <a:t>2020. 10. 05.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C013-5F63-4D62-AF2E-6F528E2A8C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38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787">
        <p:circle/>
      </p:transition>
    </mc:Choice>
    <mc:Fallback xmlns="">
      <p:transition spd="slow" advClick="0" advTm="7787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EAA72-A247-4FAA-B691-5AF690E1BE78}" type="datetimeFigureOut">
              <a:rPr lang="hu-HU" smtClean="0"/>
              <a:t>2020. 10. 05.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C013-5F63-4D62-AF2E-6F528E2A8C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919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787">
        <p:circle/>
      </p:transition>
    </mc:Choice>
    <mc:Fallback xmlns="">
      <p:transition spd="slow" advClick="0" advTm="7787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/index.php?title=F%C3%A1jl:Thorma_J%C3%A1nos_painter_(1870-1937.12.05).jpg&amp;filetimestamp=2009100717103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79549" y="332656"/>
            <a:ext cx="7772400" cy="1470025"/>
          </a:xfrm>
        </p:spPr>
        <p:txBody>
          <a:bodyPr>
            <a:noAutofit/>
          </a:bodyPr>
          <a:lstStyle/>
          <a:p>
            <a:r>
              <a:rPr lang="hu-H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1849. október 6.</a:t>
            </a:r>
            <a:endParaRPr lang="hu-H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I:\Aradi vértanúk\Aradi vértanú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7711"/>
            <a:ext cx="6092155" cy="437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rkelHunyadi László-Gyászze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ErkelHunyadi László-Gyászze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16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727">
        <p:circle/>
      </p:transition>
    </mc:Choice>
    <mc:Fallback>
      <p:transition spd="slow" advClick="0" advTm="672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3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3"/>
        <p14:playEvt time="1" objId="4"/>
        <p14:stopEvt time="6727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188640"/>
            <a:ext cx="2419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bukás</a:t>
            </a:r>
            <a:endParaRPr lang="hu-H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15819" y="1342828"/>
            <a:ext cx="4968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1849 nyarán mindenki számára nyilvánvaló </a:t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lett, hogy a fegyveres küzdelem elveszett.</a:t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Keletről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megérkezett a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orosz cár által küldött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ezer jól képzett és komoly tűzérséggel felszerelt hadsereg.</a:t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hazánk területén állomásozó osztrák erőkkel együtt közel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kétszeres túlerőben voltak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honvédséggel szemben.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71" y="476672"/>
            <a:ext cx="376725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5337010" y="3501008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Segesvári ütközet 1849. július 31.</a:t>
            </a:r>
            <a:endParaRPr lang="hu-H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Ã©ptalÃ¡latok a kÃ¶vetkezÅre: bem jÃ³zs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463" y="4205150"/>
            <a:ext cx="1629592" cy="2534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4516388" y="3989174"/>
            <a:ext cx="44352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Ráadásul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haderő nagy része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kiképzetlen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népfelkelőkből állt. 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Bem tábornok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 vezetett hadsereg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Segesvárnál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szenvedett vereséget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orosz haderővel szemben.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Valószínűleg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itt esett el Petőfi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Sándor.</a:t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erdélyi magyar haderő veresége után szabad volt az út az oroszok előtt.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59154" y="4512394"/>
            <a:ext cx="26276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Bem József /Bem apó/</a:t>
            </a:r>
            <a: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lengyel származású </a:t>
            </a:r>
            <a:br>
              <a:rPr lang="hu-H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forradalmár, katona.</a:t>
            </a:r>
            <a:br>
              <a:rPr lang="hu-H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1848-1849. évi</a:t>
            </a:r>
            <a:br>
              <a:rPr lang="hu-H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európai forradalmakban</a:t>
            </a:r>
            <a:br>
              <a:rPr lang="hu-H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harcolt a népek</a:t>
            </a:r>
            <a:br>
              <a:rPr lang="hu-H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szabadságáért.</a:t>
            </a:r>
            <a:endParaRPr lang="hu-H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0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145">
        <p:circle/>
      </p:transition>
    </mc:Choice>
    <mc:Fallback>
      <p:transition spd="slow" advClick="0" advTm="2514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 flipH="1">
            <a:off x="107504" y="415402"/>
            <a:ext cx="47525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katona vereség az 1849. augusztus 9-én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Temesvárnál vált biztossá.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sereg katasztrofális vereséget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szenvedett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Haynau tábornagy által irányított 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császári és királyi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hadseregtől.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csata az 1848–49-es forradalom és szabadságharc utolsó csatája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lett. 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visszavonulás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során a magyar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seregek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harcrendje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felbomlott.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Ezután a különálló magyar hadtesteket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 nem lehetett összefogni.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Görgey Artúr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sereg fővezére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teljesen értelmetlennek látta a további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harcot ezért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1849. augusztus 13-án Világosnál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orosz hadsereg előtt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letette a fegyvert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orosz cár mentességet adott 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Görgey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nek, így ő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osztozott az </a:t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Aradon kivégzett tábornokok </a:t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sorsában.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KÃ©ptalÃ¡latok a kÃ¶vetkezÅre: temesvÃ¡ri cs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4391"/>
            <a:ext cx="4079423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783266" y="2756829"/>
            <a:ext cx="4232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temesvári vereség végleg megpecsételte</a:t>
            </a:r>
            <a:br>
              <a:rPr lang="hu-H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magyar forradalom sorsát</a:t>
            </a:r>
            <a:endParaRPr lang="hu-H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604" y="3539334"/>
            <a:ext cx="4644008" cy="2506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4"/>
          <p:cNvSpPr txBox="1"/>
          <p:nvPr/>
        </p:nvSpPr>
        <p:spPr>
          <a:xfrm>
            <a:off x="4469607" y="6134015"/>
            <a:ext cx="4408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Világosnál a kilátástalan katonai küzdelem</a:t>
            </a:r>
            <a:br>
              <a:rPr lang="hu-H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befejeződött</a:t>
            </a:r>
            <a:endParaRPr lang="hu-H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823">
        <p:circle/>
      </p:transition>
    </mc:Choice>
    <mc:Fallback>
      <p:transition spd="slow" advClick="0" advTm="2482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74044" y="12465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Megtorlás</a:t>
            </a:r>
            <a:endParaRPr lang="hu-H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66032" y="935795"/>
            <a:ext cx="57461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forradalom alig fejeződött be, a császáriak mindjárt megkezdték a megtorlást.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Haynau, a magyarországi osztrák főparancsnok felállította a haditörvényszéket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melyek több száz tisztet és polgári személyt ítéltek halálra és még többet várfogságra.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foglyul ejtett katonák közül a magyarokat, székelyeket, lengyeleket és németeket erőszakkal besorozták az osztrák hadseregbe, a más nemzetiségűeket hazaengedték.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94" y="152249"/>
            <a:ext cx="2829804" cy="44644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5436096" y="4692004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Báró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Julius Jacob von Haynau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(1786 –  1853)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osztrák hadvezér,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nevéhez fűződik az 1848-49-es forradalmat és szabadságharcot követő megfélemlítés</a:t>
            </a:r>
          </a:p>
        </p:txBody>
      </p:sp>
      <p:pic>
        <p:nvPicPr>
          <p:cNvPr id="5124" name="Picture 4" descr="http://www.tankonyvtar.hu/site/img/historia/1994_94-0910_29_Barany3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23" y="4252881"/>
            <a:ext cx="3970784" cy="257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44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9199">
        <p:circle/>
      </p:transition>
    </mc:Choice>
    <mc:Fallback>
      <p:transition spd="slow" advClick="0" advTm="1919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Aradi vértanúk\Batthyányi Lajo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234"/>
            <a:ext cx="5518962" cy="66951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3203848" cy="1143000"/>
          </a:xfrm>
        </p:spPr>
        <p:txBody>
          <a:bodyPr>
            <a:normAutofit fontScale="90000"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gróf</a:t>
            </a:r>
            <a:r>
              <a:rPr lang="hu-H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hu-HU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Batthyány </a:t>
            </a:r>
            <a:br>
              <a:rPr lang="hu-HU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Lajos</a:t>
            </a:r>
            <a:br>
              <a:rPr lang="hu-HU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1807-1849</a:t>
            </a:r>
            <a:b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Magyarország</a:t>
            </a:r>
            <a:b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első alkotmányos</a:t>
            </a:r>
            <a:b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miniszterelnöke </a:t>
            </a:r>
            <a:endParaRPr lang="hu-HU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1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93">
        <p:circle/>
      </p:transition>
    </mc:Choice>
    <mc:Fallback>
      <p:transition spd="slow" advClick="0" advTm="709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bin.sulinet.hu/tori/idhir/arad/leve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976664" cy="3391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upload.wikimedia.org/wikipedia/commons/thumb/8/8b/Thorma_J%C3%A1nos_painter_%281870-1937.12.05%29.jpg/300px-Thorma_J%C3%A1nos_painter_%281870-1937.12.05%2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40666"/>
            <a:ext cx="6264696" cy="3174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228184" y="1212345"/>
            <a:ext cx="2518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tábornokok </a:t>
            </a:r>
            <a:b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halála</a:t>
            </a:r>
            <a:endParaRPr 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903" y="4500669"/>
            <a:ext cx="28151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1849. október 6.</a:t>
            </a:r>
            <a:b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Arad </a:t>
            </a:r>
            <a:endParaRPr 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592">
        <p:circle/>
      </p:transition>
    </mc:Choice>
    <mc:Fallback>
      <p:transition spd="slow" advClick="0" advTm="759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:\Aradi vértanúk\Batthyányi Lajos kivégzé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5" y="188640"/>
            <a:ext cx="8784976" cy="5501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188505" y="5589240"/>
            <a:ext cx="87911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g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róf Batthyány Lajos kivégzése az Újépület udvarán</a:t>
            </a:r>
            <a:b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pesten 1849. október 6-án</a:t>
            </a:r>
            <a:endParaRPr 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6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512">
        <p:circle/>
      </p:transition>
    </mc:Choice>
    <mc:Fallback>
      <p:transition spd="slow" advClick="0" advTm="751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0.gstatic.com/images?q=tbn:ANd9GcTlzVZQ3OwTu6sKqCy4zURdFxPZdFkOO3Vu62sL_24lp4t5eYX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8" y="116632"/>
            <a:ext cx="8748230" cy="655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95536" y="332656"/>
            <a:ext cx="51972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vértanúk emlékoszlopa</a:t>
            </a:r>
            <a:b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Aradon</a:t>
            </a:r>
            <a:endParaRPr lang="hu-H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2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575">
        <p:circle/>
      </p:transition>
    </mc:Choice>
    <mc:Fallback>
      <p:transition spd="slow" advClick="0" advTm="757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1" y="185770"/>
            <a:ext cx="7568655" cy="6555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zövegdoboz 2"/>
          <p:cNvSpPr txBox="1"/>
          <p:nvPr/>
        </p:nvSpPr>
        <p:spPr>
          <a:xfrm>
            <a:off x="747761" y="332656"/>
            <a:ext cx="33578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Két évvel ezelőtt </a:t>
            </a:r>
            <a:br>
              <a:rPr lang="hu-H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Aradon jártunk és </a:t>
            </a:r>
            <a:br>
              <a:rPr lang="hu-H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tisztelegtünk a mártírok</a:t>
            </a:r>
            <a:br>
              <a:rPr lang="hu-H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emlékművénél.</a:t>
            </a:r>
            <a:endParaRPr lang="hu-H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1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403">
        <p:circle/>
      </p:transition>
    </mc:Choice>
    <mc:Fallback>
      <p:transition spd="slow" advClick="0" advTm="740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422</Words>
  <Application>Microsoft Office PowerPoint</Application>
  <PresentationFormat>Diavetítés a képernyőre (4:3 oldalarány)</PresentationFormat>
  <Paragraphs>23</Paragraphs>
  <Slides>9</Slides>
  <Notes>0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Office-téma</vt:lpstr>
      <vt:lpstr>1849. október 6.</vt:lpstr>
      <vt:lpstr>PowerPoint-bemutató</vt:lpstr>
      <vt:lpstr>PowerPoint-bemutató</vt:lpstr>
      <vt:lpstr>PowerPoint-bemutató</vt:lpstr>
      <vt:lpstr>gróf Batthyány  Lajos 1807-1849 Magyarország első alkotmányos miniszterelnöke 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1849. október 6.</dc:title>
  <dc:creator>Nelli és Kálmán</dc:creator>
  <cp:lastModifiedBy>Tikos Kálmán</cp:lastModifiedBy>
  <cp:revision>32</cp:revision>
  <dcterms:created xsi:type="dcterms:W3CDTF">2011-10-04T16:18:47Z</dcterms:created>
  <dcterms:modified xsi:type="dcterms:W3CDTF">2020-10-05T17:41:30Z</dcterms:modified>
</cp:coreProperties>
</file>