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3" r:id="rId3"/>
    <p:sldId id="264" r:id="rId4"/>
    <p:sldId id="257" r:id="rId5"/>
    <p:sldId id="258" r:id="rId6"/>
    <p:sldId id="259" r:id="rId7"/>
    <p:sldId id="260" r:id="rId8"/>
    <p:sldId id="261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3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69C46-F3F1-4B38-B229-A4BE8005FB15}" type="datetimeFigureOut">
              <a:rPr lang="hu-HU" smtClean="0"/>
              <a:t>2023. 12. 27.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37743-4AE2-4AC2-BBC6-34C6008DAE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2098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69C46-F3F1-4B38-B229-A4BE8005FB15}" type="datetimeFigureOut">
              <a:rPr lang="hu-HU" smtClean="0"/>
              <a:t>2023. 12. 27.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37743-4AE2-4AC2-BBC6-34C6008DAE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3078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69C46-F3F1-4B38-B229-A4BE8005FB15}" type="datetimeFigureOut">
              <a:rPr lang="hu-HU" smtClean="0"/>
              <a:t>2023. 12. 27.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37743-4AE2-4AC2-BBC6-34C6008DAE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98008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69C46-F3F1-4B38-B229-A4BE8005FB15}" type="datetimeFigureOut">
              <a:rPr lang="hu-HU" smtClean="0"/>
              <a:t>2023. 12. 27.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37743-4AE2-4AC2-BBC6-34C6008DAE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3622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69C46-F3F1-4B38-B229-A4BE8005FB15}" type="datetimeFigureOut">
              <a:rPr lang="hu-HU" smtClean="0"/>
              <a:t>2023. 12. 27.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37743-4AE2-4AC2-BBC6-34C6008DAE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14775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69C46-F3F1-4B38-B229-A4BE8005FB15}" type="datetimeFigureOut">
              <a:rPr lang="hu-HU" smtClean="0"/>
              <a:t>2023. 12. 27.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37743-4AE2-4AC2-BBC6-34C6008DAE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0752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69C46-F3F1-4B38-B229-A4BE8005FB15}" type="datetimeFigureOut">
              <a:rPr lang="hu-HU" smtClean="0"/>
              <a:t>2023. 12. 27.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37743-4AE2-4AC2-BBC6-34C6008DAE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0614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69C46-F3F1-4B38-B229-A4BE8005FB15}" type="datetimeFigureOut">
              <a:rPr lang="hu-HU" smtClean="0"/>
              <a:t>2023. 12. 27.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37743-4AE2-4AC2-BBC6-34C6008DAE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27291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69C46-F3F1-4B38-B229-A4BE8005FB15}" type="datetimeFigureOut">
              <a:rPr lang="hu-HU" smtClean="0"/>
              <a:t>2023. 12. 27.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37743-4AE2-4AC2-BBC6-34C6008DAE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987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69C46-F3F1-4B38-B229-A4BE8005FB15}" type="datetimeFigureOut">
              <a:rPr lang="hu-HU" smtClean="0"/>
              <a:t>2023. 12. 27.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37743-4AE2-4AC2-BBC6-34C6008DAE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2055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69C46-F3F1-4B38-B229-A4BE8005FB15}" type="datetimeFigureOut">
              <a:rPr lang="hu-HU" smtClean="0"/>
              <a:t>2023. 12. 27.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37743-4AE2-4AC2-BBC6-34C6008DAE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9914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69C46-F3F1-4B38-B229-A4BE8005FB15}" type="datetimeFigureOut">
              <a:rPr lang="hu-HU" smtClean="0"/>
              <a:t>2023. 12. 27.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37743-4AE2-4AC2-BBC6-34C6008DAE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07849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http://t2.gstatic.com/images?q=tbn:ANd9GcRWR0Ava0cz9TWZcQrvYGIdLWNtNEtes_eCj0vQSD8JaxVN368uP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290" y="4582364"/>
            <a:ext cx="2247900" cy="2038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67576" y="297624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hu-HU" sz="8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EGYIPTOMI</a:t>
            </a:r>
            <a:br>
              <a:rPr lang="hu-HU" sz="8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8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BIRODALOM</a:t>
            </a:r>
          </a:p>
        </p:txBody>
      </p:sp>
      <p:pic>
        <p:nvPicPr>
          <p:cNvPr id="2050" name="Picture 2" descr="http://image.hotdog.hu/user/dorci.szabo/egyiptom-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910" y="54878"/>
            <a:ext cx="2385733" cy="20882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m.blog.hu/sz/szfinxklub/image/szfinxposz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27" y="195323"/>
            <a:ext cx="3083778" cy="20815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t1.gstatic.com/images?q=tbn:ANd9GcRUuU1eSss9qYaY3kQiSzoXG1q0SmbGHUK9AvAEm6BsXlMP_Bs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467" y="230585"/>
            <a:ext cx="3194483" cy="2046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t3.gstatic.com/images?q=tbn:ANd9GcRLH5naB62cXFgMU2bYMEjkoiksRLc1vq33Cf3J_XEPjZhc0_cwI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11" y="4446269"/>
            <a:ext cx="2859925" cy="2142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t1.gstatic.com/images?q=tbn:ANd9GcTftHa_PQMRDScOQGRknvqhdcyKZZ-rEoJwiiu97Z7pL2ZnXBxuO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476" y="4468137"/>
            <a:ext cx="2830730" cy="21203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65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98782" y="661772"/>
            <a:ext cx="4572000" cy="50170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2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sírokban nagyon sok használati tárgyat, értéktárgyat és ékszert helyeztek el, abban a hitben, hogy a fáraó majd a túlvilágon használni fogja ezeket. </a:t>
            </a:r>
          </a:p>
          <a:p>
            <a:r>
              <a:rPr lang="hu-HU" sz="22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Királyok Völgyének</a:t>
            </a:r>
          </a:p>
          <a:p>
            <a:r>
              <a:rPr lang="hu-HU" sz="22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sziklasírjait évszázadokkal később sírrablók kifosztották, így a modern kori régészeti ásatások nagyrészt ezeket a feldúlt temetkezési helyeket tárták fel. </a:t>
            </a:r>
          </a:p>
          <a:p>
            <a:r>
              <a:rPr lang="hu-HU" sz="22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Ugyanakkor az egyik leghíresebb régészeti lelet is innen származik, </a:t>
            </a:r>
            <a:r>
              <a:rPr lang="hu-HU" sz="228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Tutanhamon </a:t>
            </a:r>
            <a:r>
              <a:rPr lang="hu-HU" sz="22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fáraó sírja.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784" y="162876"/>
            <a:ext cx="4135625" cy="6490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églalap 3"/>
          <p:cNvSpPr/>
          <p:nvPr/>
        </p:nvSpPr>
        <p:spPr>
          <a:xfrm>
            <a:off x="752760" y="6151046"/>
            <a:ext cx="40404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Tutanhamon arany halotti maszkja</a:t>
            </a:r>
          </a:p>
        </p:txBody>
      </p:sp>
    </p:spTree>
    <p:extLst>
      <p:ext uri="{BB962C8B-B14F-4D97-AF65-F5344CB8AC3E}">
        <p14:creationId xmlns:p14="http://schemas.microsoft.com/office/powerpoint/2010/main" val="191734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72238" y="2718942"/>
            <a:ext cx="328899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Egyiptom területe viszonylag elszigetelt része volt az ókori Kelet világának. </a:t>
            </a:r>
            <a:br>
              <a:rPr lang="hu-HU" sz="2000" dirty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Nílus országát északról a Földközi-tenger, délről </a:t>
            </a:r>
            <a:r>
              <a:rPr lang="hu-HU" sz="2000" b="1" dirty="0" err="1">
                <a:latin typeface="Times New Roman" pitchFamily="18" charset="0"/>
                <a:cs typeface="Times New Roman" pitchFamily="18" charset="0"/>
              </a:rPr>
              <a:t>Núbia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 hegyvidéke, nyugatról a Líbiai-sivatag, keletről a Vörös-tenger fogta közre.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465943" y="260648"/>
            <a:ext cx="751840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Egyiptom földrajzi elhelyezkedése</a:t>
            </a:r>
            <a:br>
              <a:rPr lang="hu-H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természeti adottságai</a:t>
            </a:r>
          </a:p>
        </p:txBody>
      </p:sp>
      <p:pic>
        <p:nvPicPr>
          <p:cNvPr id="1026" name="Picture 2" descr="http://egyiptom.terkepek.net/egyipt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308" y="1974325"/>
            <a:ext cx="4395986" cy="4522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Jobbra nyíl 3"/>
          <p:cNvSpPr/>
          <p:nvPr/>
        </p:nvSpPr>
        <p:spPr>
          <a:xfrm>
            <a:off x="3135902" y="1974324"/>
            <a:ext cx="315467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Földközi-tenger</a:t>
            </a:r>
          </a:p>
        </p:txBody>
      </p:sp>
      <p:sp>
        <p:nvSpPr>
          <p:cNvPr id="5" name="Jobbra nyíl 4"/>
          <p:cNvSpPr/>
          <p:nvPr/>
        </p:nvSpPr>
        <p:spPr>
          <a:xfrm>
            <a:off x="2987826" y="5487670"/>
            <a:ext cx="2206891" cy="4896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/>
              <a:t>Núbia</a:t>
            </a:r>
            <a:r>
              <a:rPr lang="hu-HU" dirty="0"/>
              <a:t> hegyvidéke</a:t>
            </a:r>
          </a:p>
        </p:txBody>
      </p:sp>
      <p:sp>
        <p:nvSpPr>
          <p:cNvPr id="6" name="Jobbra nyíl 5"/>
          <p:cNvSpPr/>
          <p:nvPr/>
        </p:nvSpPr>
        <p:spPr>
          <a:xfrm>
            <a:off x="3707905" y="4401108"/>
            <a:ext cx="1005337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Líbiai sivatag</a:t>
            </a:r>
          </a:p>
        </p:txBody>
      </p:sp>
      <p:sp>
        <p:nvSpPr>
          <p:cNvPr id="7" name="Jobbra nyíl 6"/>
          <p:cNvSpPr/>
          <p:nvPr/>
        </p:nvSpPr>
        <p:spPr>
          <a:xfrm>
            <a:off x="5796137" y="4158064"/>
            <a:ext cx="2592288" cy="5473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Vörös-tenger</a:t>
            </a:r>
          </a:p>
        </p:txBody>
      </p:sp>
    </p:spTree>
    <p:extLst>
      <p:ext uri="{BB962C8B-B14F-4D97-AF65-F5344CB8AC3E}">
        <p14:creationId xmlns:p14="http://schemas.microsoft.com/office/powerpoint/2010/main" val="221173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hQSERUUExQWFBUVFRcYGBgYGBYXGBgXGBUWGBUYGBcXICYfFxkjGhcYHy8gIycpLCwsFR4xNTAqNSYrLCkBCQoKDgwOGg8PGjQkHyQtLCwpLC8sLCwsLCwsLCwsLCwsLCwsLCwsLCwsLCwsLCwsLCwsLCwsLCwsLCwsLCwsLP/AABEIAM4A9QMBIgACEQEDEQH/xAAcAAABBQEBAQAAAAAAAAAAAAADAAECBAUGBwj/xAA+EAABAwIEAwUGAwYGAwEAAAABAAIRAyEEEjFBBVFhEyJxgZEGFDKhsfAHwdEjQlKC4fEVFmJykqIzQ8IX/8QAGwEAAwEBAQEBAAAAAAAAAAAAAQIDAAQFBgf/xAAvEQACAgEDAwEGBgMBAAAAAAAAAQIRAxIhMRNBUQQUImFxkbEyQlKh4fAFgdEj/9oADAMBAAIRAxEAPwD2WloihZlDG7FWW4rkuiUGebHLFFuycEKoa55pveOqXQx+vEvZkpVL3jqpjEdUrgx16iLLgTqqKvVSz9UukqsyYclRLioZ+qfOtQ2tMfOVIPQzVUS+VqF113DynVcOSL1tIeqiwkgZ1IVUKGWRBUlAVE8oDakSSUZThYNjpJJpWCOkmlILGHSSSWMJJMU0rAseUsyiSmRoWyeZJRTLUa2c9QJ5Kxn6KODxAhH95C75N3weOBnxTt80Tt0Vj+oStgoE2eSM0KQPVTAU3IdRGb4KeXopNKlnU2zojBd2DFMp8hU86kCltlFCIMMUhTUsyiVrYdMUPkUSE/moQsgSfwJtUiRsFABOsFOkSD04cogKQagUTZIFPCYNT5UpXceUyUJ4WGElKUJsqwNx5SUWvCkgFOximCmkiCiOVKU5ShY1EUk4CSwKOXwpCtBAweWOvWfqrTYnX0Ej5r0pvc8ehNYFIUt07qzgbGfkiUq53UW2akMxTD0hXPRTD+iRhpeR2FSIKh2nVTFXqlZSLXcfMlnTCqlnQGv4kgTySDlAVuqc1wtTCpLyFkJABC7QJxWHNCh1NBsqaEPthzS7cc0KY2uIdoUoVOhjmPEsc1w5tII9QjCulcWUjliHCSzcXx+jSMVHhtwD0nSY+EdTZWH4trblwA5kgD5rOEvA/ViW0iVWdxBgE5hBkTIuQCTHkCfIoB4zRkDtGSRIGZsxAdMTpBB8CsoSfYZ5Y+S/KUrnKXt5gnTGIpiCRcwLawTqrI9q8NlzdvTjx/LVP0Z/pf0E60TYgBM5pXmXtV+KzmZPd2kEEzmyFrhaBGvPQiOu1DEfjFXZSDhTpkiAZkkk84IA9Fdeky9xHmhweutnmpSvEKf4wYmtLO5TMTIEHXYkqtjvxuxbXOYBTO2bKQRaCRB538Vn6SdXaCs64R7xKZzl4Fh/xlxNKmAHFx1JeMxPMySbKNP8YsRVqg9o9hgtFmhkcy0WnrBKX2anWpfv/wAN17XB72CkvnXF+3lanUc5lR5dUgvcHuGY7aeJSTv0yTrUTWXY0hxOoCZe7U/vO5ow4m/dzv8AkVzT+0BdMgZjqDzPNMapb+8vej6qKXB5rR0zeKO/iPqUT/GDu93/ACK5bPyk3H398lHOOfzTe1x8A0nY0faV7Taq8fz/ANVZZ7bvH/u05hp/JcI2ppt4X9bKDq3hY/fgpT9ThfMUZJnoP+fHZo7T/qI81aw/4jMBh8nqJH6ry+rjYO9+n5qdKu4n7Eeq5p58D20jpM9WP4k0h+68+BF1P/8ASaFpbUF76WHOxuvIqvEGttbXa/z0QH8adECPkud5MP6R1Fs9ef8AiVRBIyVI2MtEmeWyocS/FFw/8VHxLiT6BsfVeYs40+LumykzibotJuhrx1shtDPTMN+KVQsvQGbxcB4xf6o1X8TnwCKAGky4/oIC8xqueQXRA3JuB6IFKtNsx8I187pXkgvyjKB6jjPxFrkAsYxkXP70iOuglZeI/EetUYaZDHtfZ3dixiWyCLa9eq4178jCA28akg+MAo2DNSJzADwg6dAleaK4SNRtcH9p69KpmptaJGWYIteDqJIvrKt1ParGl8nEPADQBDiNNyG79Vy1fiLmz3xbaDJ8ysmpx2oT8RSv1A8YN8HYY/iVWoZqPc/xL3X0nTosziFQ1CMzyfEOdoI3WTheKmBmcSZ5jrzSxPFCTDSR6FZ+qk1QdDs1KHEHU25G1DBM5e+BOkwLSjOxpOrp10zSPNY2N4rYAXB5geRuhu43bn1tZFepklsLobLdOs2n3QH33A+tkbEcbdZmc+GtuVxELDHEJdcuyzuf0UqVXO4QLDc8vzKHtEl3C4eTSxNUPgOmQdMzL+SOMMCPhiepWdi+LNp2Y0Tud/VZdTjNR26nLO/IY4pSR0QwLRNmt6kz9DKG7DM3LB4i/r+S544t0SSeninoYyLmT0uoyzy8jdFnQPYCILw6wkQNJtHL+ixqeHbnIL8oO2/0VKtjKhvcbbqo6o6b6qTySkWhhfk7BnZAXeHeJH6J1yNKTvHikpOUvIrwfE97qYOj/wCxjNf3o68044dg4J7OjAEk9wCNJmbCbeKof5NwrnFxp3v/AOypuerlCp+HmFc7NFQdBUdFvX6r6Say/pX1/g4Pdvkre0WE+GnhMLRLnDMT+xcch0LW5tP9WiweIU6oeGHDBhDZ7rBJgXOZsyLaSu44d7K0KFQVKbHZg3LLnOda+zpjVbDmk6CFN4HL8Tr5cfZAcl2PFK1OqXHK10jWWunymwturjcLUMEMqW17j4Pyv4hevFh5H5qAoiLgeh/NTXol+oznfY8axuHqRPZvkGLtd8gR4KmylWIIFOprPwu+wvaq+EB1p0yP9SlSwdJwswH/AGxE+IQfo1f4h45KXB4mcDU17N8zyP0S9xqgXpv/AOJ/Re01OGs/gI8iT81U9ya0z+0MbRb0BTL0S8h6vwPIqWDcTBBHj+Q3WqzBsa394u1mDPltC7PF+x9Go8uHbZjJJkgeEumP6KvQ9h7F2aqyP4nMda97Hw9VCXpsi2QXOzjahcGEGGtOs6nwVFuJy3H2bfou2xXsVThzjVBIHIH84WF/lSQYe0jrA/8ApRlgyR5Q8ZLuYjuJumxI++eqM/iUxcxFx97LQqeyh2e084j9SqVTh72uIFF7iLSGkgj0uFGUZR5RT3XwVMRiwQLhUKovC36XsnWezMMPWBJiC2LD/cB9hRHsZiZ/8NXp3f0skcJvdIeM4x7mQWkWJI5/eyk3EBv5ST+Wi6jD+xNV3xUKs85a2PUoWK9iXNNqFYWj4c+1z3HFN0clXQOpF8nI1aiZriQumrewNaRFOrB5UnW9Sj0/w8q5ZioDyNKsPnlIR6WTwP1YUcu45RpLj8ghvx1oH91qcR9lqzXHu1PNj/0VEezlaYLS3lLal/8AqkcZIaMoNW2Z760otKk7w+XyWu72FxUSKZdvDQ8n0y6rKxWDrMlr6b2RqHMc09JkJGmVtNe6wVSqAbX8f0Q3Vr2soFJLRRJCLlOm2fBDhT7S0LMzDlrTz+SSagB9hJJwTex9AYagbzOp3HNWjQH2Vns4tTbJc9rROpc0fVGbxyi5pLKjHR/qETtdfVvNBfmX1PGpgOO8cpYSmXPcAY7rQe87aw5TvYLz3i34j4h5LaX7ObWu48iDseix/aOnVxFepUL+0LZAEjNlbp3QBAvy3G+mJh2/xAHYEl3dg30PVeF6j1k8jqLpHfi9PFK3uX/8zYjNm7WoXDcvdY+vj6rpfZr8QK1ExWLqjOZPe0FpK4p7Ae8BlbYCxifH11Vp+CaGFwe6ZENLNQdLzY9IPiuWMpweqLplp4oNVR2Pt/7XGvkp03RTjMQ15Lidu0AECNmyYMysP2d9oauHPaU3OAFjIJYTGjhEX8ZskzhNfsYbFMPvmu0ubEZSReOkKtw7gdZrwWOYdebmkRBBBEGyabnOWt8/3gilj0VZ7rwDG+8YenVkS4Xg2kEgxy0020V/sh1XHfhxgqtGg/O8Q+oS1sCG84PI2ttC7APPMR5L2sTk4Jy5OGSSexIYYKDsMPuP0Uw48/l/VEvG3zT20ApVqPdNlknh5MjIyD0E+q6ACRooDCjkqKaqmExxwidabPQeZRxwdobo4f7XvaPQFarMOOvzRexSSmmG2c9h6bw6OzfHPtX/AClKpw+q54yvqtA2OQ/OLrpaNO6MGXU3NINmRgMGWDv1Hk/y+ndRzSqT3XhwOzjH/wArUDVMUvBSeQxWosc1pksJ2GUW85umbiq2k0h0uP8Atsr3ZN3CZ2Ea7b79FPWu6GRm8Qp4qoIFVjYEw19RhH8zagXG4/2fxTawcKxqydDXqP12jvL0NtFgtMdYndSLBqHARybH0ck91dvuPqk+5wjfemyPdz4l+KieRyOa0HqVjUqxL3NqOdRddpJrMIEHQ5mFxHr+a9XGBc/Ut6WEjw2RamCBHwSRrEQfFpd9ZUpuLfx+ZSMZNHmNH2Qc53bAggNs5rKVa9u6MzCZi+g8lk8V7J5/b4WvUhvxHAspON4kvZTzACDryXqeNpHMHTUc4fuhtDTTUsc43HNUcVxHFNBijULYMh2SBy+BjYjzUpY5PdDJpHg/FcTgw406dFrRuXte14PITv5BRwns9gntANdoe90N/ahgBgluY1KcNHPyXq2Lc3EPOelhy0uMmoGN738RzODjB367wjYduFol4azDh8jvgh7ZIktAytaPAOO+91zThKL5KKfg8e4z7L+6lrWV6b8wl0Oa6CItmZmDhextobJLv8b+HorOz0W0od3jmJBBdtBJga+qdJol3QNa8HmlXE5nHPleA53OdTvzTU6oaO45oPORcRy0QX02Oe4SR3jeRa5mxQ6vCSNHgjnf5gfdlBqN09jVHi6I1eI19ZJ8Axw+QKqniDjml3xGXWbc+it+6vbr3R632N/vRCOBzG8jygqsdC7IspRQA4x2UMmWAh0QNYjbotmj7QszTlLSBZwJbEeBus5mFpim8mS6W5b2jMQ4Eb2hdzhuJcPDG5KFOm/umcpcQd7unwVVihk3cqr/AESyyhXADh1XG4t0mlmbAGd4y93nnI7xJ5A2K6Xh3swxsFwBNrQPrF11HBeMMxADQP3RdbH+Gs5Qvax4ccacnZwynfCozeHVWU2BoBAGwAVv39h3Pok7hjOaAcBBsV2e4yZZGMbz+SK3FN5hUnUD081FtTb9FtCfBrNEPaTtPmispzqqNPEgDQFWKfEByUpRfYYtZY/up+arM4gOqsNx7eqk4y8GJscfFFDuiE2q0ndHbUHNSfyCMCiUyOijbopNA6JGEnKi4pOZ4KIGyUwz0mifv800Hp9+Cm0coj8/qiYI2mOnq37lGzAC8/8AP9EjhZgDU66fqnOEI0gqLaZZRkuEV6tVm2YdQTP9lXL7n9rU/wCvPxv9VaOFcbxHkfyQvdx/E0eZ/RUi4guRg8UwuaQaj4O4ewOiP4XzJ8OSoNwlRpgVXObAuH5HjcAwdR4Lpq2EIBtA/lgjz1VSnSaDJgegn0VVGMnYupox206rfhqPj/V2TvC72EpLf7JuySOjH4Brl5PlrGYAlzy0z3nWNjqdOarYZzha/nIujYhz2VXWIOZ3P+I7KdHiryQIC8V6q8npPVXkLhsU9ti50DmAfK58dOaPh8XQzWBGYabBVcXhnwIETqB6eiolpaYnp/SCpqEZ7/YRQjPc2iyg4HKHExJHSdQSbj53W9wbD0XZWnKHRoTJgcza65KjinBzW54AkB0THSfHlzXU+zGIptLnVKjC0NmHBuaZkZSSIOlk0LjNX+5z5YNI9H4PFNsNt4f0V2rxNrIzPA11MaarzHifG3OcclUloLSBlIc3me58WhERCo4njVbEOFNpdULoBuRuO6dALjdem/8AJ17sIfIgsLZ7JSx0/vA2mx25+Cm6uV4/hxVYW5XOY7N382ZuWJIaHCxkDQ/Nbnspinl5DajbtBPaPe45hGzYDtdPNPi/yeqSi4bv4/wB467noWaVLs53CpsrWAOsXiYneJ2RBVXsatidBajCOSH2ql2yTY6IWYcV1Lt1A0wpNaOSSzB6dYhWKWKVZoRWtSMJdZiOqsMqTuqDUSYKi0Y02EHf6o3ZWsfPqs6g/wC9FpYd1ogHrv8ANc09h1uEGDd6ffREp8LJ+I/L+qP721tiRMJn8Ua0wZ+senn6Ln1TfB1xx4l+Ji/wwcyovwAG7j4BJ3GKc7nwCIOKU+ZHiCl/9B9OH4AvdhHxEAbEEf1RKbGARIP8v9EX36n/ABC6DVxtHcg+Uoe8+zG0wjw1/f8AZJ5Y62YD0HmqB4eJkO8hln80WtiqPIHcQOsaHqqVU0y4i7Nblp+k2i6rBNefoRm0/H1LDGCTLAT0F/OQkl7m6O7Ut/t/TdJbbz9xdMvH2PnfiPC21Sf3XBzoI8Vn1eDtt3oyA6b8pW4R3j4n6p30GuFxK+TWeUNr2A2zmXsaLO2NrwBPPmoVMMzUi4vMEXi2mt1vYnh9N0F0SCqWIpN2JkSL20C6YZ74sF0c3iMO4EeJIjTUacrJMxWWwjMRrre9/SFpmLZjBHPW/iqWMwEHPTEib9F3RmntI6IzUtpFzA8be1hZSDGgxmMQTebmbidtE+GxhYQRUILSZImxLTEayNR1t5Y3u7gNIGt4+aO2k6DM3HXUbWsQncV5GcImvhq5a7MA6qzcEPDZkEgd64IHjC9B4F2VRpd2LGPDhILbggd0nNvG68wwePLe6CYtroSOfK66T2f445j+/UAB1Di7WBJLj5DzTYcnSyJtbHPlgz0gVlIVlmYbFtcJDg4cwZHqFYbWXvLMmrOWi2aqIyqeSpiuiNro9Q1FsVPJEnqqRqpGvZDqBov9tEXRqeIWc2si036IawUaba6sUqkx4rLZUgHy+/FGFSPrz5a/e90HKzGvTaDbQ+ZMc42VqvUDJYJnnraJP3dZIpEzYy22ojzPn4JnuIJm5Gp1+e6SrfI3Ac1EwqkaWVeo+NDP3cX5KHaKyYheNYbSRECbR4X6z5qZryqTa1uiO2sNxPTSd9eaVhCGqm7ZVTVQzV5ImLhreSb3nX87ql2+sifyR81Ei5e09QHfQhBtLkKQf3nwCSomSTklwB1Aj5bJLXEG55cB3nW3P1KI5pQpEk/6j9SiCsAvz6fJcq4lg3B5DksvFUwy7tJEbFb0ghCr4UObDhI5qmPLp5MYvEcCyo3OyMwAkWuNPW6z/eS2BbTX6ffRbHFsG7IBSESQCeQWRh+GPae8C4ctNrDou/DKLhu/l5HXG5OrUJEtAJ8tOvIKTKcgZo523Qa8AiJEagbGeqCzF94zPTSLCfmrKDa2GjG1sHeGtBGWRqQefMHXVFwFOm7KSDlBuJJMePoqb++connbXw6BRoPcyWwfHQc/y+SbS653GcduTveDijThlJx7wJALuZ5E236rcY6F5U7HlpzyQ4GRtBGkE356rs/ZXiD6rHPeZlwAvyF7ba8l04s0o7NEZwfJ0TqimCq2f7CJTMLpWYSiyx55orSqXbKbcQmWZGo0BURG1VntrIwqfl5Kiy2DSX+3S7VVO1i+39pRc4Gx87RP2FRTBRrYKsRAzZQYuDpt5wD8+i1w8FpluaQO87W0B0we8JuBPJY+DwueZIkxy894HrMeh0sJVLHADU8pdHd5WdOt+nppMyA4nh5DiA25AcLjmcwEWKpVabm6gjx+o5jr0XZU6wa4SACbW6A87kaeaFW4blAcwXmSDBEbxMkeR3SrO1syrw3ujkgTlzQYmJ2mJifBPJImLDU7XW3icBmBdlyuJlpaYGY5QCQZt8RG91WPBqzWh9J2YRNrc9J+KxKqsyZPpMyH1Oqh2iq18S1rg1zgC7QHfXT0TGsqa0TosOqpn1/oq4qib6WndWX0QQHTDYiQBJP+pocYsLlBzSDQMPSQ3U4AJc2/Mx9fFJDXZqPOhUOZ1rSfrooVaoHT71Q3VDmJ1En6lIuDxsF8W47lWEo4wHQ/ldXG1LeKyxgnG8+vPpysrDTlsSOiWcI9mLZcD49VCo9pHVDNSeiG8CL7aRqpqJrA1cA1zpiDBBjdZ9fDMBGaBy3O+sLQDb2MXte/OLyouY42ga+cGd/FdUJNdx1Iyq1EBwIsDMb9RHkq1StJAvcfI/RajsO7NlcM0XmYttNoVergA0yJE69NgF1Qmu5RSXco4jDh37oB6kj+y6b2f4i2lSyVIkEmBBtbkuVxbXal1psb/Iax+qLhn910PJdBMSRHIjwEmLK0k3FUx2rid1gePsq1HMbIygXIiZ5A62utM1V5jw7FPD8uZxIILZInwv8ASV6HRq5mgmxgJJzeN0xJRp0Wm1U4d0VcVLqXaeKyzC0W6VXn6beaKyqqId6KNfiDKYlzgNTB/LmrLNQKNjthtzNztbWP0Kt06oMyQAL8zo3QX3k6bx0XJ4zjAMOp1Wti8ETmtzJADR4rN/zrVk5WAWg8o6A6g625Ki9Sg6Gei4WoM0DMSTItYHQTE2vqF0vDmZWgnvPB0zXZmgR3ufM7nqvKeF+3wdUDXNtJvLg1xNwJIJgi0Xvcrr8Px17KbaooVSS5pztLXU4cWkB7mGbaaWtMKq9TF8/YCg0z0DDVMrb20tcxP8Rd1m6vPPdtb7ss/APDmiHSLQfIHXqDvdXsO0XDSbHnoYB38d+aZs6sfBlY+sG9x4EgSx7rBztAZvJChRlrSXANcAc2SHZgALlvTfTVC9oOI9g6S7MHEF4JYAGgxbO5oAzEczeZQjxVmIc1rKwDDIIFRuZrwC4ixPaWibn4hzU3livdbFcXZzvtt7MPxDWPa1z6dIOcMrA3NIcXN7snR0A7H1XndTj78GXsJD6dM2acoImTE6nl6wOXs2P48wh7RiWUizu5qlxUdlaTDTEtgi4mc1pXiH4icKfRxJe/9n2suaKg7rmkuMNABLRcNAIBHRS6tyuL3+H9/gDxl3Ae3Wdz5b3P3SJuYmCYiAJuY0KVb24aKzmBxa1pu8NmBuQZNusbyvOadexF7aAGGjqfKfkhtrkGTuCNtYVtWRqrG6CPaqPtIxrRFQQQCNDrdJeS/wCIF3ezQSLxIFpAhrYAHh1SQ62TwvoS9nOj93io6xjMfqoYtgnWDaOU7zPhCuVjDjNpJ+pj6LCq4Zxc4uqDMNNrDoPMrxoLVK2ydWXaWNJkfSI02unZWFxBkRadZkgqkMP3hJMQJMa7m8W8+StOw47xEk3N5ny2/sqOMUBpInRxuYm0HkfNGqvBGk/MKk2lJnaAQP16JsV3GnM7KPUn+n6pdCvYWt9gjq7hAIFxNvy32U2YtwEgTYlUG1SMrZkkHc6STfr06Kq7EZdpjke6fADlznZVWGx1CzaPE7ZnA9RytyQ87askbHaZmOayaXEQXXaI6kn5eSuYfHNboLdPGw/vyWeHTwtwuDiXfdXCxu06zCxGcOqB9gG8hMT6LQxXEWvsHbc4Oo81VfiMjmszHnfw8eabFrSfxGg5IOxjmua68gWkTfTXc+B3W9w7jP7Oaxa1wJmOU2WNXrnKY1i06f3WHj6jnN70S0wY5HQ/2WWLrc7DwWo9Jp1QQCCINwgY3EvaBkGaVxOD4w5tNtNx7t+dpMzIU6/GqhbEkgjQaW+dtVP2bJdWHQdPQ9pxYOEGY84+W+qHxAh4mC+RpMkawcxkD029eUNZjhJMm5kzM9VdGJgAkxnG0km/rOvoqSwtVRtND8RqVGw1xluwMSba2sTeJU6nEXimWtYMogiIcRG0kWt02Qq+HsCGnoZAcQZ7xbcx6KnUc9mUuMg3AkEbG42adI+zWEU0h0rJYcvqFuUgO2EkW/iJNgNNCPBXe2xFEhxztE2ymRa0tgwNfOVQdxGC4M+HaREaHXlPyT4vFVXGHPDoFspJBG0ep2VNLb42C4nRVPbPFViGvqvcQTr3SBF72ygX6ei1uBe0OKY5nu735y3KW1HEsEi7oY4T3Q34gYiTsuMwhyul7bsDiARHeaS6STZ0AEQZmYG0dDgeOhwe2hRYXZs1OrRAo1WZWgE9mJtkaTANiSS4qOSHdC6a4NbintFijTe3KcOAS8tDQaboqFpcHkntBmMQJBInVcrjWVMKQ1tUVGTLspc0McQJaSDYQ6P5jZeh8B/Grs2mniqDXU4aDdxN8rH/ABA5v3nEG94JXG+3XtDhsQ7tcFR91yjIcrwO0Y6dGNsORy2AEHaWxw8jxiZeB4jUe4Z6gDGuGepDjDYDMxayC6IECxJ8Vv8AHuM9uK3vQByty0cxzGmDeGt1aXAhwL/hAidF58axOt7z56k33RauMLmtaSSBzn72VZenTkmijj4HfUvLQBAAjUHWYB21UIk6x5EW38BqnFQQR4aGJHKN7x6KBdIgf3udea6EMPA2nTprukhElJGjUej1qEuPi767oD8FeQIMzPPb1/VX3HvH/cfqpOC+Y6jTPMZgYuk9r7MzSRfYWmb7yrOHYQ2HTE23WkbeCqlmZ3qq9XUqoDB4ilOmvqsWvSDrPmZmL6aa8p+pXR1aEXVbFcNDiDuOfW6fFlUeQrZnO4gsJIbLXi9zAtsPSNkWnUzsboXRoQNJtuFoY/AaZYBvffnbkZOq5yrXcAYOh5DUW8tfuy78dZFsWita2DnhW0357W2j1Um1SBAcJ62nlqqbXHL8R69RN/op1aJveYF5iZ6G9rdF0aW9pMrpb/EyHZVASYnmf6nRTLXuIkiPvdXOHkwZvaR4aJU/iJuIkASDy6WQc3b2A57vYt0ca0NDBYzE26fIo+I4bSqglpDTrO2+qwn5XG0jXYc/1U6OMykME69L+cKLwvmDpiaGt0TqYJ9MkEAjZ3O/h15Ks8loGh1MEaFdA+t3AHCQ6Qf0HRBrUG5ojXba8+q0cz/MjLL5ObME3t4Lc4XhA5pJe5kG2XXQ+ht9UwwDI0sZ12tsi8OwhYbuOX+EE72F90+XKpR22KSyJol/iD2MDQ41AM0AiCyIJkkaSd+aFhKb6jnufYd7MBAIm7jlIvoB5eC0K/CQ+YcWguNh0aQRr08USvhWinmc5znxmmw0EwYNwQIIPNc/Vj25YNRn+6ii/vt+FmbuiT3iedpEEcrBPX42auQspn9mD1kz3TYWifmOQROJYYurgAlpIc2xNst3HrYkDxWrw/DMdQeGjLWa5rWPAsJBvJJywANBcnW12clSlLdgbXLOYx/Fa+ZwdLSTBERe3/cWvr6maVLFupO7ji0tOoLhcbiIOo3VzjVOqK5Y94Lm7iw+EOJAAEE2kxchZ8AzOo5ea7oJaVsdEao1MTxytWqNdXIrENIbmy6Zi6DlgHvFx6yeapYlz3kiwEl0ABg2mAYjayPg6DagIFu6Y8dvL9UKoBTFSm4AuDozDYtcQfEET8kE1eyAmUalItNxHQ/psolHi5m9p9FBzB1+9fy+arZQhEJpTvCiiYdJJroSWMf/2Q=="/>
          <p:cNvSpPr>
            <a:spLocks noChangeAspect="1" noChangeArrowheads="1"/>
          </p:cNvSpPr>
          <p:nvPr/>
        </p:nvSpPr>
        <p:spPr bwMode="auto">
          <a:xfrm>
            <a:off x="2" y="-936625"/>
            <a:ext cx="2333625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" name="AutoShape 6" descr="data:image/jpeg;base64,/9j/4AAQSkZJRgABAQAAAQABAAD/2wCEAAkGBhQSERUUExQWFBUVFRcYGBgYGBYXGBgXGBUWGBUYGBcXICYfFxkjGhcYHy8gIycpLCwsFR4xNTAqNSYrLCkBCQoKDgwOGg8PGjQkHyQtLCwpLC8sLCwsLCwsLCwsLCwsLCwsLCwsLCwsLCwsLCwsLCwsLCwsLCwsLCwsLCwsLP/AABEIAM4A9QMBIgACEQEDEQH/xAAcAAABBQEBAQAAAAAAAAAAAAADAAECBAUGBwj/xAA+EAABAwIEAwUGAwYGAwEAAAABAAIRAyEEEjFBBVFhEyJxgZEGFDKhsfAHwdEjQlKC4fEVFmJykqIzQ8IX/8QAGwEAAwEBAQEBAAAAAAAAAAAAAQIDAAQFBgf/xAAvEQACAgEDAwEGBgMBAAAAAAAAAQIRAxIhMRNBUQQUImFxkbEyQlKh4fAFgdEj/9oADAMBAAIRAxEAPwD2WloihZlDG7FWW4rkuiUGebHLFFuycEKoa55pveOqXQx+vEvZkpVL3jqpjEdUrgx16iLLgTqqKvVSz9UukqsyYclRLioZ+qfOtQ2tMfOVIPQzVUS+VqF113DynVcOSL1tIeqiwkgZ1IVUKGWRBUlAVE8oDakSSUZThYNjpJJpWCOkmlILGHSSSWMJJMU0rAseUsyiSmRoWyeZJRTLUa2c9QJ5Kxn6KODxAhH95C75N3weOBnxTt80Tt0Vj+oStgoE2eSM0KQPVTAU3IdRGb4KeXopNKlnU2zojBd2DFMp8hU86kCltlFCIMMUhTUsyiVrYdMUPkUSE/moQsgSfwJtUiRsFABOsFOkSD04cogKQagUTZIFPCYNT5UpXceUyUJ4WGElKUJsqwNx5SUWvCkgFOximCmkiCiOVKU5ShY1EUk4CSwKOXwpCtBAweWOvWfqrTYnX0Ej5r0pvc8ehNYFIUt07qzgbGfkiUq53UW2akMxTD0hXPRTD+iRhpeR2FSIKh2nVTFXqlZSLXcfMlnTCqlnQGv4kgTySDlAVuqc1wtTCpLyFkJABC7QJxWHNCh1NBsqaEPthzS7cc0KY2uIdoUoVOhjmPEsc1w5tII9QjCulcWUjliHCSzcXx+jSMVHhtwD0nSY+EdTZWH4trblwA5kgD5rOEvA/ViW0iVWdxBgE5hBkTIuQCTHkCfIoB4zRkDtGSRIGZsxAdMTpBB8CsoSfYZ5Y+S/KUrnKXt5gnTGIpiCRcwLawTqrI9q8NlzdvTjx/LVP0Z/pf0E60TYgBM5pXmXtV+KzmZPd2kEEzmyFrhaBGvPQiOu1DEfjFXZSDhTpkiAZkkk84IA9Fdeky9xHmhweutnmpSvEKf4wYmtLO5TMTIEHXYkqtjvxuxbXOYBTO2bKQRaCRB538Vn6SdXaCs64R7xKZzl4Fh/xlxNKmAHFx1JeMxPMySbKNP8YsRVqg9o9hgtFmhkcy0WnrBKX2anWpfv/wAN17XB72CkvnXF+3lanUc5lR5dUgvcHuGY7aeJSTv0yTrUTWXY0hxOoCZe7U/vO5ow4m/dzv8AkVzT+0BdMgZjqDzPNMapb+8vej6qKXB5rR0zeKO/iPqUT/GDu93/ACK5bPyk3H398lHOOfzTe1x8A0nY0faV7Taq8fz/ANVZZ7bvH/u05hp/JcI2ppt4X9bKDq3hY/fgpT9ThfMUZJnoP+fHZo7T/qI81aw/4jMBh8nqJH6ry+rjYO9+n5qdKu4n7Eeq5p58D20jpM9WP4k0h+68+BF1P/8ASaFpbUF76WHOxuvIqvEGttbXa/z0QH8adECPkud5MP6R1Fs9ef8AiVRBIyVI2MtEmeWyocS/FFw/8VHxLiT6BsfVeYs40+LumykzibotJuhrx1shtDPTMN+KVQsvQGbxcB4xf6o1X8TnwCKAGky4/oIC8xqueQXRA3JuB6IFKtNsx8I187pXkgvyjKB6jjPxFrkAsYxkXP70iOuglZeI/EetUYaZDHtfZ3dixiWyCLa9eq4178jCA28akg+MAo2DNSJzADwg6dAleaK4SNRtcH9p69KpmptaJGWYIteDqJIvrKt1ParGl8nEPADQBDiNNyG79Vy1fiLmz3xbaDJ8ysmpx2oT8RSv1A8YN8HYY/iVWoZqPc/xL3X0nTosziFQ1CMzyfEOdoI3WTheKmBmcSZ5jrzSxPFCTDSR6FZ+qk1QdDs1KHEHU25G1DBM5e+BOkwLSjOxpOrp10zSPNY2N4rYAXB5geRuhu43bn1tZFepklsLobLdOs2n3QH33A+tkbEcbdZmc+GtuVxELDHEJdcuyzuf0UqVXO4QLDc8vzKHtEl3C4eTSxNUPgOmQdMzL+SOMMCPhiepWdi+LNp2Y0Tud/VZdTjNR26nLO/IY4pSR0QwLRNmt6kz9DKG7DM3LB4i/r+S544t0SSeninoYyLmT0uoyzy8jdFnQPYCILw6wkQNJtHL+ixqeHbnIL8oO2/0VKtjKhvcbbqo6o6b6qTySkWhhfk7BnZAXeHeJH6J1yNKTvHikpOUvIrwfE97qYOj/wCxjNf3o68044dg4J7OjAEk9wCNJmbCbeKof5NwrnFxp3v/AOypuerlCp+HmFc7NFQdBUdFvX6r6Say/pX1/g4Pdvkre0WE+GnhMLRLnDMT+xcch0LW5tP9WiweIU6oeGHDBhDZ7rBJgXOZsyLaSu44d7K0KFQVKbHZg3LLnOda+zpjVbDmk6CFN4HL8Tr5cfZAcl2PFK1OqXHK10jWWunymwturjcLUMEMqW17j4Pyv4hevFh5H5qAoiLgeh/NTXol+oznfY8axuHqRPZvkGLtd8gR4KmylWIIFOprPwu+wvaq+EB1p0yP9SlSwdJwswH/AGxE+IQfo1f4h45KXB4mcDU17N8zyP0S9xqgXpv/AOJ/Re01OGs/gI8iT81U9ya0z+0MbRb0BTL0S8h6vwPIqWDcTBBHj+Q3WqzBsa394u1mDPltC7PF+x9Go8uHbZjJJkgeEumP6KvQ9h7F2aqyP4nMda97Hw9VCXpsi2QXOzjahcGEGGtOs6nwVFuJy3H2bfou2xXsVThzjVBIHIH84WF/lSQYe0jrA/8ApRlgyR5Q8ZLuYjuJumxI++eqM/iUxcxFx97LQqeyh2e084j9SqVTh72uIFF7iLSGkgj0uFGUZR5RT3XwVMRiwQLhUKovC36XsnWezMMPWBJiC2LD/cB9hRHsZiZ/8NXp3f0skcJvdIeM4x7mQWkWJI5/eyk3EBv5ST+Wi6jD+xNV3xUKs85a2PUoWK9iXNNqFYWj4c+1z3HFN0clXQOpF8nI1aiZriQumrewNaRFOrB5UnW9Sj0/w8q5ZioDyNKsPnlIR6WTwP1YUcu45RpLj8ghvx1oH91qcR9lqzXHu1PNj/0VEezlaYLS3lLal/8AqkcZIaMoNW2Z760otKk7w+XyWu72FxUSKZdvDQ8n0y6rKxWDrMlr6b2RqHMc09JkJGmVtNe6wVSqAbX8f0Q3Vr2soFJLRRJCLlOm2fBDhT7S0LMzDlrTz+SSagB9hJJwTex9AYagbzOp3HNWjQH2Vns4tTbJc9rROpc0fVGbxyi5pLKjHR/qETtdfVvNBfmX1PGpgOO8cpYSmXPcAY7rQe87aw5TvYLz3i34j4h5LaX7ObWu48iDseix/aOnVxFepUL+0LZAEjNlbp3QBAvy3G+mJh2/xAHYEl3dg30PVeF6j1k8jqLpHfi9PFK3uX/8zYjNm7WoXDcvdY+vj6rpfZr8QK1ExWLqjOZPe0FpK4p7Ae8BlbYCxifH11Vp+CaGFwe6ZENLNQdLzY9IPiuWMpweqLplp4oNVR2Pt/7XGvkp03RTjMQ15Lidu0AECNmyYMysP2d9oauHPaU3OAFjIJYTGjhEX8ZskzhNfsYbFMPvmu0ubEZSReOkKtw7gdZrwWOYdebmkRBBBEGyabnOWt8/3gilj0VZ7rwDG+8YenVkS4Xg2kEgxy0020V/sh1XHfhxgqtGg/O8Q+oS1sCG84PI2ttC7APPMR5L2sTk4Jy5OGSSexIYYKDsMPuP0Uw48/l/VEvG3zT20ApVqPdNlknh5MjIyD0E+q6ACRooDCjkqKaqmExxwidabPQeZRxwdobo4f7XvaPQFarMOOvzRexSSmmG2c9h6bw6OzfHPtX/AClKpw+q54yvqtA2OQ/OLrpaNO6MGXU3NINmRgMGWDv1Hk/y+ndRzSqT3XhwOzjH/wArUDVMUvBSeQxWosc1pksJ2GUW85umbiq2k0h0uP8Atsr3ZN3CZ2Ea7b79FPWu6GRm8Qp4qoIFVjYEw19RhH8zagXG4/2fxTawcKxqydDXqP12jvL0NtFgtMdYndSLBqHARybH0ck91dvuPqk+5wjfemyPdz4l+KieRyOa0HqVjUqxL3NqOdRddpJrMIEHQ5mFxHr+a9XGBc/Ut6WEjw2RamCBHwSRrEQfFpd9ZUpuLfx+ZSMZNHmNH2Qc53bAggNs5rKVa9u6MzCZi+g8lk8V7J5/b4WvUhvxHAspON4kvZTzACDryXqeNpHMHTUc4fuhtDTTUsc43HNUcVxHFNBijULYMh2SBy+BjYjzUpY5PdDJpHg/FcTgw406dFrRuXte14PITv5BRwns9gntANdoe90N/ahgBgluY1KcNHPyXq2Lc3EPOelhy0uMmoGN738RzODjB367wjYduFol4azDh8jvgh7ZIktAytaPAOO+91zThKL5KKfg8e4z7L+6lrWV6b8wl0Oa6CItmZmDhextobJLv8b+HorOz0W0od3jmJBBdtBJga+qdJol3QNa8HmlXE5nHPleA53OdTvzTU6oaO45oPORcRy0QX02Oe4SR3jeRa5mxQ6vCSNHgjnf5gfdlBqN09jVHi6I1eI19ZJ8Axw+QKqniDjml3xGXWbc+it+6vbr3R632N/vRCOBzG8jygqsdC7IspRQA4x2UMmWAh0QNYjbotmj7QszTlLSBZwJbEeBus5mFpim8mS6W5b2jMQ4Eb2hdzhuJcPDG5KFOm/umcpcQd7unwVVihk3cqr/AESyyhXADh1XG4t0mlmbAGd4y93nnI7xJ5A2K6Xh3swxsFwBNrQPrF11HBeMMxADQP3RdbH+Gs5Qvax4ccacnZwynfCozeHVWU2BoBAGwAVv39h3Pok7hjOaAcBBsV2e4yZZGMbz+SK3FN5hUnUD081FtTb9FtCfBrNEPaTtPmispzqqNPEgDQFWKfEByUpRfYYtZY/up+arM4gOqsNx7eqk4y8GJscfFFDuiE2q0ndHbUHNSfyCMCiUyOijbopNA6JGEnKi4pOZ4KIGyUwz0mifv800Hp9+Cm0coj8/qiYI2mOnq37lGzAC8/8AP9EjhZgDU66fqnOEI0gqLaZZRkuEV6tVm2YdQTP9lXL7n9rU/wCvPxv9VaOFcbxHkfyQvdx/E0eZ/RUi4guRg8UwuaQaj4O4ewOiP4XzJ8OSoNwlRpgVXObAuH5HjcAwdR4Lpq2EIBtA/lgjz1VSnSaDJgegn0VVGMnYupox206rfhqPj/V2TvC72EpLf7JuySOjH4Brl5PlrGYAlzy0z3nWNjqdOarYZzha/nIujYhz2VXWIOZ3P+I7KdHiryQIC8V6q8npPVXkLhsU9ti50DmAfK58dOaPh8XQzWBGYabBVcXhnwIETqB6eiolpaYnp/SCpqEZ7/YRQjPc2iyg4HKHExJHSdQSbj53W9wbD0XZWnKHRoTJgcza65KjinBzW54AkB0THSfHlzXU+zGIptLnVKjC0NmHBuaZkZSSIOlk0LjNX+5z5YNI9H4PFNsNt4f0V2rxNrIzPA11MaarzHifG3OcclUloLSBlIc3me58WhERCo4njVbEOFNpdULoBuRuO6dALjdem/8AJ17sIfIgsLZ7JSx0/vA2mx25+Cm6uV4/hxVYW5XOY7N382ZuWJIaHCxkDQ/Nbnspinl5DajbtBPaPe45hGzYDtdPNPi/yeqSi4bv4/wB467noWaVLs53CpsrWAOsXiYneJ2RBVXsatidBajCOSH2ql2yTY6IWYcV1Lt1A0wpNaOSSzB6dYhWKWKVZoRWtSMJdZiOqsMqTuqDUSYKi0Y02EHf6o3ZWsfPqs6g/wC9FpYd1ogHrv8ANc09h1uEGDd6ffREp8LJ+I/L+qP721tiRMJn8Ua0wZ+senn6Ln1TfB1xx4l+Ji/wwcyovwAG7j4BJ3GKc7nwCIOKU+ZHiCl/9B9OH4AvdhHxEAbEEf1RKbGARIP8v9EX36n/ABC6DVxtHcg+Uoe8+zG0wjw1/f8AZJ5Y62YD0HmqB4eJkO8hln80WtiqPIHcQOsaHqqVU0y4i7Nblp+k2i6rBNefoRm0/H1LDGCTLAT0F/OQkl7m6O7Ut/t/TdJbbz9xdMvH2PnfiPC21Sf3XBzoI8Vn1eDtt3oyA6b8pW4R3j4n6p30GuFxK+TWeUNr2A2zmXsaLO2NrwBPPmoVMMzUi4vMEXi2mt1vYnh9N0F0SCqWIpN2JkSL20C6YZ74sF0c3iMO4EeJIjTUacrJMxWWwjMRrre9/SFpmLZjBHPW/iqWMwEHPTEib9F3RmntI6IzUtpFzA8be1hZSDGgxmMQTebmbidtE+GxhYQRUILSZImxLTEayNR1t5Y3u7gNIGt4+aO2k6DM3HXUbWsQncV5GcImvhq5a7MA6qzcEPDZkEgd64IHjC9B4F2VRpd2LGPDhILbggd0nNvG68wwePLe6CYtroSOfK66T2f445j+/UAB1Di7WBJLj5DzTYcnSyJtbHPlgz0gVlIVlmYbFtcJDg4cwZHqFYbWXvLMmrOWi2aqIyqeSpiuiNro9Q1FsVPJEnqqRqpGvZDqBov9tEXRqeIWc2si036IawUaba6sUqkx4rLZUgHy+/FGFSPrz5a/e90HKzGvTaDbQ+ZMc42VqvUDJYJnnraJP3dZIpEzYy22ojzPn4JnuIJm5Gp1+e6SrfI3Ac1EwqkaWVeo+NDP3cX5KHaKyYheNYbSRECbR4X6z5qZryqTa1uiO2sNxPTSd9eaVhCGqm7ZVTVQzV5ImLhreSb3nX87ql2+sifyR81Ei5e09QHfQhBtLkKQf3nwCSomSTklwB1Aj5bJLXEG55cB3nW3P1KI5pQpEk/6j9SiCsAvz6fJcq4lg3B5DksvFUwy7tJEbFb0ghCr4UObDhI5qmPLp5MYvEcCyo3OyMwAkWuNPW6z/eS2BbTX6ffRbHFsG7IBSESQCeQWRh+GPae8C4ctNrDou/DKLhu/l5HXG5OrUJEtAJ8tOvIKTKcgZo523Qa8AiJEagbGeqCzF94zPTSLCfmrKDa2GjG1sHeGtBGWRqQefMHXVFwFOm7KSDlBuJJMePoqb++connbXw6BRoPcyWwfHQc/y+SbS653GcduTveDijThlJx7wJALuZ5E236rcY6F5U7HlpzyQ4GRtBGkE356rs/ZXiD6rHPeZlwAvyF7ba8l04s0o7NEZwfJ0TqimCq2f7CJTMLpWYSiyx55orSqXbKbcQmWZGo0BURG1VntrIwqfl5Kiy2DSX+3S7VVO1i+39pRc4Gx87RP2FRTBRrYKsRAzZQYuDpt5wD8+i1w8FpluaQO87W0B0we8JuBPJY+DwueZIkxy894HrMeh0sJVLHADU8pdHd5WdOt+nppMyA4nh5DiA25AcLjmcwEWKpVabm6gjx+o5jr0XZU6wa4SACbW6A87kaeaFW4blAcwXmSDBEbxMkeR3SrO1syrw3ujkgTlzQYmJ2mJifBPJImLDU7XW3icBmBdlyuJlpaYGY5QCQZt8RG91WPBqzWh9J2YRNrc9J+KxKqsyZPpMyH1Oqh2iq18S1rg1zgC7QHfXT0TGsqa0TosOqpn1/oq4qib6WndWX0QQHTDYiQBJP+pocYsLlBzSDQMPSQ3U4AJc2/Mx9fFJDXZqPOhUOZ1rSfrooVaoHT71Q3VDmJ1En6lIuDxsF8W47lWEo4wHQ/ldXG1LeKyxgnG8+vPpysrDTlsSOiWcI9mLZcD49VCo9pHVDNSeiG8CL7aRqpqJrA1cA1zpiDBBjdZ9fDMBGaBy3O+sLQDb2MXte/OLyouY42ga+cGd/FdUJNdx1Iyq1EBwIsDMb9RHkq1StJAvcfI/RajsO7NlcM0XmYttNoVergA0yJE69NgF1Qmu5RSXco4jDh37oB6kj+y6b2f4i2lSyVIkEmBBtbkuVxbXal1psb/Iax+qLhn910PJdBMSRHIjwEmLK0k3FUx2rid1gePsq1HMbIygXIiZ5A62utM1V5jw7FPD8uZxIILZInwv8ASV6HRq5mgmxgJJzeN0xJRp0Wm1U4d0VcVLqXaeKyzC0W6VXn6beaKyqqId6KNfiDKYlzgNTB/LmrLNQKNjthtzNztbWP0Kt06oMyQAL8zo3QX3k6bx0XJ4zjAMOp1Wti8ETmtzJADR4rN/zrVk5WAWg8o6A6g625Ki9Sg6Gei4WoM0DMSTItYHQTE2vqF0vDmZWgnvPB0zXZmgR3ufM7nqvKeF+3wdUDXNtJvLg1xNwJIJgi0Xvcrr8Px17KbaooVSS5pztLXU4cWkB7mGbaaWtMKq9TF8/YCg0z0DDVMrb20tcxP8Rd1m6vPPdtb7ss/APDmiHSLQfIHXqDvdXsO0XDSbHnoYB38d+aZs6sfBlY+sG9x4EgSx7rBztAZvJChRlrSXANcAc2SHZgALlvTfTVC9oOI9g6S7MHEF4JYAGgxbO5oAzEczeZQjxVmIc1rKwDDIIFRuZrwC4ixPaWibn4hzU3livdbFcXZzvtt7MPxDWPa1z6dIOcMrA3NIcXN7snR0A7H1XndTj78GXsJD6dM2acoImTE6nl6wOXs2P48wh7RiWUizu5qlxUdlaTDTEtgi4mc1pXiH4icKfRxJe/9n2suaKg7rmkuMNABLRcNAIBHRS6tyuL3+H9/gDxl3Ae3Wdz5b3P3SJuYmCYiAJuY0KVb24aKzmBxa1pu8NmBuQZNusbyvOadexF7aAGGjqfKfkhtrkGTuCNtYVtWRqrG6CPaqPtIxrRFQQQCNDrdJeS/wCIF3ezQSLxIFpAhrYAHh1SQ62TwvoS9nOj93io6xjMfqoYtgnWDaOU7zPhCuVjDjNpJ+pj6LCq4Zxc4uqDMNNrDoPMrxoLVK2ydWXaWNJkfSI02unZWFxBkRadZkgqkMP3hJMQJMa7m8W8+StOw47xEk3N5ny2/sqOMUBpInRxuYm0HkfNGqvBGk/MKk2lJnaAQP16JsV3GnM7KPUn+n6pdCvYWt9gjq7hAIFxNvy32U2YtwEgTYlUG1SMrZkkHc6STfr06Kq7EZdpjke6fADlznZVWGx1CzaPE7ZnA9RytyQ87askbHaZmOayaXEQXXaI6kn5eSuYfHNboLdPGw/vyWeHTwtwuDiXfdXCxu06zCxGcOqB9gG8hMT6LQxXEWvsHbc4Oo81VfiMjmszHnfw8eabFrSfxGg5IOxjmua68gWkTfTXc+B3W9w7jP7Oaxa1wJmOU2WNXrnKY1i06f3WHj6jnN70S0wY5HQ/2WWLrc7DwWo9Jp1QQCCINwgY3EvaBkGaVxOD4w5tNtNx7t+dpMzIU6/GqhbEkgjQaW+dtVP2bJdWHQdPQ9pxYOEGY84+W+qHxAh4mC+RpMkawcxkD029eUNZjhJMm5kzM9VdGJgAkxnG0km/rOvoqSwtVRtND8RqVGw1xluwMSba2sTeJU6nEXimWtYMogiIcRG0kWt02Qq+HsCGnoZAcQZ7xbcx6KnUc9mUuMg3AkEbG42adI+zWEU0h0rJYcvqFuUgO2EkW/iJNgNNCPBXe2xFEhxztE2ymRa0tgwNfOVQdxGC4M+HaREaHXlPyT4vFVXGHPDoFspJBG0ep2VNLb42C4nRVPbPFViGvqvcQTr3SBF72ygX6ei1uBe0OKY5nu735y3KW1HEsEi7oY4T3Q34gYiTsuMwhyul7bsDiARHeaS6STZ0AEQZmYG0dDgeOhwe2hRYXZs1OrRAo1WZWgE9mJtkaTANiSS4qOSHdC6a4NbintFijTe3KcOAS8tDQaboqFpcHkntBmMQJBInVcrjWVMKQ1tUVGTLspc0McQJaSDYQ6P5jZeh8B/Grs2mniqDXU4aDdxN8rH/ABA5v3nEG94JXG+3XtDhsQ7tcFR91yjIcrwO0Y6dGNsORy2AEHaWxw8jxiZeB4jUe4Z6gDGuGepDjDYDMxayC6IECxJ8Vv8AHuM9uK3vQByty0cxzGmDeGt1aXAhwL/hAidF58axOt7z56k33RauMLmtaSSBzn72VZenTkmijj4HfUvLQBAAjUHWYB21UIk6x5EW38BqnFQQR4aGJHKN7x6KBdIgf3udea6EMPA2nTprukhElJGjUej1qEuPi767oD8FeQIMzPPb1/VX3HvH/cfqpOC+Y6jTPMZgYuk9r7MzSRfYWmb7yrOHYQ2HTE23WkbeCqlmZ3qq9XUqoDB4ilOmvqsWvSDrPmZmL6aa8p+pXR1aEXVbFcNDiDuOfW6fFlUeQrZnO4gsJIbLXi9zAtsPSNkWnUzsboXRoQNJtuFoY/AaZYBvffnbkZOq5yrXcAYOh5DUW8tfuy78dZFsWita2DnhW0357W2j1Um1SBAcJ62nlqqbXHL8R69RN/op1aJveYF5iZ6G9rdF0aW9pMrpb/EyHZVASYnmf6nRTLXuIkiPvdXOHkwZvaR4aJU/iJuIkASDy6WQc3b2A57vYt0ca0NDBYzE26fIo+I4bSqglpDTrO2+qwn5XG0jXYc/1U6OMykME69L+cKLwvmDpiaGt0TqYJ9MkEAjZ3O/h15Ks8loGh1MEaFdA+t3AHCQ6Qf0HRBrUG5ojXba8+q0cz/MjLL5ObME3t4Lc4XhA5pJe5kG2XXQ+ht9UwwDI0sZ12tsi8OwhYbuOX+EE72F90+XKpR22KSyJol/iD2MDQ41AM0AiCyIJkkaSd+aFhKb6jnufYd7MBAIm7jlIvoB5eC0K/CQ+YcWguNh0aQRr08USvhWinmc5znxmmw0EwYNwQIIPNc/Vj25YNRn+6ii/vt+FmbuiT3iedpEEcrBPX42auQspn9mD1kz3TYWifmOQROJYYurgAlpIc2xNst3HrYkDxWrw/DMdQeGjLWa5rWPAsJBvJJywANBcnW12clSlLdgbXLOYx/Fa+ZwdLSTBERe3/cWvr6maVLFupO7ji0tOoLhcbiIOo3VzjVOqK5Y94Lm7iw+EOJAAEE2kxchZ8AzOo5ea7oJaVsdEao1MTxytWqNdXIrENIbmy6Zi6DlgHvFx6yeapYlz3kiwEl0ABg2mAYjayPg6DagIFu6Y8dvL9UKoBTFSm4AuDozDYtcQfEET8kE1eyAmUalItNxHQ/psolHi5m9p9FBzB1+9fy+arZQhEJpTvCiiYdJJroSWMf/2Q=="/>
          <p:cNvSpPr>
            <a:spLocks noChangeAspect="1" noChangeArrowheads="1"/>
          </p:cNvSpPr>
          <p:nvPr/>
        </p:nvSpPr>
        <p:spPr bwMode="auto">
          <a:xfrm>
            <a:off x="304802" y="-631825"/>
            <a:ext cx="2333625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AutoShape 8" descr="data:image/jpeg;base64,/9j/4AAQSkZJRgABAQAAAQABAAD/2wCEAAkGBhQSERUUExQWFBUVFRcYGBgYGBYXGBgXGBUWGBUYGBcXICYfFxkjGhcYHy8gIycpLCwsFR4xNTAqNSYrLCkBCQoKDgwOGg8PGjQkHyQtLCwpLC8sLCwsLCwsLCwsLCwsLCwsLCwsLCwsLCwsLCwsLCwsLCwsLCwsLCwsLCwsLP/AABEIAM4A9QMBIgACEQEDEQH/xAAcAAABBQEBAQAAAAAAAAAAAAADAAECBAUGBwj/xAA+EAABAwIEAwUGAwYGAwEAAAABAAIRAyEEEjFBBVFhEyJxgZEGFDKhsfAHwdEjQlKC4fEVFmJykqIzQ8IX/8QAGwEAAwEBAQEBAAAAAAAAAAAAAQIDAAQFBgf/xAAvEQACAgEDAwEGBgMBAAAAAAAAAQIRAxIhMRNBUQQUImFxkbEyQlKh4fAFgdEj/9oADAMBAAIRAxEAPwD2WloihZlDG7FWW4rkuiUGebHLFFuycEKoa55pveOqXQx+vEvZkpVL3jqpjEdUrgx16iLLgTqqKvVSz9UukqsyYclRLioZ+qfOtQ2tMfOVIPQzVUS+VqF113DynVcOSL1tIeqiwkgZ1IVUKGWRBUlAVE8oDakSSUZThYNjpJJpWCOkmlILGHSSSWMJJMU0rAseUsyiSmRoWyeZJRTLUa2c9QJ5Kxn6KODxAhH95C75N3weOBnxTt80Tt0Vj+oStgoE2eSM0KQPVTAU3IdRGb4KeXopNKlnU2zojBd2DFMp8hU86kCltlFCIMMUhTUsyiVrYdMUPkUSE/moQsgSfwJtUiRsFABOsFOkSD04cogKQagUTZIFPCYNT5UpXceUyUJ4WGElKUJsqwNx5SUWvCkgFOximCmkiCiOVKU5ShY1EUk4CSwKOXwpCtBAweWOvWfqrTYnX0Ej5r0pvc8ehNYFIUt07qzgbGfkiUq53UW2akMxTD0hXPRTD+iRhpeR2FSIKh2nVTFXqlZSLXcfMlnTCqlnQGv4kgTySDlAVuqc1wtTCpLyFkJABC7QJxWHNCh1NBsqaEPthzS7cc0KY2uIdoUoVOhjmPEsc1w5tII9QjCulcWUjliHCSzcXx+jSMVHhtwD0nSY+EdTZWH4trblwA5kgD5rOEvA/ViW0iVWdxBgE5hBkTIuQCTHkCfIoB4zRkDtGSRIGZsxAdMTpBB8CsoSfYZ5Y+S/KUrnKXt5gnTGIpiCRcwLawTqrI9q8NlzdvTjx/LVP0Z/pf0E60TYgBM5pXmXtV+KzmZPd2kEEzmyFrhaBGvPQiOu1DEfjFXZSDhTpkiAZkkk84IA9Fdeky9xHmhweutnmpSvEKf4wYmtLO5TMTIEHXYkqtjvxuxbXOYBTO2bKQRaCRB538Vn6SdXaCs64R7xKZzl4Fh/xlxNKmAHFx1JeMxPMySbKNP8YsRVqg9o9hgtFmhkcy0WnrBKX2anWpfv/wAN17XB72CkvnXF+3lanUc5lR5dUgvcHuGY7aeJSTv0yTrUTWXY0hxOoCZe7U/vO5ow4m/dzv8AkVzT+0BdMgZjqDzPNMapb+8vej6qKXB5rR0zeKO/iPqUT/GDu93/ACK5bPyk3H398lHOOfzTe1x8A0nY0faV7Taq8fz/ANVZZ7bvH/u05hp/JcI2ppt4X9bKDq3hY/fgpT9ThfMUZJnoP+fHZo7T/qI81aw/4jMBh8nqJH6ry+rjYO9+n5qdKu4n7Eeq5p58D20jpM9WP4k0h+68+BF1P/8ASaFpbUF76WHOxuvIqvEGttbXa/z0QH8adECPkud5MP6R1Fs9ef8AiVRBIyVI2MtEmeWyocS/FFw/8VHxLiT6BsfVeYs40+LumykzibotJuhrx1shtDPTMN+KVQsvQGbxcB4xf6o1X8TnwCKAGky4/oIC8xqueQXRA3JuB6IFKtNsx8I187pXkgvyjKB6jjPxFrkAsYxkXP70iOuglZeI/EetUYaZDHtfZ3dixiWyCLa9eq4178jCA28akg+MAo2DNSJzADwg6dAleaK4SNRtcH9p69KpmptaJGWYIteDqJIvrKt1ParGl8nEPADQBDiNNyG79Vy1fiLmz3xbaDJ8ysmpx2oT8RSv1A8YN8HYY/iVWoZqPc/xL3X0nTosziFQ1CMzyfEOdoI3WTheKmBmcSZ5jrzSxPFCTDSR6FZ+qk1QdDs1KHEHU25G1DBM5e+BOkwLSjOxpOrp10zSPNY2N4rYAXB5geRuhu43bn1tZFepklsLobLdOs2n3QH33A+tkbEcbdZmc+GtuVxELDHEJdcuyzuf0UqVXO4QLDc8vzKHtEl3C4eTSxNUPgOmQdMzL+SOMMCPhiepWdi+LNp2Y0Tud/VZdTjNR26nLO/IY4pSR0QwLRNmt6kz9DKG7DM3LB4i/r+S544t0SSeninoYyLmT0uoyzy8jdFnQPYCILw6wkQNJtHL+ixqeHbnIL8oO2/0VKtjKhvcbbqo6o6b6qTySkWhhfk7BnZAXeHeJH6J1yNKTvHikpOUvIrwfE97qYOj/wCxjNf3o68044dg4J7OjAEk9wCNJmbCbeKof5NwrnFxp3v/AOypuerlCp+HmFc7NFQdBUdFvX6r6Say/pX1/g4Pdvkre0WE+GnhMLRLnDMT+xcch0LW5tP9WiweIU6oeGHDBhDZ7rBJgXOZsyLaSu44d7K0KFQVKbHZg3LLnOda+zpjVbDmk6CFN4HL8Tr5cfZAcl2PFK1OqXHK10jWWunymwturjcLUMEMqW17j4Pyv4hevFh5H5qAoiLgeh/NTXol+oznfY8axuHqRPZvkGLtd8gR4KmylWIIFOprPwu+wvaq+EB1p0yP9SlSwdJwswH/AGxE+IQfo1f4h45KXB4mcDU17N8zyP0S9xqgXpv/AOJ/Re01OGs/gI8iT81U9ya0z+0MbRb0BTL0S8h6vwPIqWDcTBBHj+Q3WqzBsa394u1mDPltC7PF+x9Go8uHbZjJJkgeEumP6KvQ9h7F2aqyP4nMda97Hw9VCXpsi2QXOzjahcGEGGtOs6nwVFuJy3H2bfou2xXsVThzjVBIHIH84WF/lSQYe0jrA/8ApRlgyR5Q8ZLuYjuJumxI++eqM/iUxcxFx97LQqeyh2e084j9SqVTh72uIFF7iLSGkgj0uFGUZR5RT3XwVMRiwQLhUKovC36XsnWezMMPWBJiC2LD/cB9hRHsZiZ/8NXp3f0skcJvdIeM4x7mQWkWJI5/eyk3EBv5ST+Wi6jD+xNV3xUKs85a2PUoWK9iXNNqFYWj4c+1z3HFN0clXQOpF8nI1aiZriQumrewNaRFOrB5UnW9Sj0/w8q5ZioDyNKsPnlIR6WTwP1YUcu45RpLj8ghvx1oH91qcR9lqzXHu1PNj/0VEezlaYLS3lLal/8AqkcZIaMoNW2Z760otKk7w+XyWu72FxUSKZdvDQ8n0y6rKxWDrMlr6b2RqHMc09JkJGmVtNe6wVSqAbX8f0Q3Vr2soFJLRRJCLlOm2fBDhT7S0LMzDlrTz+SSagB9hJJwTex9AYagbzOp3HNWjQH2Vns4tTbJc9rROpc0fVGbxyi5pLKjHR/qETtdfVvNBfmX1PGpgOO8cpYSmXPcAY7rQe87aw5TvYLz3i34j4h5LaX7ObWu48iDseix/aOnVxFepUL+0LZAEjNlbp3QBAvy3G+mJh2/xAHYEl3dg30PVeF6j1k8jqLpHfi9PFK3uX/8zYjNm7WoXDcvdY+vj6rpfZr8QK1ExWLqjOZPe0FpK4p7Ae8BlbYCxifH11Vp+CaGFwe6ZENLNQdLzY9IPiuWMpweqLplp4oNVR2Pt/7XGvkp03RTjMQ15Lidu0AECNmyYMysP2d9oauHPaU3OAFjIJYTGjhEX8ZskzhNfsYbFMPvmu0ubEZSReOkKtw7gdZrwWOYdebmkRBBBEGyabnOWt8/3gilj0VZ7rwDG+8YenVkS4Xg2kEgxy0020V/sh1XHfhxgqtGg/O8Q+oS1sCG84PI2ttC7APPMR5L2sTk4Jy5OGSSexIYYKDsMPuP0Uw48/l/VEvG3zT20ApVqPdNlknh5MjIyD0E+q6ACRooDCjkqKaqmExxwidabPQeZRxwdobo4f7XvaPQFarMOOvzRexSSmmG2c9h6bw6OzfHPtX/AClKpw+q54yvqtA2OQ/OLrpaNO6MGXU3NINmRgMGWDv1Hk/y+ndRzSqT3XhwOzjH/wArUDVMUvBSeQxWosc1pksJ2GUW85umbiq2k0h0uP8Atsr3ZN3CZ2Ea7b79FPWu6GRm8Qp4qoIFVjYEw19RhH8zagXG4/2fxTawcKxqydDXqP12jvL0NtFgtMdYndSLBqHARybH0ck91dvuPqk+5wjfemyPdz4l+KieRyOa0HqVjUqxL3NqOdRddpJrMIEHQ5mFxHr+a9XGBc/Ut6WEjw2RamCBHwSRrEQfFpd9ZUpuLfx+ZSMZNHmNH2Qc53bAggNs5rKVa9u6MzCZi+g8lk8V7J5/b4WvUhvxHAspON4kvZTzACDryXqeNpHMHTUc4fuhtDTTUsc43HNUcVxHFNBijULYMh2SBy+BjYjzUpY5PdDJpHg/FcTgw406dFrRuXte14PITv5BRwns9gntANdoe90N/ahgBgluY1KcNHPyXq2Lc3EPOelhy0uMmoGN738RzODjB367wjYduFol4azDh8jvgh7ZIktAytaPAOO+91zThKL5KKfg8e4z7L+6lrWV6b8wl0Oa6CItmZmDhextobJLv8b+HorOz0W0od3jmJBBdtBJga+qdJol3QNa8HmlXE5nHPleA53OdTvzTU6oaO45oPORcRy0QX02Oe4SR3jeRa5mxQ6vCSNHgjnf5gfdlBqN09jVHi6I1eI19ZJ8Axw+QKqniDjml3xGXWbc+it+6vbr3R632N/vRCOBzG8jygqsdC7IspRQA4x2UMmWAh0QNYjbotmj7QszTlLSBZwJbEeBus5mFpim8mS6W5b2jMQ4Eb2hdzhuJcPDG5KFOm/umcpcQd7unwVVihk3cqr/AESyyhXADh1XG4t0mlmbAGd4y93nnI7xJ5A2K6Xh3swxsFwBNrQPrF11HBeMMxADQP3RdbH+Gs5Qvax4ccacnZwynfCozeHVWU2BoBAGwAVv39h3Pok7hjOaAcBBsV2e4yZZGMbz+SK3FN5hUnUD081FtTb9FtCfBrNEPaTtPmispzqqNPEgDQFWKfEByUpRfYYtZY/up+arM4gOqsNx7eqk4y8GJscfFFDuiE2q0ndHbUHNSfyCMCiUyOijbopNA6JGEnKi4pOZ4KIGyUwz0mifv800Hp9+Cm0coj8/qiYI2mOnq37lGzAC8/8AP9EjhZgDU66fqnOEI0gqLaZZRkuEV6tVm2YdQTP9lXL7n9rU/wCvPxv9VaOFcbxHkfyQvdx/E0eZ/RUi4guRg8UwuaQaj4O4ewOiP4XzJ8OSoNwlRpgVXObAuH5HjcAwdR4Lpq2EIBtA/lgjz1VSnSaDJgegn0VVGMnYupox206rfhqPj/V2TvC72EpLf7JuySOjH4Brl5PlrGYAlzy0z3nWNjqdOarYZzha/nIujYhz2VXWIOZ3P+I7KdHiryQIC8V6q8npPVXkLhsU9ti50DmAfK58dOaPh8XQzWBGYabBVcXhnwIETqB6eiolpaYnp/SCpqEZ7/YRQjPc2iyg4HKHExJHSdQSbj53W9wbD0XZWnKHRoTJgcza65KjinBzW54AkB0THSfHlzXU+zGIptLnVKjC0NmHBuaZkZSSIOlk0LjNX+5z5YNI9H4PFNsNt4f0V2rxNrIzPA11MaarzHifG3OcclUloLSBlIc3me58WhERCo4njVbEOFNpdULoBuRuO6dALjdem/8AJ17sIfIgsLZ7JSx0/vA2mx25+Cm6uV4/hxVYW5XOY7N382ZuWJIaHCxkDQ/Nbnspinl5DajbtBPaPe45hGzYDtdPNPi/yeqSi4bv4/wB467noWaVLs53CpsrWAOsXiYneJ2RBVXsatidBajCOSH2ql2yTY6IWYcV1Lt1A0wpNaOSSzB6dYhWKWKVZoRWtSMJdZiOqsMqTuqDUSYKi0Y02EHf6o3ZWsfPqs6g/wC9FpYd1ogHrv8ANc09h1uEGDd6ffREp8LJ+I/L+qP721tiRMJn8Ua0wZ+senn6Ln1TfB1xx4l+Ji/wwcyovwAG7j4BJ3GKc7nwCIOKU+ZHiCl/9B9OH4AvdhHxEAbEEf1RKbGARIP8v9EX36n/ABC6DVxtHcg+Uoe8+zG0wjw1/f8AZJ5Y62YD0HmqB4eJkO8hln80WtiqPIHcQOsaHqqVU0y4i7Nblp+k2i6rBNefoRm0/H1LDGCTLAT0F/OQkl7m6O7Ut/t/TdJbbz9xdMvH2PnfiPC21Sf3XBzoI8Vn1eDtt3oyA6b8pW4R3j4n6p30GuFxK+TWeUNr2A2zmXsaLO2NrwBPPmoVMMzUi4vMEXi2mt1vYnh9N0F0SCqWIpN2JkSL20C6YZ74sF0c3iMO4EeJIjTUacrJMxWWwjMRrre9/SFpmLZjBHPW/iqWMwEHPTEib9F3RmntI6IzUtpFzA8be1hZSDGgxmMQTebmbidtE+GxhYQRUILSZImxLTEayNR1t5Y3u7gNIGt4+aO2k6DM3HXUbWsQncV5GcImvhq5a7MA6qzcEPDZkEgd64IHjC9B4F2VRpd2LGPDhILbggd0nNvG68wwePLe6CYtroSOfK66T2f445j+/UAB1Di7WBJLj5DzTYcnSyJtbHPlgz0gVlIVlmYbFtcJDg4cwZHqFYbWXvLMmrOWi2aqIyqeSpiuiNro9Q1FsVPJEnqqRqpGvZDqBov9tEXRqeIWc2si036IawUaba6sUqkx4rLZUgHy+/FGFSPrz5a/e90HKzGvTaDbQ+ZMc42VqvUDJYJnnraJP3dZIpEzYy22ojzPn4JnuIJm5Gp1+e6SrfI3Ac1EwqkaWVeo+NDP3cX5KHaKyYheNYbSRECbR4X6z5qZryqTa1uiO2sNxPTSd9eaVhCGqm7ZVTVQzV5ImLhreSb3nX87ql2+sifyR81Ei5e09QHfQhBtLkKQf3nwCSomSTklwB1Aj5bJLXEG55cB3nW3P1KI5pQpEk/6j9SiCsAvz6fJcq4lg3B5DksvFUwy7tJEbFb0ghCr4UObDhI5qmPLp5MYvEcCyo3OyMwAkWuNPW6z/eS2BbTX6ffRbHFsG7IBSESQCeQWRh+GPae8C4ctNrDou/DKLhu/l5HXG5OrUJEtAJ8tOvIKTKcgZo523Qa8AiJEagbGeqCzF94zPTSLCfmrKDa2GjG1sHeGtBGWRqQefMHXVFwFOm7KSDlBuJJMePoqb++connbXw6BRoPcyWwfHQc/y+SbS653GcduTveDijThlJx7wJALuZ5E236rcY6F5U7HlpzyQ4GRtBGkE356rs/ZXiD6rHPeZlwAvyF7ba8l04s0o7NEZwfJ0TqimCq2f7CJTMLpWYSiyx55orSqXbKbcQmWZGo0BURG1VntrIwqfl5Kiy2DSX+3S7VVO1i+39pRc4Gx87RP2FRTBRrYKsRAzZQYuDpt5wD8+i1w8FpluaQO87W0B0we8JuBPJY+DwueZIkxy894HrMeh0sJVLHADU8pdHd5WdOt+nppMyA4nh5DiA25AcLjmcwEWKpVabm6gjx+o5jr0XZU6wa4SACbW6A87kaeaFW4blAcwXmSDBEbxMkeR3SrO1syrw3ujkgTlzQYmJ2mJifBPJImLDU7XW3icBmBdlyuJlpaYGY5QCQZt8RG91WPBqzWh9J2YRNrc9J+KxKqsyZPpMyH1Oqh2iq18S1rg1zgC7QHfXT0TGsqa0TosOqpn1/oq4qib6WndWX0QQHTDYiQBJP+pocYsLlBzSDQMPSQ3U4AJc2/Mx9fFJDXZqPOhUOZ1rSfrooVaoHT71Q3VDmJ1En6lIuDxsF8W47lWEo4wHQ/ldXG1LeKyxgnG8+vPpysrDTlsSOiWcI9mLZcD49VCo9pHVDNSeiG8CL7aRqpqJrA1cA1zpiDBBjdZ9fDMBGaBy3O+sLQDb2MXte/OLyouY42ga+cGd/FdUJNdx1Iyq1EBwIsDMb9RHkq1StJAvcfI/RajsO7NlcM0XmYttNoVergA0yJE69NgF1Qmu5RSXco4jDh37oB6kj+y6b2f4i2lSyVIkEmBBtbkuVxbXal1psb/Iax+qLhn910PJdBMSRHIjwEmLK0k3FUx2rid1gePsq1HMbIygXIiZ5A62utM1V5jw7FPD8uZxIILZInwv8ASV6HRq5mgmxgJJzeN0xJRp0Wm1U4d0VcVLqXaeKyzC0W6VXn6beaKyqqId6KNfiDKYlzgNTB/LmrLNQKNjthtzNztbWP0Kt06oMyQAL8zo3QX3k6bx0XJ4zjAMOp1Wti8ETmtzJADR4rN/zrVk5WAWg8o6A6g625Ki9Sg6Gei4WoM0DMSTItYHQTE2vqF0vDmZWgnvPB0zXZmgR3ufM7nqvKeF+3wdUDXNtJvLg1xNwJIJgi0Xvcrr8Px17KbaooVSS5pztLXU4cWkB7mGbaaWtMKq9TF8/YCg0z0DDVMrb20tcxP8Rd1m6vPPdtb7ss/APDmiHSLQfIHXqDvdXsO0XDSbHnoYB38d+aZs6sfBlY+sG9x4EgSx7rBztAZvJChRlrSXANcAc2SHZgALlvTfTVC9oOI9g6S7MHEF4JYAGgxbO5oAzEczeZQjxVmIc1rKwDDIIFRuZrwC4ixPaWibn4hzU3livdbFcXZzvtt7MPxDWPa1z6dIOcMrA3NIcXN7snR0A7H1XndTj78GXsJD6dM2acoImTE6nl6wOXs2P48wh7RiWUizu5qlxUdlaTDTEtgi4mc1pXiH4icKfRxJe/9n2suaKg7rmkuMNABLRcNAIBHRS6tyuL3+H9/gDxl3Ae3Wdz5b3P3SJuYmCYiAJuY0KVb24aKzmBxa1pu8NmBuQZNusbyvOadexF7aAGGjqfKfkhtrkGTuCNtYVtWRqrG6CPaqPtIxrRFQQQCNDrdJeS/wCIF3ezQSLxIFpAhrYAHh1SQ62TwvoS9nOj93io6xjMfqoYtgnWDaOU7zPhCuVjDjNpJ+pj6LCq4Zxc4uqDMNNrDoPMrxoLVK2ydWXaWNJkfSI02unZWFxBkRadZkgqkMP3hJMQJMa7m8W8+StOw47xEk3N5ny2/sqOMUBpInRxuYm0HkfNGqvBGk/MKk2lJnaAQP16JsV3GnM7KPUn+n6pdCvYWt9gjq7hAIFxNvy32U2YtwEgTYlUG1SMrZkkHc6STfr06Kq7EZdpjke6fADlznZVWGx1CzaPE7ZnA9RytyQ87askbHaZmOayaXEQXXaI6kn5eSuYfHNboLdPGw/vyWeHTwtwuDiXfdXCxu06zCxGcOqB9gG8hMT6LQxXEWvsHbc4Oo81VfiMjmszHnfw8eabFrSfxGg5IOxjmua68gWkTfTXc+B3W9w7jP7Oaxa1wJmOU2WNXrnKY1i06f3WHj6jnN70S0wY5HQ/2WWLrc7DwWo9Jp1QQCCINwgY3EvaBkGaVxOD4w5tNtNx7t+dpMzIU6/GqhbEkgjQaW+dtVP2bJdWHQdPQ9pxYOEGY84+W+qHxAh4mC+RpMkawcxkD029eUNZjhJMm5kzM9VdGJgAkxnG0km/rOvoqSwtVRtND8RqVGw1xluwMSba2sTeJU6nEXimWtYMogiIcRG0kWt02Qq+HsCGnoZAcQZ7xbcx6KnUc9mUuMg3AkEbG42adI+zWEU0h0rJYcvqFuUgO2EkW/iJNgNNCPBXe2xFEhxztE2ymRa0tgwNfOVQdxGC4M+HaREaHXlPyT4vFVXGHPDoFspJBG0ep2VNLb42C4nRVPbPFViGvqvcQTr3SBF72ygX6ei1uBe0OKY5nu735y3KW1HEsEi7oY4T3Q34gYiTsuMwhyul7bsDiARHeaS6STZ0AEQZmYG0dDgeOhwe2hRYXZs1OrRAo1WZWgE9mJtkaTANiSS4qOSHdC6a4NbintFijTe3KcOAS8tDQaboqFpcHkntBmMQJBInVcrjWVMKQ1tUVGTLspc0McQJaSDYQ6P5jZeh8B/Grs2mniqDXU4aDdxN8rH/ABA5v3nEG94JXG+3XtDhsQ7tcFR91yjIcrwO0Y6dGNsORy2AEHaWxw8jxiZeB4jUe4Z6gDGuGepDjDYDMxayC6IECxJ8Vv8AHuM9uK3vQByty0cxzGmDeGt1aXAhwL/hAidF58axOt7z56k33RauMLmtaSSBzn72VZenTkmijj4HfUvLQBAAjUHWYB21UIk6x5EW38BqnFQQR4aGJHKN7x6KBdIgf3udea6EMPA2nTprukhElJGjUej1qEuPi767oD8FeQIMzPPb1/VX3HvH/cfqpOC+Y6jTPMZgYuk9r7MzSRfYWmb7yrOHYQ2HTE23WkbeCqlmZ3qq9XUqoDB4ilOmvqsWvSDrPmZmL6aa8p+pXR1aEXVbFcNDiDuOfW6fFlUeQrZnO4gsJIbLXi9zAtsPSNkWnUzsboXRoQNJtuFoY/AaZYBvffnbkZOq5yrXcAYOh5DUW8tfuy78dZFsWita2DnhW0357W2j1Um1SBAcJ62nlqqbXHL8R69RN/op1aJveYF5iZ6G9rdF0aW9pMrpb/EyHZVASYnmf6nRTLXuIkiPvdXOHkwZvaR4aJU/iJuIkASDy6WQc3b2A57vYt0ca0NDBYzE26fIo+I4bSqglpDTrO2+qwn5XG0jXYc/1U6OMykME69L+cKLwvmDpiaGt0TqYJ9MkEAjZ3O/h15Ks8loGh1MEaFdA+t3AHCQ6Qf0HRBrUG5ojXba8+q0cz/MjLL5ObME3t4Lc4XhA5pJe5kG2XXQ+ht9UwwDI0sZ12tsi8OwhYbuOX+EE72F90+XKpR22KSyJol/iD2MDQ41AM0AiCyIJkkaSd+aFhKb6jnufYd7MBAIm7jlIvoB5eC0K/CQ+YcWguNh0aQRr08USvhWinmc5znxmmw0EwYNwQIIPNc/Vj25YNRn+6ii/vt+FmbuiT3iedpEEcrBPX42auQspn9mD1kz3TYWifmOQROJYYurgAlpIc2xNst3HrYkDxWrw/DMdQeGjLWa5rWPAsJBvJJywANBcnW12clSlLdgbXLOYx/Fa+ZwdLSTBERe3/cWvr6maVLFupO7ji0tOoLhcbiIOo3VzjVOqK5Y94Lm7iw+EOJAAEE2kxchZ8AzOo5ea7oJaVsdEao1MTxytWqNdXIrENIbmy6Zi6DlgHvFx6yeapYlz3kiwEl0ABg2mAYjayPg6DagIFu6Y8dvL9UKoBTFSm4AuDozDYtcQfEET8kE1eyAmUalItNxHQ/psolHi5m9p9FBzB1+9fy+arZQhEJpTvCiiYdJJroSWMf/2Q=="/>
          <p:cNvSpPr>
            <a:spLocks noChangeAspect="1" noChangeArrowheads="1"/>
          </p:cNvSpPr>
          <p:nvPr/>
        </p:nvSpPr>
        <p:spPr bwMode="auto">
          <a:xfrm>
            <a:off x="152402" y="-784225"/>
            <a:ext cx="2333625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4106" name="Picture 10" descr="http://users.atw.hu/hajoutaniluson/nil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99" y="196852"/>
            <a:ext cx="2962100" cy="24832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www.nilusiutazas.hu/upload/12163/1216322608_nilusi-utazas-szallas-repulojeg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7" y="196850"/>
            <a:ext cx="2977028" cy="24298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://www.egyiptomiutazas.hu/egyiptom/kepek_nilus1_12647665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319" y="2060850"/>
            <a:ext cx="4337915" cy="326639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://kepguru.hu/previews/39/391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00" y="4599947"/>
            <a:ext cx="2869263" cy="21519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http://t1.gstatic.com/images?q=tbn:ANd9GcSwv2kj214AghvINSFBhIEsmwHHiHtZbL5cDROqW6dAiki30-aSX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201" y="4599945"/>
            <a:ext cx="3012481" cy="21519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3087562" y="3068961"/>
            <a:ext cx="260840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NÍLUS</a:t>
            </a:r>
          </a:p>
        </p:txBody>
      </p:sp>
    </p:spTree>
    <p:extLst>
      <p:ext uri="{BB962C8B-B14F-4D97-AF65-F5344CB8AC3E}">
        <p14:creationId xmlns:p14="http://schemas.microsoft.com/office/powerpoint/2010/main" val="59480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18224" y="87454"/>
            <a:ext cx="5694188" cy="817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714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Az ókori Egyiptom világa</a:t>
            </a:r>
            <a:endParaRPr lang="hu-HU" sz="4714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7963" y="922199"/>
            <a:ext cx="3992512" cy="3223839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922198"/>
            <a:ext cx="3393503" cy="5879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églalap 4"/>
          <p:cNvSpPr/>
          <p:nvPr/>
        </p:nvSpPr>
        <p:spPr>
          <a:xfrm>
            <a:off x="6144720" y="4155698"/>
            <a:ext cx="17510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Nílus völgye</a:t>
            </a:r>
          </a:p>
        </p:txBody>
      </p:sp>
      <p:sp>
        <p:nvSpPr>
          <p:cNvPr id="6" name="Téglalap 5"/>
          <p:cNvSpPr/>
          <p:nvPr/>
        </p:nvSpPr>
        <p:spPr>
          <a:xfrm>
            <a:off x="3167957" y="2616815"/>
            <a:ext cx="18300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gízai piramisok fényképe és a piramisépítés</a:t>
            </a:r>
          </a:p>
          <a:p>
            <a:pPr algn="ctr"/>
            <a:r>
              <a:rPr lang="hu-H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rekonstrukciós rajza </a:t>
            </a:r>
          </a:p>
        </p:txBody>
      </p:sp>
      <p:sp>
        <p:nvSpPr>
          <p:cNvPr id="7" name="Téglalap 6"/>
          <p:cNvSpPr/>
          <p:nvPr/>
        </p:nvSpPr>
        <p:spPr>
          <a:xfrm>
            <a:off x="3356912" y="4737737"/>
            <a:ext cx="4142481" cy="4879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571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Földművelés a Nílus mentén</a:t>
            </a:r>
            <a:endParaRPr lang="hu-HU" sz="257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3356912" y="5407714"/>
            <a:ext cx="5750497" cy="1147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28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Nílus a világ egyik leghosszabb folyója. </a:t>
            </a:r>
            <a:br>
              <a:rPr lang="hu-HU" sz="2286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2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emberek nagyon korán megtelepedtek mellette. </a:t>
            </a:r>
          </a:p>
        </p:txBody>
      </p:sp>
    </p:spTree>
    <p:extLst>
      <p:ext uri="{BB962C8B-B14F-4D97-AF65-F5344CB8AC3E}">
        <p14:creationId xmlns:p14="http://schemas.microsoft.com/office/powerpoint/2010/main" val="378618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27789" y="174297"/>
            <a:ext cx="4572000" cy="36099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2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Minden évben ugyanakkor áradt ki, vízzel és termékeny iszappal borítva az alacsonyan fekvő területeket.</a:t>
            </a:r>
          </a:p>
          <a:p>
            <a:r>
              <a:rPr lang="hu-HU" sz="22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sivataggal határolt </a:t>
            </a:r>
            <a:r>
              <a:rPr lang="hu-HU" sz="228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Egyiptomban,</a:t>
            </a:r>
          </a:p>
          <a:p>
            <a:r>
              <a:rPr lang="hu-HU" sz="228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ahol alig esik az eső, a Nílus áradása az életet jelentette.</a:t>
            </a:r>
          </a:p>
          <a:p>
            <a:r>
              <a:rPr lang="hu-HU" sz="22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egyiptomiak a kiáradt vizet víztárolókba vezették, a magasabb területekre pedig gémeskúthoz hasonló vízemelővel juttat ták el.</a:t>
            </a:r>
          </a:p>
        </p:txBody>
      </p:sp>
      <p:sp>
        <p:nvSpPr>
          <p:cNvPr id="3" name="Téglalap 2"/>
          <p:cNvSpPr/>
          <p:nvPr/>
        </p:nvSpPr>
        <p:spPr>
          <a:xfrm>
            <a:off x="4458410" y="3899683"/>
            <a:ext cx="4572000" cy="290643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28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öntözéses földművelés megszervezése </a:t>
            </a:r>
            <a:r>
              <a:rPr lang="hu-HU" sz="22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évről évre biztosította a megfelelő gabonaellátást a lakosságnak. </a:t>
            </a:r>
          </a:p>
          <a:p>
            <a:r>
              <a:rPr lang="hu-HU" sz="22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Kr. e. 3000 körül egyesítették Alsó- és Felső-Egyiptomot. </a:t>
            </a:r>
          </a:p>
          <a:p>
            <a:r>
              <a:rPr lang="hu-HU" sz="228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egyesített ország uralkodóját a későbbiekben </a:t>
            </a:r>
            <a:r>
              <a:rPr lang="hu-HU" sz="2286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Fáraó</a:t>
            </a:r>
            <a:r>
              <a:rPr lang="hu-HU" sz="228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nak nevezték.</a:t>
            </a:r>
            <a:endParaRPr lang="hu-HU" sz="228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://t2.gstatic.com/images?q=tbn:ANd9GcTOBNKg8apbby_x4PBBjbDx9w2DEgt34zB7CwLZj2Xti48fnn1YBrwT52IaD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606" y="636747"/>
            <a:ext cx="4471804" cy="2658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mozaweb.hu/thumbnail/mozaik3D_TOR_okor_nilus_menti_foldmuveles_9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89" y="4191904"/>
            <a:ext cx="4173566" cy="22954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33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55579" y="133090"/>
            <a:ext cx="4572000" cy="290643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286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fáraót halála után istenként tisztelték. Testét múmiaként</a:t>
            </a:r>
          </a:p>
          <a:p>
            <a:r>
              <a:rPr lang="hu-HU" sz="2286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őrizték meg, és eleinte </a:t>
            </a:r>
            <a:r>
              <a:rPr lang="hu-HU" sz="2286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piramisba</a:t>
            </a:r>
            <a:r>
              <a:rPr lang="hu-HU" sz="2286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később </a:t>
            </a:r>
            <a:r>
              <a:rPr lang="hu-HU" sz="2286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sziklasírba </a:t>
            </a:r>
            <a:r>
              <a:rPr lang="hu-HU" sz="2286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temették el. </a:t>
            </a:r>
          </a:p>
          <a:p>
            <a:r>
              <a:rPr lang="hu-HU" sz="2286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piramisépítéshez mérnökökre, matematikai tudásra, az áradás időpontjának kiszámításához csillagászokra volt szükség.</a:t>
            </a:r>
            <a:endParaRPr lang="hu-HU" sz="228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Íme, így válik múmiává egy fáraó Egyiptomban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997" y="133090"/>
            <a:ext cx="4592959" cy="28799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4419954" y="2984600"/>
            <a:ext cx="4572000" cy="39617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28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gátépítés és a piramisépítés is a parasztok feladata</a:t>
            </a:r>
            <a:r>
              <a:rPr lang="hu-HU" sz="228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volt</a:t>
            </a:r>
            <a:r>
              <a:rPr lang="hu-HU" sz="22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akik áradás idején úgysem tudtak a földeken dolgozni.</a:t>
            </a:r>
          </a:p>
          <a:p>
            <a:r>
              <a:rPr lang="hu-HU" sz="22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Egyiptomban ezért kevés volt a rabszolga, hiszen alig volt szükség a munkájukra. </a:t>
            </a:r>
          </a:p>
          <a:p>
            <a:r>
              <a:rPr lang="hu-HU" sz="22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templomokat, palotákat és sírokat</a:t>
            </a:r>
          </a:p>
          <a:p>
            <a:r>
              <a:rPr lang="hu-HU" sz="22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hatalmas szobrokkal, díszes feliratokkal és domborművekkel</a:t>
            </a:r>
          </a:p>
          <a:p>
            <a:r>
              <a:rPr lang="hu-HU" sz="22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ékesítették.</a:t>
            </a:r>
          </a:p>
        </p:txBody>
      </p:sp>
      <p:pic>
        <p:nvPicPr>
          <p:cNvPr id="1028" name="Picture 4" descr="Az 5 legnagyobb rejtély a történelemben [16.] - Töri klu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89" y="3036005"/>
            <a:ext cx="4212807" cy="15241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z egyiptomi piramisok fura titkai | delina.h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89" y="4560121"/>
            <a:ext cx="4212807" cy="21842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25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00062" y="173368"/>
            <a:ext cx="3850734" cy="4879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571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istenek sokszínű világa</a:t>
            </a:r>
            <a:endParaRPr lang="hu-HU" sz="257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6970" y="173370"/>
            <a:ext cx="3893575" cy="5379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églalap 3"/>
          <p:cNvSpPr/>
          <p:nvPr/>
        </p:nvSpPr>
        <p:spPr>
          <a:xfrm>
            <a:off x="5398644" y="5424862"/>
            <a:ext cx="34219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Ízisz és Ozirisz. </a:t>
            </a:r>
          </a:p>
          <a:p>
            <a:pPr algn="ctr"/>
            <a:r>
              <a:rPr lang="hu-H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aranyszobrocskán jobbra</a:t>
            </a:r>
          </a:p>
          <a:p>
            <a:pPr algn="ctr"/>
            <a:r>
              <a:rPr lang="hu-H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látható Ízisz, balra a fia, </a:t>
            </a:r>
          </a:p>
          <a:p>
            <a:pPr algn="ctr"/>
            <a:r>
              <a:rPr lang="hu-H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Hórusz, és középen Ozirisz.</a:t>
            </a:r>
          </a:p>
        </p:txBody>
      </p:sp>
      <p:sp>
        <p:nvSpPr>
          <p:cNvPr id="5" name="Téglalap 4"/>
          <p:cNvSpPr/>
          <p:nvPr/>
        </p:nvSpPr>
        <p:spPr>
          <a:xfrm>
            <a:off x="300062" y="786229"/>
            <a:ext cx="4572000" cy="32582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28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egyiptomiak vallását többistenhit jellemezte. </a:t>
            </a:r>
          </a:p>
          <a:p>
            <a:r>
              <a:rPr lang="hu-HU" sz="22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Voltak ember alakú és állat alakú istenábrázolások, de számos egyiptomi istent emberi testtel és állatfejjel ábrázoltak.  </a:t>
            </a:r>
          </a:p>
          <a:p>
            <a:r>
              <a:rPr lang="hu-HU" sz="22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egyik </a:t>
            </a:r>
            <a:r>
              <a:rPr lang="hu-HU" sz="228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legfontosabb a napisten, Ré volt, </a:t>
            </a:r>
            <a:r>
              <a:rPr lang="hu-HU" sz="22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mivel a napokat és az évet is meghatározta.</a:t>
            </a:r>
          </a:p>
        </p:txBody>
      </p:sp>
      <p:sp>
        <p:nvSpPr>
          <p:cNvPr id="6" name="Téglalap 5"/>
          <p:cNvSpPr/>
          <p:nvPr/>
        </p:nvSpPr>
        <p:spPr>
          <a:xfrm>
            <a:off x="300064" y="4006890"/>
            <a:ext cx="483311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Ízisz és Ozirisz házasságban élt. </a:t>
            </a:r>
          </a:p>
          <a:p>
            <a:r>
              <a:rPr lang="hu-H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sivatagi vihar istene megölte és darabokra szaggatta Oziriszt. </a:t>
            </a:r>
          </a:p>
          <a:p>
            <a:r>
              <a:rPr lang="hu-H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Ízisz összeszedte testének darabjait, összeillesztette és vászonba csavarta. </a:t>
            </a:r>
          </a:p>
          <a:p>
            <a:r>
              <a:rPr lang="hu-H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Így jött létre az első múmia. </a:t>
            </a:r>
          </a:p>
          <a:p>
            <a:r>
              <a:rPr lang="hu-H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Ozirisz pedig leköltözött az alvilágba, és a halottak ura lett. </a:t>
            </a:r>
          </a:p>
          <a:p>
            <a:r>
              <a:rPr lang="hu-H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Kettőjük fia volt a sólyomfejű Hórusz.</a:t>
            </a:r>
          </a:p>
        </p:txBody>
      </p:sp>
    </p:spTree>
    <p:extLst>
      <p:ext uri="{BB962C8B-B14F-4D97-AF65-F5344CB8AC3E}">
        <p14:creationId xmlns:p14="http://schemas.microsoft.com/office/powerpoint/2010/main" val="325341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5874" y="2809414"/>
            <a:ext cx="4402495" cy="3971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431" y="3018803"/>
            <a:ext cx="2972235" cy="3762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églalap 3"/>
          <p:cNvSpPr/>
          <p:nvPr/>
        </p:nvSpPr>
        <p:spPr>
          <a:xfrm>
            <a:off x="-20527" y="215966"/>
            <a:ext cx="5082866" cy="4879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571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legjelentősebb találmány: az írás</a:t>
            </a:r>
            <a:endParaRPr lang="hu-HU" sz="257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85194" y="805421"/>
            <a:ext cx="9044609" cy="2202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2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egyiptomi civilizáció szinte már az első évszázadoktól kezdve </a:t>
            </a:r>
            <a:r>
              <a:rPr lang="hu-HU" sz="228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fejlett írásrendszerrel </a:t>
            </a:r>
            <a:r>
              <a:rPr lang="hu-HU" sz="22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rendelkezett. A templomok falára, a sírok és a piramisok belső falaiba vésték be azokat a jeleket, amelyeket </a:t>
            </a:r>
            <a:r>
              <a:rPr lang="hu-HU" sz="2286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hieroglifának</a:t>
            </a:r>
            <a:r>
              <a:rPr lang="hu-HU" sz="228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2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neveznek.</a:t>
            </a:r>
          </a:p>
          <a:p>
            <a:r>
              <a:rPr lang="hu-HU" sz="22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hieroglifákat (a szó jelentése: szent véset) </a:t>
            </a:r>
            <a:r>
              <a:rPr lang="hu-HU" sz="228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papiruszlapokra </a:t>
            </a:r>
            <a:r>
              <a:rPr lang="hu-HU" sz="22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írták. </a:t>
            </a:r>
          </a:p>
          <a:p>
            <a:r>
              <a:rPr lang="hu-HU" sz="22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hieroglif jelek, képecskék jelölhettek egy hangot, egy szótagot</a:t>
            </a:r>
          </a:p>
          <a:p>
            <a:r>
              <a:rPr lang="hu-HU" sz="22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vagy egy szót is.</a:t>
            </a:r>
          </a:p>
        </p:txBody>
      </p:sp>
      <p:sp>
        <p:nvSpPr>
          <p:cNvPr id="6" name="Téglalap 5"/>
          <p:cNvSpPr/>
          <p:nvPr/>
        </p:nvSpPr>
        <p:spPr>
          <a:xfrm>
            <a:off x="3345428" y="3302331"/>
            <a:ext cx="13869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Egyiptomi </a:t>
            </a:r>
          </a:p>
          <a:p>
            <a:pPr algn="ctr"/>
            <a:r>
              <a:rPr lang="hu-H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hieroglifák</a:t>
            </a:r>
          </a:p>
        </p:txBody>
      </p:sp>
      <p:sp>
        <p:nvSpPr>
          <p:cNvPr id="7" name="Téglalap 6"/>
          <p:cNvSpPr/>
          <p:nvPr/>
        </p:nvSpPr>
        <p:spPr>
          <a:xfrm>
            <a:off x="3092834" y="5482790"/>
            <a:ext cx="17098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papiruszlap </a:t>
            </a:r>
          </a:p>
          <a:p>
            <a:pPr algn="ctr"/>
            <a:r>
              <a:rPr lang="hu-H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készítése</a:t>
            </a:r>
          </a:p>
        </p:txBody>
      </p:sp>
      <p:sp>
        <p:nvSpPr>
          <p:cNvPr id="8" name="Téglalap 7"/>
          <p:cNvSpPr/>
          <p:nvPr/>
        </p:nvSpPr>
        <p:spPr>
          <a:xfrm>
            <a:off x="4847775" y="4392266"/>
            <a:ext cx="4210592" cy="883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714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egyiptomiak a papirusz nevű vízinövény</a:t>
            </a:r>
          </a:p>
          <a:p>
            <a:pPr algn="ctr"/>
            <a:r>
              <a:rPr lang="hu-HU" sz="1714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szárából készült lapokra írták.</a:t>
            </a:r>
          </a:p>
        </p:txBody>
      </p:sp>
    </p:spTree>
    <p:extLst>
      <p:ext uri="{BB962C8B-B14F-4D97-AF65-F5344CB8AC3E}">
        <p14:creationId xmlns:p14="http://schemas.microsoft.com/office/powerpoint/2010/main" val="87627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101417" y="202230"/>
            <a:ext cx="5040559" cy="1279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571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Memphis és Théba: </a:t>
            </a:r>
          </a:p>
          <a:p>
            <a:pPr algn="ctr"/>
            <a:r>
              <a:rPr lang="hu-HU" sz="2571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piramisoktól a Királyok Völgyéig</a:t>
            </a:r>
            <a:endParaRPr lang="hu-HU" sz="257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84584" y="1164134"/>
            <a:ext cx="4572000" cy="572054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2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ókori Egyiptom történelme az emberiség írott történelmének</a:t>
            </a:r>
          </a:p>
          <a:p>
            <a:r>
              <a:rPr lang="hu-HU" sz="22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csaknem három évezredét fogja át. </a:t>
            </a:r>
          </a:p>
          <a:p>
            <a:r>
              <a:rPr lang="hu-HU" sz="22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első évszázadokban Memphis volt az ország fővárosa, emellett emelkedtek </a:t>
            </a:r>
            <a:r>
              <a:rPr lang="pt-BR" sz="22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fáraók síremlékei, a </a:t>
            </a:r>
            <a:r>
              <a:rPr lang="pt-BR" sz="228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gízai piramisok</a:t>
            </a:r>
            <a:r>
              <a:rPr lang="pt-BR" sz="22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hu-HU" sz="228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2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leghatalmasabb</a:t>
            </a:r>
            <a:r>
              <a:rPr lang="hu-HU" sz="22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28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Kheopsz fáraó </a:t>
            </a:r>
            <a:r>
              <a:rPr lang="hu-HU" sz="22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piramisa volt. </a:t>
            </a:r>
          </a:p>
          <a:p>
            <a:r>
              <a:rPr lang="hu-HU" sz="22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 idő után az uralkodói</a:t>
            </a:r>
          </a:p>
          <a:p>
            <a:r>
              <a:rPr lang="hu-HU" sz="22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központ áthelyeződött Thébába, ahol már megváltoztak a temetkezési szokások. </a:t>
            </a:r>
          </a:p>
          <a:p>
            <a:r>
              <a:rPr lang="hu-HU" sz="22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fáraókat a városon kívül, a </a:t>
            </a:r>
            <a:r>
              <a:rPr lang="hu-HU" sz="228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Királyok Völgyében kialakított sziklasírokban </a:t>
            </a:r>
            <a:r>
              <a:rPr lang="hu-HU" sz="22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temették el.</a:t>
            </a:r>
          </a:p>
        </p:txBody>
      </p:sp>
      <p:pic>
        <p:nvPicPr>
          <p:cNvPr id="2050" name="Picture 2" descr="Királyok Völgye :: LIDO Tours - Egyiptom - Hurghada, Marsa Alam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709" y="1164135"/>
            <a:ext cx="4140018" cy="23287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gyiptom 6.rész, Királyok Völgye – utazzatokvelem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647" y="4124658"/>
            <a:ext cx="4082143" cy="26125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5174959" y="3637338"/>
            <a:ext cx="3525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Királyok Völgye Egyiptomban</a:t>
            </a:r>
          </a:p>
        </p:txBody>
      </p:sp>
    </p:spTree>
    <p:extLst>
      <p:ext uri="{BB962C8B-B14F-4D97-AF65-F5344CB8AC3E}">
        <p14:creationId xmlns:p14="http://schemas.microsoft.com/office/powerpoint/2010/main" val="428774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</TotalTime>
  <Words>611</Words>
  <Application>Microsoft Office PowerPoint</Application>
  <PresentationFormat>Diavetítés a képernyőre (4:3 oldalarány)</PresentationFormat>
  <Paragraphs>69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Monotype Corsiva</vt:lpstr>
      <vt:lpstr>Times New Roman</vt:lpstr>
      <vt:lpstr>Office-téma</vt:lpstr>
      <vt:lpstr>EGYIPTOMI BIRODALOM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EGYIPTOMI BIRODALOM</dc:title>
  <dc:creator>Kálmán Tikos</dc:creator>
  <cp:lastModifiedBy>Kálmán Tikos</cp:lastModifiedBy>
  <cp:revision>1</cp:revision>
  <dcterms:created xsi:type="dcterms:W3CDTF">2023-12-27T11:21:35Z</dcterms:created>
  <dcterms:modified xsi:type="dcterms:W3CDTF">2023-12-27T11:22:56Z</dcterms:modified>
</cp:coreProperties>
</file>