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68" r:id="rId6"/>
    <p:sldId id="269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20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02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749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800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66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94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418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56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1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01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28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E5E0D-ED08-4108-8DB7-4C51FE9E81F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22CF-A027-4BD4-93F1-5C3D636A90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83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0/02/Greece_23.91172E_39.08554N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0/02/Greece_23.91172E_39.08554N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u.wikipedia.org/w/index.php?title=F%C3%A1jl:Olympia_-_Palaestra_1.jpg&amp;filetimestamp=2007092206362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884" y="30247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ÓKORI </a:t>
            </a:r>
            <a:b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GÖRÖGORSZÁG</a:t>
            </a:r>
            <a:b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TÖRTÉNETE</a:t>
            </a:r>
          </a:p>
        </p:txBody>
      </p:sp>
      <p:pic>
        <p:nvPicPr>
          <p:cNvPr id="1026" name="Picture 2" descr="http://static6.origos.hu/i/0805/20080504akropol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0" y="399778"/>
            <a:ext cx="3054604" cy="1737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orogorszagiutazas.hu/gorogorszag/kepek_laokoon-gorogorszag-utazas_1215690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39913"/>
            <a:ext cx="2387594" cy="1797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fobomba.hu/kepek/gorogorsz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32448"/>
            <a:ext cx="2905346" cy="2065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rc.sze.hu/eptortea/10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2" y="4494736"/>
            <a:ext cx="3219308" cy="214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620"/>
            <a:ext cx="7564896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2066" y="47129"/>
            <a:ext cx="834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FÖLDRAJZI ELHELYEZKEDÉS</a:t>
            </a:r>
          </a:p>
        </p:txBody>
      </p:sp>
      <p:pic>
        <p:nvPicPr>
          <p:cNvPr id="2050" name="Picture 2" descr="Fájl:Greece 23.91172E 39.08554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0" y="867037"/>
            <a:ext cx="8562880" cy="5952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27586" y="534711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Földközi - tenger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827586" y="4345891"/>
            <a:ext cx="256280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Balkán-félsziget</a:t>
            </a:r>
          </a:p>
        </p:txBody>
      </p:sp>
      <p:sp>
        <p:nvSpPr>
          <p:cNvPr id="6" name="Jobbra nyíl 5"/>
          <p:cNvSpPr/>
          <p:nvPr/>
        </p:nvSpPr>
        <p:spPr>
          <a:xfrm rot="5400000">
            <a:off x="4053577" y="3234862"/>
            <a:ext cx="280831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Égei</a:t>
            </a:r>
            <a:r>
              <a:rPr lang="hu-HU" dirty="0"/>
              <a:t> – tenger szigetvilága</a:t>
            </a:r>
          </a:p>
        </p:txBody>
      </p:sp>
      <p:sp>
        <p:nvSpPr>
          <p:cNvPr id="5" name="Balra nyíl 4"/>
          <p:cNvSpPr/>
          <p:nvPr/>
        </p:nvSpPr>
        <p:spPr>
          <a:xfrm>
            <a:off x="6496843" y="4365962"/>
            <a:ext cx="2088232" cy="5040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Kisázsia</a:t>
            </a:r>
            <a:r>
              <a:rPr lang="hu-HU" dirty="0"/>
              <a:t> nyugati partvidéke</a:t>
            </a:r>
          </a:p>
        </p:txBody>
      </p:sp>
      <p:sp>
        <p:nvSpPr>
          <p:cNvPr id="8" name="Téglalap 7"/>
          <p:cNvSpPr/>
          <p:nvPr/>
        </p:nvSpPr>
        <p:spPr>
          <a:xfrm>
            <a:off x="356031" y="1113236"/>
            <a:ext cx="5411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ókori Görögország nagyobb volt, mint a mai.</a:t>
            </a:r>
          </a:p>
          <a:p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Hozzátartozott ugyanis:</a:t>
            </a:r>
          </a:p>
          <a:p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az egész </a:t>
            </a:r>
            <a:r>
              <a:rPr lang="hu-H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Balkán-félsziget</a:t>
            </a:r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az </a:t>
            </a:r>
            <a:r>
              <a:rPr lang="hu-H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Égei-tenger szigetei</a:t>
            </a:r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(a legnagyobb: Kréta),</a:t>
            </a:r>
            <a:b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valamint </a:t>
            </a:r>
            <a:r>
              <a:rPr lang="hu-H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Kis-Ázsia tengerparti </a:t>
            </a:r>
            <a:r>
              <a:rPr lang="hu-H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szakasza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is.</a:t>
            </a:r>
          </a:p>
        </p:txBody>
      </p:sp>
    </p:spTree>
    <p:extLst>
      <p:ext uri="{BB962C8B-B14F-4D97-AF65-F5344CB8AC3E}">
        <p14:creationId xmlns:p14="http://schemas.microsoft.com/office/powerpoint/2010/main" val="22721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5" y="102083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Hellász városai: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Balkán hegyei között külön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városállamok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alakultak ki: ezek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poliszok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Teljesen önálló városállamok külön királyokkal az élen (számuk kb. 500.)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7506" y="88512"/>
            <a:ext cx="2044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Poliszok</a:t>
            </a:r>
          </a:p>
        </p:txBody>
      </p:sp>
      <p:sp>
        <p:nvSpPr>
          <p:cNvPr id="4" name="Téglalap 3"/>
          <p:cNvSpPr/>
          <p:nvPr/>
        </p:nvSpPr>
        <p:spPr>
          <a:xfrm>
            <a:off x="107504" y="2833610"/>
            <a:ext cx="3635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Fontosabb poliszok:</a:t>
            </a:r>
          </a:p>
          <a:p>
            <a:r>
              <a:rPr lang="nn-NO" sz="2000" b="1" dirty="0">
                <a:latin typeface="Times New Roman" pitchFamily="18" charset="0"/>
                <a:cs typeface="Times New Roman" pitchFamily="18" charset="0"/>
              </a:rPr>
              <a:t>Mükéné</a:t>
            </a:r>
            <a:r>
              <a:rPr lang="nn-NO" sz="2000" dirty="0">
                <a:latin typeface="Times New Roman" pitchFamily="18" charset="0"/>
                <a:cs typeface="Times New Roman" pitchFamily="18" charset="0"/>
              </a:rPr>
              <a:t>: gazdag aranyleletek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nn-NO" sz="2000" dirty="0">
                <a:latin typeface="Times New Roman" pitchFamily="18" charset="0"/>
                <a:cs typeface="Times New Roman" pitchFamily="18" charset="0"/>
              </a:rPr>
              <a:t>(pl. halotti maszk)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Trója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a faló mondája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Spárta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katonaállam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Athén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a demokrácia szülővárosa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Olümpia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az olimpiák színhelye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Delphoi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híres jóshely</a:t>
            </a:r>
          </a:p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Knosszosz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: a labirintus városa (Minotaurosz)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ájl:Greece 23.91172E 39.08554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00" y="2636913"/>
            <a:ext cx="5361344" cy="372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4702661" y="4795571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Olimpia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962583" y="5019873"/>
            <a:ext cx="80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Spárta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355169" y="4749368"/>
            <a:ext cx="75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Athén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186615" y="3950903"/>
            <a:ext cx="66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Trója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851029" y="5024556"/>
            <a:ext cx="96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Műkéné</a:t>
            </a:r>
          </a:p>
        </p:txBody>
      </p:sp>
      <p:sp>
        <p:nvSpPr>
          <p:cNvPr id="16" name="Ellipszis 15"/>
          <p:cNvSpPr/>
          <p:nvPr/>
        </p:nvSpPr>
        <p:spPr>
          <a:xfrm>
            <a:off x="5514926" y="4920650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5667326" y="5073050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5792132" y="4954246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6207975" y="4795570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7131729" y="4036347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5678271" y="4566027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5792134" y="438003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Delphoi</a:t>
            </a:r>
          </a:p>
        </p:txBody>
      </p:sp>
      <p:sp>
        <p:nvSpPr>
          <p:cNvPr id="24" name="Ellipszis 23"/>
          <p:cNvSpPr/>
          <p:nvPr/>
        </p:nvSpPr>
        <p:spPr>
          <a:xfrm>
            <a:off x="6590871" y="5970211"/>
            <a:ext cx="144016" cy="1984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6734887" y="5700103"/>
            <a:ext cx="11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FFFF00"/>
                </a:solidFill>
              </a:rPr>
              <a:t>Knosszosz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07504" y="1972490"/>
            <a:ext cx="8878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BB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Polisz: / városállam /: </a:t>
            </a:r>
            <a:r>
              <a:rPr lang="hu-H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egy városias magból és a körülötte</a:t>
            </a:r>
          </a:p>
          <a:p>
            <a:r>
              <a:rPr lang="hu-H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elterülő falvakból álló önálló állam.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5929" y="214261"/>
            <a:ext cx="6210354" cy="88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14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Az ókori Hellász öröksége</a:t>
            </a:r>
            <a:endParaRPr lang="hu-HU" sz="5143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4504" y="1373030"/>
            <a:ext cx="8882743" cy="2202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Négyévente az egész világon milliók nézik a tévében az olimpiai versenyeket. </a:t>
            </a:r>
          </a:p>
          <a:p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olimpiai lángot minden alkalommal Olümpiában, az ókori versenyek színhelyén gyújtják meg. </a:t>
            </a:r>
          </a:p>
          <a:p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Kevés dologban ért egyet a világ valamennyi népe, ezek egyike az olimpiákon való részvétel.</a:t>
            </a:r>
          </a:p>
        </p:txBody>
      </p:sp>
      <p:sp>
        <p:nvSpPr>
          <p:cNvPr id="4" name="Téglalap 3"/>
          <p:cNvSpPr/>
          <p:nvPr/>
        </p:nvSpPr>
        <p:spPr>
          <a:xfrm>
            <a:off x="104503" y="3626347"/>
            <a:ext cx="4480560" cy="325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286" b="1" dirty="0">
                <a:latin typeface="Times New Roman" pitchFamily="18" charset="0"/>
                <a:cs typeface="Times New Roman" pitchFamily="18" charset="0"/>
              </a:rPr>
              <a:t>olimpiák eredete, </a:t>
            </a:r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története </a:t>
            </a:r>
            <a:r>
              <a:rPr lang="hu-HU" sz="2286" b="1" dirty="0">
                <a:latin typeface="Times New Roman" pitchFamily="18" charset="0"/>
                <a:cs typeface="Times New Roman" pitchFamily="18" charset="0"/>
              </a:rPr>
              <a:t>sok gondot okozott </a:t>
            </a:r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a történelem </a:t>
            </a:r>
          </a:p>
          <a:p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kutatóinak az elmúlt évezredek során.</a:t>
            </a:r>
          </a:p>
          <a:p>
            <a:r>
              <a:rPr lang="hu-HU" sz="2286" b="1" dirty="0">
                <a:latin typeface="Times New Roman" pitchFamily="18" charset="0"/>
                <a:cs typeface="Times New Roman" pitchFamily="18" charset="0"/>
              </a:rPr>
              <a:t>Semmi biztosat nem lehet tudni</a:t>
            </a:r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 arról, hogy mikor rendezték az első ókori játékokat, a fennmaradt </a:t>
            </a:r>
            <a:r>
              <a:rPr lang="hu-HU" sz="2286" b="1" dirty="0">
                <a:latin typeface="Times New Roman" pitchFamily="18" charset="0"/>
                <a:cs typeface="Times New Roman" pitchFamily="18" charset="0"/>
              </a:rPr>
              <a:t>írásos emlékek </a:t>
            </a:r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homlokegyenest mást mutatnak.  </a:t>
            </a:r>
            <a:endParaRPr lang="hu-HU" sz="2286" dirty="0"/>
          </a:p>
        </p:txBody>
      </p:sp>
      <p:pic>
        <p:nvPicPr>
          <p:cNvPr id="5" name="Picture 2" descr="http://static6.origos.hu/i/0802/20080226olumpia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80" y="3310669"/>
            <a:ext cx="4531666" cy="2672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938111" y="6079641"/>
            <a:ext cx="3321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ókori olimpiák elképzelt, </a:t>
            </a:r>
          </a:p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rekonstruált színhelye</a:t>
            </a:r>
          </a:p>
        </p:txBody>
      </p:sp>
    </p:spTree>
    <p:extLst>
      <p:ext uri="{BB962C8B-B14F-4D97-AF65-F5344CB8AC3E}">
        <p14:creationId xmlns:p14="http://schemas.microsoft.com/office/powerpoint/2010/main" val="158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3692" y="310223"/>
            <a:ext cx="8882743" cy="1147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Egy dolog biztos: megegyezéses alapon </a:t>
            </a:r>
            <a:r>
              <a:rPr lang="hu-HU" sz="2286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Kr. e. 776</a:t>
            </a:r>
            <a:r>
              <a:rPr lang="hu-HU" sz="2286" b="1" dirty="0">
                <a:latin typeface="Times New Roman" pitchFamily="18" charset="0"/>
                <a:cs typeface="Times New Roman" pitchFamily="18" charset="0"/>
              </a:rPr>
              <a:t>-tól, az első olimpiai győztes nevének ismeretétől számítjuk az antik Görögországból elindult mozgalmat.</a:t>
            </a:r>
          </a:p>
        </p:txBody>
      </p:sp>
      <p:sp>
        <p:nvSpPr>
          <p:cNvPr id="3" name="Téglalap 2"/>
          <p:cNvSpPr/>
          <p:nvPr/>
        </p:nvSpPr>
        <p:spPr>
          <a:xfrm>
            <a:off x="143692" y="1431410"/>
            <a:ext cx="4794069" cy="2906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86" b="1" dirty="0">
                <a:latin typeface="Times New Roman" pitchFamily="18" charset="0"/>
                <a:cs typeface="Times New Roman" pitchFamily="18" charset="0"/>
              </a:rPr>
              <a:t>Eleinte a játékok egyetlen versenyszámból, a stadionfutásból álltak. </a:t>
            </a:r>
          </a:p>
          <a:p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A 14. olimpiától kezdve a kétszeres stadionfutás, majd a </a:t>
            </a:r>
            <a:r>
              <a:rPr lang="hu-HU" sz="2286" b="1" dirty="0">
                <a:latin typeface="Times New Roman" pitchFamily="18" charset="0"/>
                <a:cs typeface="Times New Roman" pitchFamily="18" charset="0"/>
              </a:rPr>
              <a:t>fegyveres futás</a:t>
            </a:r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hu-HU" sz="2286" b="1" dirty="0">
                <a:latin typeface="Times New Roman" pitchFamily="18" charset="0"/>
                <a:cs typeface="Times New Roman" pitchFamily="18" charset="0"/>
              </a:rPr>
              <a:t>birkózás, a pentatlon, az ökölvívás, a kocsiversenyek, </a:t>
            </a:r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valamint a </a:t>
            </a:r>
            <a:r>
              <a:rPr lang="hu-HU" sz="2286" b="1" dirty="0">
                <a:latin typeface="Times New Roman" pitchFamily="18" charset="0"/>
                <a:cs typeface="Times New Roman" pitchFamily="18" charset="0"/>
              </a:rPr>
              <a:t>pankráció </a:t>
            </a:r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és a </a:t>
            </a:r>
            <a:r>
              <a:rPr lang="hu-HU" sz="2286" b="1" dirty="0">
                <a:latin typeface="Times New Roman" pitchFamily="18" charset="0"/>
                <a:cs typeface="Times New Roman" pitchFamily="18" charset="0"/>
              </a:rPr>
              <a:t>lóverseny </a:t>
            </a:r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került fel a programba. </a:t>
            </a:r>
          </a:p>
        </p:txBody>
      </p:sp>
      <p:pic>
        <p:nvPicPr>
          <p:cNvPr id="4" name="Picture 2" descr="http://municio.hu/wp-content/uploads/2008/08/olimp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1084349"/>
            <a:ext cx="3043646" cy="2886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7.origos.hu/i/0802/20080226olumpia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4311318"/>
            <a:ext cx="4264204" cy="2464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701536" y="4599184"/>
            <a:ext cx="4232366" cy="255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A két olimpia között eltelt időt </a:t>
            </a:r>
            <a:r>
              <a:rPr lang="hu-HU" sz="2286" b="1" dirty="0" err="1">
                <a:latin typeface="Times New Roman" pitchFamily="18" charset="0"/>
                <a:cs typeface="Times New Roman" pitchFamily="18" charset="0"/>
              </a:rPr>
              <a:t>olimpádnak</a:t>
            </a:r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 nevezték, </a:t>
            </a:r>
            <a:r>
              <a:rPr lang="hu-HU" sz="2286" b="1" dirty="0">
                <a:latin typeface="Times New Roman" pitchFamily="18" charset="0"/>
                <a:cs typeface="Times New Roman" pitchFamily="18" charset="0"/>
              </a:rPr>
              <a:t>ami egy idő után időszámítási alap is lett. </a:t>
            </a:r>
            <a:br>
              <a:rPr lang="hu-HU" sz="2286" dirty="0">
                <a:latin typeface="Times New Roman" pitchFamily="18" charset="0"/>
                <a:cs typeface="Times New Roman" pitchFamily="18" charset="0"/>
              </a:rPr>
            </a:br>
            <a:r>
              <a:rPr lang="hu-HU" sz="2286" dirty="0">
                <a:latin typeface="Times New Roman" pitchFamily="18" charset="0"/>
                <a:cs typeface="Times New Roman" pitchFamily="18" charset="0"/>
              </a:rPr>
              <a:t>Az ókori olimpiai játékok népszerűsége csak folyamatosan emelkedett.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46859" y="4406449"/>
            <a:ext cx="2863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versenyek színhelyére </a:t>
            </a:r>
            <a:b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vezető út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115639" y="3970565"/>
            <a:ext cx="3523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Fegyveres stadion futás volt az</a:t>
            </a:r>
            <a:b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egyik első versenyszám </a:t>
            </a:r>
          </a:p>
        </p:txBody>
      </p:sp>
    </p:spTree>
    <p:extLst>
      <p:ext uri="{BB962C8B-B14F-4D97-AF65-F5344CB8AC3E}">
        <p14:creationId xmlns:p14="http://schemas.microsoft.com/office/powerpoint/2010/main" val="145363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7667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játékokban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vallásnak is jelentős szerepe volt,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áldozatokat mutattak be és ünnepségeket celebráltak Zeusz, és az isteni hős, Olümpia mitikus királyának a tiszteletére.</a:t>
            </a:r>
          </a:p>
        </p:txBody>
      </p:sp>
      <p:pic>
        <p:nvPicPr>
          <p:cNvPr id="6146" name="Picture 2" descr="http://upload.wikimedia.org/wikipedia/commons/thumb/b/b9/Olympia_-_Palaestra_1.jpg/200px-Olympia_-_Palaestra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9" y="258512"/>
            <a:ext cx="3961865" cy="5942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750088" y="6244879"/>
            <a:ext cx="4157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atléták itt edzettek a versenyekre</a:t>
            </a:r>
          </a:p>
        </p:txBody>
      </p:sp>
      <p:sp>
        <p:nvSpPr>
          <p:cNvPr id="4" name="Téglalap 3"/>
          <p:cNvSpPr/>
          <p:nvPr/>
        </p:nvSpPr>
        <p:spPr>
          <a:xfrm>
            <a:off x="350699" y="210789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ókori játékokon csak férfiak vehettek részt a versenyszámokban, és valamennyi sportoló meztelenül versenyzett az olimpián.</a:t>
            </a:r>
            <a:r>
              <a:rPr lang="hu-HU" sz="20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2000" b="1" baseline="30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győzteseknek nem csak az első helyért járó dicsőség járt, hanem egy olajfaágból font koszorúval is megkoronázták</a:t>
            </a:r>
          </a:p>
        </p:txBody>
      </p:sp>
      <p:pic>
        <p:nvPicPr>
          <p:cNvPr id="6148" name="Picture 4" descr="http://t2.gstatic.com/images?q=tbn:ANd9GcQ4otkXfdnWG_6CWq6UQRQP5o36T2Aa-iEyf17c22vnxIh9Qmno3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0" y="4354658"/>
            <a:ext cx="2263949" cy="2263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90213" y="4779151"/>
            <a:ext cx="20826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versenyek</a:t>
            </a:r>
            <a:b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győzteseit</a:t>
            </a:r>
            <a:b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kerámiákon</a:t>
            </a:r>
            <a:b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megörökítették</a:t>
            </a:r>
          </a:p>
        </p:txBody>
      </p:sp>
    </p:spTree>
    <p:extLst>
      <p:ext uri="{BB962C8B-B14F-4D97-AF65-F5344CB8AC3E}">
        <p14:creationId xmlns:p14="http://schemas.microsoft.com/office/powerpoint/2010/main" val="36823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3" y="55934"/>
            <a:ext cx="8291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olimpia eszmeiségének felélesztése</a:t>
            </a:r>
          </a:p>
        </p:txBody>
      </p:sp>
      <p:pic>
        <p:nvPicPr>
          <p:cNvPr id="7172" name="Picture 4" descr="http://upload.wikimedia.org/wikipedia/commons/9/9d/Couber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10" y="1196395"/>
            <a:ext cx="2953239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627358" y="4976083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/>
              <a:t>Pierre de Coubertin</a:t>
            </a:r>
            <a:r>
              <a:rPr lang="hu-HU" sz="2000" dirty="0"/>
              <a:t> </a:t>
            </a:r>
            <a:br>
              <a:rPr lang="hu-HU" sz="2000" dirty="0"/>
            </a:br>
            <a:r>
              <a:rPr lang="hu-HU" dirty="0"/>
              <a:t>(1863 - 1937) </a:t>
            </a:r>
            <a:br>
              <a:rPr lang="hu-HU" dirty="0"/>
            </a:br>
            <a:r>
              <a:rPr lang="hu-HU" dirty="0"/>
              <a:t>francia pedagógus, </a:t>
            </a:r>
            <a:br>
              <a:rPr lang="hu-HU" dirty="0"/>
            </a:br>
            <a:r>
              <a:rPr lang="hu-HU" dirty="0"/>
              <a:t>történész, sportvezető, a </a:t>
            </a:r>
            <a:br>
              <a:rPr lang="hu-HU" dirty="0"/>
            </a:br>
            <a:r>
              <a:rPr lang="hu-HU" b="1" dirty="0"/>
              <a:t>Nemzetközi Olimpiai Bizottság </a:t>
            </a:r>
            <a:br>
              <a:rPr lang="hu-HU" dirty="0"/>
            </a:br>
            <a:r>
              <a:rPr lang="hu-HU" dirty="0"/>
              <a:t>egyik alapítója, egykori elnöke.</a:t>
            </a:r>
          </a:p>
        </p:txBody>
      </p:sp>
      <p:sp>
        <p:nvSpPr>
          <p:cNvPr id="4" name="Téglalap 3"/>
          <p:cNvSpPr/>
          <p:nvPr/>
        </p:nvSpPr>
        <p:spPr>
          <a:xfrm>
            <a:off x="229013" y="10527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Nemzetközi Olimpiai Bizottság (NOB)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1894-ben jött létre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francia Pierre de Coubertin kezdeményezésére.</a:t>
            </a:r>
            <a:r>
              <a:rPr lang="hu-HU" sz="2000" baseline="30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2000" baseline="30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NOB lett az „olimpiai mozgalom” szíve, az egymás után alakuló nemzeti olimpiai szervezetek összefogója.</a:t>
            </a:r>
          </a:p>
        </p:txBody>
      </p:sp>
      <p:sp>
        <p:nvSpPr>
          <p:cNvPr id="5" name="Téglalap 4"/>
          <p:cNvSpPr/>
          <p:nvPr/>
        </p:nvSpPr>
        <p:spPr>
          <a:xfrm>
            <a:off x="229013" y="314061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1896. évi nyári olimpiai játékok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hivatalos nevén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I. nyári olimpiai játékok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egy több sportot magába foglaló nemzetközi sportesemény volt.</a:t>
            </a:r>
          </a:p>
        </p:txBody>
      </p:sp>
      <p:pic>
        <p:nvPicPr>
          <p:cNvPr id="7174" name="Picture 6" descr="http://upload.wikimedia.org/wikipedia/commons/b/b6/1896_Olympic_opening_cerem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22" y="4612935"/>
            <a:ext cx="2782249" cy="2170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4359" y="5177341"/>
            <a:ext cx="23134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Megnyitó ünnepség</a:t>
            </a:r>
            <a:b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Olympiában</a:t>
            </a:r>
            <a:b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1896-ban</a:t>
            </a:r>
          </a:p>
        </p:txBody>
      </p:sp>
      <p:pic>
        <p:nvPicPr>
          <p:cNvPr id="7170" name="Picture 2" descr="http://www.sportversenyek.hu/pictures/sportversenyek/sportagak/57sportag_pi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16" y="1825924"/>
            <a:ext cx="5849085" cy="3594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7085" y="116634"/>
            <a:ext cx="40509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első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NOB által rendezett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olimpián kevesebb, mint 250 sportoló vett részt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ami a modern korban ugyan kevésnek számít, csakúgy, mint az olimpiai sportágak száma.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Mindössze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kilenc sportág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szerepelt a programban: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atlétika, birkózás, kerékpározás, sportlövészet, súlyemelés, tenisz, torna, úszás és vívás.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52814" y="3140970"/>
            <a:ext cx="4145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kezdeti,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1896-os 14 ország 241 résztvevőjéről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olimpiai játékok versenyzőinek száma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2008-ra elérte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205 ország 11 028 sportolóját.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40505"/>
            <a:ext cx="4154186" cy="242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43369" y="2790802"/>
            <a:ext cx="4112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1896-os Athéni olimpia színhelye</a:t>
            </a:r>
          </a:p>
        </p:txBody>
      </p:sp>
      <p:pic>
        <p:nvPicPr>
          <p:cNvPr id="8197" name="Picture 5" descr="http://t3.gstatic.com/images?q=tbn:ANd9GcRyxwXlZVdi4Zao-RYVamv5bMq-52WJ8dFerJVpMCac8OVJTNpRn05E1W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438029"/>
            <a:ext cx="1622920" cy="2272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5861910" y="4942961"/>
            <a:ext cx="3275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Hajós Alfréd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(1878 - 1955) </a:t>
            </a:r>
            <a:br>
              <a:rPr lang="hu-HU" dirty="0"/>
            </a:br>
            <a:r>
              <a:rPr lang="hu-HU" dirty="0"/>
              <a:t> gyorsúszó, labdarúgó, újságíró, </a:t>
            </a:r>
            <a:br>
              <a:rPr lang="hu-HU" dirty="0"/>
            </a:br>
            <a:r>
              <a:rPr lang="hu-HU" dirty="0"/>
              <a:t>az első magyar olimpiai bajnok. </a:t>
            </a:r>
            <a:br>
              <a:rPr lang="hu-HU" dirty="0"/>
            </a:br>
            <a:r>
              <a:rPr lang="hu-HU" dirty="0"/>
              <a:t>A „Magyar delfin”.</a:t>
            </a:r>
          </a:p>
        </p:txBody>
      </p:sp>
      <p:pic>
        <p:nvPicPr>
          <p:cNvPr id="8199" name="Picture 7" descr="http://pyrodekor.hu/img/olimpics/ol_l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4" y="3978687"/>
            <a:ext cx="4101244" cy="2731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53547" y="3297181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olimpiai láng meggyújtása az</a:t>
            </a:r>
            <a:b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ókori hagyományok alapján történik</a:t>
            </a:r>
          </a:p>
        </p:txBody>
      </p:sp>
    </p:spTree>
    <p:extLst>
      <p:ext uri="{BB962C8B-B14F-4D97-AF65-F5344CB8AC3E}">
        <p14:creationId xmlns:p14="http://schemas.microsoft.com/office/powerpoint/2010/main" val="13861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669</Words>
  <Application>Microsoft Office PowerPoint</Application>
  <PresentationFormat>Diavetítés a képernyőre (4:3 oldalarány)</PresentationFormat>
  <Paragraphs>60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Office-téma</vt:lpstr>
      <vt:lpstr>ÓKORI  GÖRÖGORSZÁG TÖRTÉNETE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ÓKORI  GÖRÖGORSZÁG TÖRTÉNETE</dc:title>
  <dc:creator>Kálmán Tikos</dc:creator>
  <cp:lastModifiedBy>Kálmán Tikos</cp:lastModifiedBy>
  <cp:revision>1</cp:revision>
  <dcterms:created xsi:type="dcterms:W3CDTF">2023-12-27T11:25:08Z</dcterms:created>
  <dcterms:modified xsi:type="dcterms:W3CDTF">2023-12-27T11:25:56Z</dcterms:modified>
</cp:coreProperties>
</file>