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1" r:id="rId2"/>
    <p:sldId id="322" r:id="rId3"/>
    <p:sldId id="323" r:id="rId4"/>
    <p:sldId id="324" r:id="rId5"/>
    <p:sldId id="325" r:id="rId6"/>
    <p:sldId id="326" r:id="rId7"/>
    <p:sldId id="327" r:id="rId8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45" d="100"/>
          <a:sy n="45" d="100"/>
        </p:scale>
        <p:origin x="139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57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435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1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75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7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34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921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601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25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76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73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D93A-F6EA-4164-AC3D-8FE4CEA61A92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979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9041" y="248176"/>
            <a:ext cx="4649030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92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aranybullák kora</a:t>
            </a:r>
          </a:p>
        </p:txBody>
      </p:sp>
      <p:sp>
        <p:nvSpPr>
          <p:cNvPr id="3" name="Téglalap 2"/>
          <p:cNvSpPr/>
          <p:nvPr/>
        </p:nvSpPr>
        <p:spPr>
          <a:xfrm>
            <a:off x="259041" y="1171937"/>
            <a:ext cx="72792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Bélát két fia követte a trónon. 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Közülük a kisebbik, </a:t>
            </a:r>
            <a:r>
              <a:rPr lang="hu-H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András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király hosszú uralkodása alatt sokfelé hadakozott. </a:t>
            </a:r>
            <a:b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Halics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ellen szinte évente ismétlődtek hódítási kísérletei. 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Keresztes hadjáratot is indított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ezt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inkább a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Szentföld beutazásának tekinthetjük, mert jelentős katonai akcióra nem került sor.</a:t>
            </a:r>
          </a:p>
        </p:txBody>
      </p:sp>
      <p:pic>
        <p:nvPicPr>
          <p:cNvPr id="5122" name="Picture 2" descr="http://www.fokusz.info/Image/98._szam/tor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02" y="51832"/>
            <a:ext cx="3787140" cy="6667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7538286" y="6830786"/>
            <a:ext cx="51413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András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(Endre) 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(1177 - 1235)</a:t>
            </a:r>
            <a:b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 uralkodója volt </a:t>
            </a:r>
            <a:b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1205 - 1235 között. </a:t>
            </a:r>
            <a:b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Regnálása a magyar történelem egyik legnevezetesebb időszaka.</a:t>
            </a:r>
          </a:p>
        </p:txBody>
      </p:sp>
      <p:sp>
        <p:nvSpPr>
          <p:cNvPr id="5" name="Téglalap 4"/>
          <p:cNvSpPr/>
          <p:nvPr/>
        </p:nvSpPr>
        <p:spPr>
          <a:xfrm>
            <a:off x="259041" y="4870972"/>
            <a:ext cx="718615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lovagi életet kedvelő, bőkezű uralkodó nevéhez a pazarló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jelzőt illeszthetnénk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Híveinek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ugyanis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számban osztogatta a királyi birtokokat.</a:t>
            </a:r>
          </a:p>
          <a:p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birtokok eladományozásával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király nehézhelyzetbe került. 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Elveszett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ugyanis számára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 bevétel, ami a birtokokból származott.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Ezért András állandó pénzzavarral küzdött.</a:t>
            </a:r>
          </a:p>
        </p:txBody>
      </p:sp>
    </p:spTree>
    <p:extLst>
      <p:ext uri="{BB962C8B-B14F-4D97-AF65-F5344CB8AC3E}">
        <p14:creationId xmlns:p14="http://schemas.microsoft.com/office/powerpoint/2010/main" val="276433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317" y="264097"/>
            <a:ext cx="70567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Emellett a főurak is elégedetlenek voltak, mert nemcsak a magyar előkelők részesültek az adományokból. </a:t>
            </a:r>
            <a:endParaRPr lang="hu-H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birtokadományozások miatt elégedetlen főurak Andrást </a:t>
            </a:r>
            <a:r>
              <a:rPr lang="hu-H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1222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-ben egy aranypecsétes oklevél kiadására kényszerítették.</a:t>
            </a:r>
            <a:b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volt az ún. </a:t>
            </a:r>
            <a:r>
              <a:rPr lang="hu-H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Aranybulla.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(Bullának a fémből készült pecsétet nevezték.)</a:t>
            </a:r>
          </a:p>
        </p:txBody>
      </p:sp>
      <p:sp>
        <p:nvSpPr>
          <p:cNvPr id="3" name="Téglalap 2"/>
          <p:cNvSpPr/>
          <p:nvPr/>
        </p:nvSpPr>
        <p:spPr>
          <a:xfrm>
            <a:off x="4928449" y="4459406"/>
            <a:ext cx="763431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Aranybullában a főurak mellett egy másik csoport is megfogalmazta követeléseit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Ők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a,,király szolgái",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szerviensek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akiket később </a:t>
            </a: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középnemeseknek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neveztek.</a:t>
            </a:r>
            <a:b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Felettük csak a király ítélkezhetett, és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ő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vezetésével vonultak hadba is.</a:t>
            </a:r>
          </a:p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 a kisebb birtokkal rendelkező szabadok féltek attól, hogy a főurak hatalma alá kerülnek. 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Aranybulla kimondta számukra a szabadságot, a királyi adó alóli mentességet</a:t>
            </a:r>
          </a:p>
          <a:p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a szabad végrendelkezés jogát.</a:t>
            </a:r>
            <a:endParaRPr lang="hu-H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44" y="4503575"/>
            <a:ext cx="4099605" cy="43470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011276" y="8950946"/>
            <a:ext cx="3734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Aranybulla pecsétje</a:t>
            </a:r>
          </a:p>
        </p:txBody>
      </p:sp>
      <p:pic>
        <p:nvPicPr>
          <p:cNvPr id="6148" name="Picture 4" descr="http://static.nol.hu/media/picture/91/33/45/000453391-6787-6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392" y="250872"/>
            <a:ext cx="5209228" cy="3450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704157" y="3625841"/>
            <a:ext cx="2785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királyi oklevél </a:t>
            </a:r>
          </a:p>
        </p:txBody>
      </p:sp>
    </p:spTree>
    <p:extLst>
      <p:ext uri="{BB962C8B-B14F-4D97-AF65-F5344CB8AC3E}">
        <p14:creationId xmlns:p14="http://schemas.microsoft.com/office/powerpoint/2010/main" val="7946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3280" y="266759"/>
            <a:ext cx="8029762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72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IV. Béla és a tatárveszély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54562" y="1505649"/>
            <a:ext cx="5657318" cy="129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92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IV. Béla uralma </a:t>
            </a:r>
            <a:br>
              <a:rPr lang="hu-HU" sz="392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92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a tatárjárás előtt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37" y="1505648"/>
            <a:ext cx="6084761" cy="3496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-3875" y="6143819"/>
            <a:ext cx="46908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Béla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Árpád-házi magyar király 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(1206 – 1270) </a:t>
            </a:r>
            <a:b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 uralkodója volt 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1235 - 1270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között. 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András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Gertrúd gyermeke, 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Szent Erzsébet testvére.</a:t>
            </a:r>
          </a:p>
        </p:txBody>
      </p:sp>
      <p:pic>
        <p:nvPicPr>
          <p:cNvPr id="1028" name="Picture 4" descr="http://budapestcity.org/10-var/1247-IV-Bela-kora/IV-Be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38" y="2690428"/>
            <a:ext cx="2627143" cy="34396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3321745" y="3150269"/>
            <a:ext cx="328650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Apjához hasonlóan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Béla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hosszú életű uralkodónk volt.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Szelleme, tevékenysége</a:t>
            </a:r>
          </a:p>
        </p:txBody>
      </p:sp>
      <p:sp>
        <p:nvSpPr>
          <p:cNvPr id="6" name="Téglalap 5"/>
          <p:cNvSpPr/>
          <p:nvPr/>
        </p:nvSpPr>
        <p:spPr>
          <a:xfrm>
            <a:off x="5594310" y="5002222"/>
            <a:ext cx="69282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azonban teljesen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különbözött a könnyelmű Andrásétól.</a:t>
            </a:r>
          </a:p>
          <a:p>
            <a:endParaRPr lang="hu-H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687010" y="5917851"/>
            <a:ext cx="78355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Uralkodása elején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megrendült királyi hatalom helyreállítására törekedett. </a:t>
            </a:r>
            <a:b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Azért, hogy érezhető legyen a tekintélye, az előkelőknek megtiltotta, hogy jelenlétében leüljenek, a királyi tanácsban használt székeiket 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tűzbe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ettette.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Igyekezett növelni a királyi birtokokból származó bevételeket.</a:t>
            </a:r>
          </a:p>
        </p:txBody>
      </p:sp>
    </p:spTree>
    <p:extLst>
      <p:ext uri="{BB962C8B-B14F-4D97-AF65-F5344CB8AC3E}">
        <p14:creationId xmlns:p14="http://schemas.microsoft.com/office/powerpoint/2010/main" val="750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kiKami\Desktop\Történelmi atlasz - NTK\Töri atlasz_0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18" y="264096"/>
            <a:ext cx="12197703" cy="9073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63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317" y="264096"/>
            <a:ext cx="121981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Ezért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apja által adományozott földek egy részét visszavette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nemcsak a legnagyobb birtokosoktól, hanem a </a:t>
            </a:r>
            <a:r>
              <a:rPr lang="hu-H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szerviensektől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az egyháztól is. 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Mindezek népszerűtlenné tették az uralkodót. 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Természetesen főleg azok fordultak szembe vele, akik elvesztették birtokukat.</a:t>
            </a:r>
          </a:p>
        </p:txBody>
      </p:sp>
      <p:pic>
        <p:nvPicPr>
          <p:cNvPr id="2051" name="Picture 3" descr="C:\Documents and Settings\Tikos Kálmán\Asztal\IMG_0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1931"/>
            <a:ext cx="5597659" cy="6909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587240" y="6519836"/>
            <a:ext cx="72143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Julianus barát</a:t>
            </a:r>
            <a:b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 Domonkos-rendi szerzetes volt,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aki néhány szerzetestársával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 utazást tett</a:t>
            </a:r>
            <a:b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1235 – 1238 között,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hogy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megkeresse a magyarok őshazáját keleten.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Julianus barát két útjáról készült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feljegyzéseket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vatikáni levéltár őrzi.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53751" y="2116911"/>
            <a:ext cx="3631635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92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Hírek kelet felől</a:t>
            </a:r>
          </a:p>
        </p:txBody>
      </p:sp>
      <p:sp>
        <p:nvSpPr>
          <p:cNvPr id="5" name="Téglalap 4"/>
          <p:cNvSpPr/>
          <p:nvPr/>
        </p:nvSpPr>
        <p:spPr>
          <a:xfrm>
            <a:off x="5587241" y="2272519"/>
            <a:ext cx="721435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Erdélytől keletre, a Kárpátokon kívül feküdt ,,</a:t>
            </a:r>
            <a:r>
              <a:rPr lang="hu-H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Kunország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Pogány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lakói, a kunok nomád életmódot folytattak. IV. Béla szerzeteseket küldött megtérítésükre.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Ekkor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értesültek arról, hogy valahol létezik </a:t>
            </a: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magyaroknak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olyan csoportja, amely a vándorlások során leszakadt,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még mindig pogányságban él.</a:t>
            </a:r>
            <a:r>
              <a:rPr lang="hu-HU" sz="3000" dirty="0"/>
              <a:t>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 felkutatásukra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indult el Julianus barát 1235-ben társaival.</a:t>
            </a:r>
          </a:p>
        </p:txBody>
      </p:sp>
    </p:spTree>
    <p:extLst>
      <p:ext uri="{BB962C8B-B14F-4D97-AF65-F5344CB8AC3E}">
        <p14:creationId xmlns:p14="http://schemas.microsoft.com/office/powerpoint/2010/main" val="182160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09" y="245892"/>
            <a:ext cx="7863274" cy="3102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125183" y="245892"/>
            <a:ext cx="473812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Julianus azt is hírül hozta, hogy a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magyarokkal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szomszédos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tatárok a német területek megtámadására készülnek.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Ehhez viszont a magyar királyság is az útjukba esett!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50500" y="3627857"/>
            <a:ext cx="4458785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92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Kik azok a tatárok?</a:t>
            </a:r>
          </a:p>
        </p:txBody>
      </p:sp>
      <p:sp>
        <p:nvSpPr>
          <p:cNvPr id="4" name="Téglalap 3"/>
          <p:cNvSpPr/>
          <p:nvPr/>
        </p:nvSpPr>
        <p:spPr>
          <a:xfrm>
            <a:off x="250500" y="4440159"/>
            <a:ext cx="75608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tatárokat más néven mongoloknak nevezzük. </a:t>
            </a:r>
            <a:b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Ennek a nomád népnek a hazája Ázsiában volt, innen terjeszkedtek nyugat felé, illetve Kína irányába.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hódítások során sikeresen alkalmazták a könnyűlovas harcmodort.</a:t>
            </a:r>
            <a:b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13. század elején uralkodójuk,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Dzsingisz kán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már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hatalmas méretű világbirodalom ura </a:t>
            </a:r>
            <a:r>
              <a:rPr lang="hu-H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volt. 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egyik utóda, a tehetséges Batu kán lett az Európa felé indított hadjárat vezetője.</a:t>
            </a:r>
          </a:p>
        </p:txBody>
      </p:sp>
      <p:sp>
        <p:nvSpPr>
          <p:cNvPr id="5" name="Téglalap 4"/>
          <p:cNvSpPr/>
          <p:nvPr/>
        </p:nvSpPr>
        <p:spPr>
          <a:xfrm>
            <a:off x="7235777" y="6900391"/>
            <a:ext cx="55658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Dzsingisz kán</a:t>
            </a:r>
            <a:b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(kb. 1162 – 1227)</a:t>
            </a:r>
            <a:br>
              <a:rPr lang="hu-H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mongol nagykán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és katonai vezető, 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aki egyesítette a mongol törzseket és megalapította a Mongol Birodalmat.</a:t>
            </a:r>
          </a:p>
        </p:txBody>
      </p:sp>
      <p:pic>
        <p:nvPicPr>
          <p:cNvPr id="3076" name="Picture 4" descr="http://upload.wikimedia.org/wikipedia/commons/thumb/4/4e/Genghis_Khan.jpg/220px-Genghis_Kh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521" y="3454190"/>
            <a:ext cx="2419469" cy="3585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16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ikiKami\Desktop\Történelmi atlasz - NTK\Töri atlasz_0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18" y="163285"/>
            <a:ext cx="12339744" cy="917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50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764</TotalTime>
  <Words>695</Words>
  <Application>Microsoft Office PowerPoint</Application>
  <PresentationFormat>A3 (297x420 mm)</PresentationFormat>
  <Paragraphs>27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Tikos Kálmán</dc:creator>
  <cp:lastModifiedBy>Tikos Kálmán</cp:lastModifiedBy>
  <cp:revision>101</cp:revision>
  <dcterms:created xsi:type="dcterms:W3CDTF">2020-08-13T14:52:21Z</dcterms:created>
  <dcterms:modified xsi:type="dcterms:W3CDTF">2021-04-23T17:48:25Z</dcterms:modified>
</cp:coreProperties>
</file>