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6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D719-B1C6-43AB-BBAC-6DBB4C88090A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A469-4499-49E6-AF2B-8FC74B8844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114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D719-B1C6-43AB-BBAC-6DBB4C88090A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A469-4499-49E6-AF2B-8FC74B8844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410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D719-B1C6-43AB-BBAC-6DBB4C88090A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A469-4499-49E6-AF2B-8FC74B8844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714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D719-B1C6-43AB-BBAC-6DBB4C88090A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A469-4499-49E6-AF2B-8FC74B8844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018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D719-B1C6-43AB-BBAC-6DBB4C88090A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A469-4499-49E6-AF2B-8FC74B8844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407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D719-B1C6-43AB-BBAC-6DBB4C88090A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A469-4499-49E6-AF2B-8FC74B8844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905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D719-B1C6-43AB-BBAC-6DBB4C88090A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A469-4499-49E6-AF2B-8FC74B8844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293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D719-B1C6-43AB-BBAC-6DBB4C88090A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A469-4499-49E6-AF2B-8FC74B8844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664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D719-B1C6-43AB-BBAC-6DBB4C88090A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A469-4499-49E6-AF2B-8FC74B8844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097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D719-B1C6-43AB-BBAC-6DBB4C88090A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A469-4499-49E6-AF2B-8FC74B8844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509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D719-B1C6-43AB-BBAC-6DBB4C88090A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A469-4499-49E6-AF2B-8FC74B8844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530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69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D719-B1C6-43AB-BBAC-6DBB4C88090A}" type="datetimeFigureOut">
              <a:rPr lang="hu-HU" smtClean="0"/>
              <a:t>2021. 04. 23.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EA469-4499-49E6-AF2B-8FC74B8844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37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72530" y="2564904"/>
            <a:ext cx="8208912" cy="1470025"/>
          </a:xfrm>
        </p:spPr>
        <p:txBody>
          <a:bodyPr>
            <a:normAutofit fontScale="90000"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AZ </a:t>
            </a:r>
            <a:b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OSZTRÁK-MAGYAR MONARCHIA </a:t>
            </a:r>
            <a:b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SZÉTESÉSE.</a:t>
            </a:r>
            <a:b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ÚJ ÁLLAMOK SZÜLETÉSE.</a:t>
            </a:r>
            <a:endParaRPr lang="hu-H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025" y="2488972"/>
            <a:ext cx="4762500" cy="3000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21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329" y="2253644"/>
            <a:ext cx="6966712" cy="4368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3" name="Szövegdoboz 2"/>
          <p:cNvSpPr txBox="1"/>
          <p:nvPr/>
        </p:nvSpPr>
        <p:spPr>
          <a:xfrm>
            <a:off x="1932719" y="5144558"/>
            <a:ext cx="1944216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Osztrák-Magyar Monarchia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1914-ben,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és Trianon után</a:t>
            </a:r>
            <a:br>
              <a:rPr lang="hu-HU" b="1" dirty="0" smtClean="0">
                <a:solidFill>
                  <a:srgbClr val="002060"/>
                </a:solidFill>
              </a:rPr>
            </a:b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26045" y="304798"/>
            <a:ext cx="8632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Az Osztrák – Magyar Monarchia 675 904 km</a:t>
            </a:r>
            <a:r>
              <a:rPr lang="hu-HU" sz="2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, lakossága 52 300 000 fő volt.  </a:t>
            </a: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Monarchia területéből hét ország alakult ki. </a:t>
            </a:r>
            <a:endParaRPr lang="hu-HU" sz="20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49805" y="1268760"/>
            <a:ext cx="855522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Különálló országgá vált Ausztria,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mely így elveszítette a volt Osztrák Birodalom ¾ részét.</a:t>
            </a:r>
            <a:r>
              <a:rPr lang="hu-HU" dirty="0" smtClean="0"/>
              <a:t> 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6" name="Jobbra nyíl 5"/>
          <p:cNvSpPr/>
          <p:nvPr/>
        </p:nvSpPr>
        <p:spPr>
          <a:xfrm rot="4572856">
            <a:off x="2701113" y="2597442"/>
            <a:ext cx="1922972" cy="298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32712" y="2735260"/>
            <a:ext cx="206518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győztes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antant törekvései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mellett, az ön-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állósulni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vágyó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nemzetiségek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akarata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is hoz-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zájárult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az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új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államok létre-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jöttéhez.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65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19832" cy="659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44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404664"/>
            <a:ext cx="5803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Csehszlovákia megalakulása</a:t>
            </a:r>
            <a:endParaRPr lang="hu-H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95536" y="1412775"/>
            <a:ext cx="540777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1918. október 28-án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délelőtt nyilvánosságra hozták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Andrássy Gyula gróf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nak, az osztrák-magyar közös külügyminiszternek Wilsonhoz szóló válaszát, amelyben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közölte: kormánya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kész külön megtárgyalni a fegyverszünetet, a békét,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egyetért az amerikai elnök álláspontjával a birodalom nemzeteinek, különösképpen a csehek és a délszlávok jogait illetően. 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Monarchia volt népei közül elsőként, a Cseh Nemzeti Tanács kiáltotta ki a csehszlovák állam megalakulását. 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November 14-én </a:t>
            </a:r>
            <a:r>
              <a:rPr lang="hu-H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detronizálták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Habsburg-Lotharingiaiházat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kikiáltották a köztársaságot,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megválasztották a köztársasági elnököt (Thomas G. Masaryk), megalakították a kormányt.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upload.wikimedia.org/wikipedia/commons/6/63/Thomas_G_Masaryk_C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604" y="1200248"/>
            <a:ext cx="2975569" cy="3727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803310" y="4994736"/>
            <a:ext cx="334069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Tomáš</a:t>
            </a:r>
            <a:r>
              <a:rPr lang="hu-HU" sz="2000" b="1" dirty="0">
                <a:latin typeface="+mj-lt"/>
                <a:cs typeface="Arial" pitchFamily="34" charset="0"/>
              </a:rPr>
              <a:t> </a:t>
            </a:r>
            <a:r>
              <a:rPr lang="hu-HU" sz="2000" b="1" dirty="0" smtClean="0">
                <a:latin typeface="+mj-lt"/>
                <a:cs typeface="Arial" pitchFamily="34" charset="0"/>
              </a:rPr>
              <a:t>G.</a:t>
            </a:r>
            <a:r>
              <a:rPr kumimoji="0" lang="hu-H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Masaryk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hu-H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</a:t>
            </a:r>
            <a:br>
              <a:rPr kumimoji="0" lang="hu-H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hu-H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(1850</a:t>
            </a:r>
            <a:r>
              <a:rPr lang="hu-HU" sz="2000" b="1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 </a:t>
            </a:r>
            <a:r>
              <a:rPr kumimoji="0" lang="hu-H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– 1937) </a:t>
            </a:r>
            <a:br>
              <a:rPr kumimoji="0" lang="hu-H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hu-H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cseh filozófus, politikus, </a:t>
            </a:r>
            <a:r>
              <a:rPr kumimoji="0" lang="hu-H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/>
            </a:r>
            <a:br>
              <a:rPr kumimoji="0" lang="hu-H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hu-H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Csehszlovákia egyik alapítója</a:t>
            </a:r>
            <a:br>
              <a:rPr kumimoji="0" lang="hu-H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</a:br>
            <a:r>
              <a:rPr kumimoji="0" lang="hu-H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és első elnöke. </a:t>
            </a:r>
          </a:p>
        </p:txBody>
      </p:sp>
      <p:sp>
        <p:nvSpPr>
          <p:cNvPr id="5" name="Lekerekített téglalap feliratnak 4"/>
          <p:cNvSpPr/>
          <p:nvPr/>
        </p:nvSpPr>
        <p:spPr>
          <a:xfrm>
            <a:off x="6407523" y="120023"/>
            <a:ext cx="2581650" cy="1080225"/>
          </a:xfrm>
          <a:prstGeom prst="wedgeRoundRectCallout">
            <a:avLst>
              <a:gd name="adj1" fmla="val -169923"/>
              <a:gd name="adj2" fmla="val 3879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Trónfosztás</a:t>
            </a:r>
            <a:endParaRPr lang="hu-H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3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13325" y="1260683"/>
            <a:ext cx="75433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Románia politikusai évtizedek óta álmodoztak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gondolkoztak, később már terveket is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készítettek Magyarország keleti területeinek megszerzéséről.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67544" y="341452"/>
            <a:ext cx="54441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Erdély Romániához kerül</a:t>
            </a:r>
            <a:endParaRPr lang="hu-H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490" y="2060848"/>
            <a:ext cx="5362581" cy="3781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152386" y="5873098"/>
            <a:ext cx="5032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</a:rPr>
              <a:t>1918. </a:t>
            </a:r>
            <a:r>
              <a:rPr lang="hu-HU" sz="2000" b="1" dirty="0">
                <a:solidFill>
                  <a:srgbClr val="002060"/>
                </a:solidFill>
              </a:rPr>
              <a:t>d</a:t>
            </a:r>
            <a:r>
              <a:rPr lang="hu-HU" sz="2000" b="1" dirty="0" smtClean="0">
                <a:solidFill>
                  <a:srgbClr val="002060"/>
                </a:solidFill>
              </a:rPr>
              <a:t>ecember 1-én gyulafehérvári gyűlésen</a:t>
            </a:r>
            <a:br>
              <a:rPr lang="hu-HU" sz="2000" b="1" dirty="0" smtClean="0">
                <a:solidFill>
                  <a:srgbClr val="002060"/>
                </a:solidFill>
              </a:rPr>
            </a:br>
            <a:r>
              <a:rPr lang="hu-HU" sz="2000" b="1" dirty="0" smtClean="0">
                <a:solidFill>
                  <a:srgbClr val="002060"/>
                </a:solidFill>
              </a:rPr>
              <a:t> mondták ki Erdély Romániához csatolását</a:t>
            </a:r>
            <a:endParaRPr lang="hu-HU" sz="2000" b="1" dirty="0">
              <a:solidFill>
                <a:srgbClr val="00206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09954" y="2828269"/>
            <a:ext cx="277050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Erre a titkos bukaresti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egyezmény és az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antant támogatása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teremtett lehetőséget.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Románia még azelőtt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megszállta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Beszarábiát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megszerezte Bukovinát.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10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2075" y="186347"/>
            <a:ext cx="79512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Szerb – Horvát – Szlovén Királyság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5220072" y="1779274"/>
            <a:ext cx="36510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1918. december 1-jén Sándor régensherceg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fogadta a zágrábi nemzeti tanács 28 tagú delegációját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, tudomásul vette a nemzeti tanács egyesülési szándékát, és kikiáltotta a Szerbek, Horvátok és Szlovének Királyságát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 Ezzel gyakorlatilag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megalakult az egységes délszláv állam,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amelynek létrejöttére 1914 előtt csak álmodozó értelmiségiek és egyes politikusok gondoltak.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21183" y="367497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Magyarországgal megkötött trianoni szerződés alapján a délszláv államhoz csatolták Dél-Bácska, Dél-Baranya, és a Bánát nyugati és középső részét. 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jugoszláv követelések magukban foglalták Mohácsot, Baját és Pécset is, ezeket a területeket azonban a békekonferencia nem ítélte az SZHSZ állam javára.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37494"/>
            <a:ext cx="2736043" cy="2688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67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404664"/>
            <a:ext cx="6032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Lengyelország „újjászületése”</a:t>
            </a:r>
            <a:endParaRPr lang="hu-H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67544" y="1772816"/>
            <a:ext cx="51125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közel 150 évig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(1772-1918) német(porosz)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-orosz-osztrák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-magyar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) birodalmak között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felosztott Lengyelország csak az első világháborút követően, 1918-ban nyerte vissza államiságát és függetlenségét.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ország 1772 előtti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határait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visszaállítani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szándékozó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Pilsudski marsal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többfrontos harcot kezdett már az első világháború előtt és alatt, majd az azt követő meglehetősen kaotikus időkben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Végül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 1921. januárjában megkötött rigai békeszerződéssel biztosította az ország keleti határait a Szovjetunió felé.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582" y="1340768"/>
            <a:ext cx="2493986" cy="372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5002575" y="507676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b="1" dirty="0" err="1" smtClean="0"/>
              <a:t>Józef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Klemens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Piłsudski</a:t>
            </a:r>
            <a:r>
              <a:rPr lang="hu-HU" sz="2000" dirty="0" smtClean="0"/>
              <a:t> </a:t>
            </a:r>
            <a:br>
              <a:rPr lang="hu-HU" sz="2000" dirty="0" smtClean="0"/>
            </a:br>
            <a:r>
              <a:rPr lang="hu-HU" sz="2000" b="1" dirty="0" smtClean="0"/>
              <a:t>(1867 – 1935)</a:t>
            </a:r>
            <a:br>
              <a:rPr lang="hu-HU" sz="2000" b="1" dirty="0" smtClean="0"/>
            </a:br>
            <a:r>
              <a:rPr lang="hu-HU" sz="2000" dirty="0" smtClean="0"/>
              <a:t> lengyel</a:t>
            </a:r>
            <a:r>
              <a:rPr lang="hu-HU" sz="2000" dirty="0"/>
              <a:t> </a:t>
            </a:r>
            <a:r>
              <a:rPr lang="hu-HU" sz="2000" dirty="0" smtClean="0"/>
              <a:t>államférfi, tábornagy </a:t>
            </a:r>
            <a:br>
              <a:rPr lang="hu-HU" sz="2000" dirty="0" smtClean="0"/>
            </a:br>
            <a:r>
              <a:rPr lang="hu-HU" sz="2000" dirty="0" smtClean="0"/>
              <a:t>a második Lengyel Köztársaság</a:t>
            </a:r>
            <a:br>
              <a:rPr lang="hu-HU" sz="2000" dirty="0" smtClean="0"/>
            </a:br>
            <a:r>
              <a:rPr lang="hu-HU" sz="2000" dirty="0" smtClean="0"/>
              <a:t> első államfője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62358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476672"/>
            <a:ext cx="29097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Balti államok</a:t>
            </a:r>
            <a:endParaRPr lang="hu-H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84784"/>
            <a:ext cx="4883588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374627" y="1628800"/>
            <a:ext cx="34198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Az I. világháború után Észtország, Lettország és Litvánia független államokká váltak.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1918-ban kikiáltották függetlenségüket, a német szabadcsapatok és az oroszok ellen megnyerték a függetlenségi háborút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, majd 1920-ra elismerték függetlenségüket.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kiKami\Desktop\Történelmi atlasz - NTK\Töri atlasz_00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81"/>
            <a:ext cx="9144000" cy="682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52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532</Words>
  <Application>Microsoft Office PowerPoint</Application>
  <PresentationFormat>Diavetítés a képernyőre (4:3 oldalarány)</PresentationFormat>
  <Paragraphs>22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Arial</vt:lpstr>
      <vt:lpstr>Calibri</vt:lpstr>
      <vt:lpstr>Monotype Corsiva</vt:lpstr>
      <vt:lpstr>Times New Roman</vt:lpstr>
      <vt:lpstr>Office-téma</vt:lpstr>
      <vt:lpstr>AZ  OSZTRÁK-MAGYAR MONARCHIA  SZÉTESÉSE.      ÚJ ÁLLAMOK SZÜLETÉSE.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 OSZTRÁK-MAGYAR MONARCHIA  SZÉTESÉSE.      ÚJ ÁLLAMOK SZÜLETÉSE.</dc:title>
  <dc:creator>Tanuló 48</dc:creator>
  <cp:lastModifiedBy>Tikos Kálmán</cp:lastModifiedBy>
  <cp:revision>21</cp:revision>
  <dcterms:created xsi:type="dcterms:W3CDTF">2012-01-04T15:01:10Z</dcterms:created>
  <dcterms:modified xsi:type="dcterms:W3CDTF">2021-04-23T16:08:26Z</dcterms:modified>
</cp:coreProperties>
</file>