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1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05484-63D9-493A-BB51-6FDDFF2F9D09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1B986-0CD6-414A-9B9B-141DA69FF0A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2376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1B986-0CD6-414A-9B9B-141DA69FF0A7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6662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354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561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4127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454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17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076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31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954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334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0373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8AD29-663A-49D1-A18B-E1A9887D7F87}" type="datetimeFigureOut">
              <a:rPr lang="hu-HU" smtClean="0"/>
              <a:t>2020. 04. 08.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5AFF0-FD67-44C0-B751-5E12F9585D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206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9.jpe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6" y="332656"/>
            <a:ext cx="6873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háromszor koronázott király</a:t>
            </a:r>
            <a:endParaRPr lang="hu-HU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86648" y="1249596"/>
            <a:ext cx="40253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Három jelölt – egy király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29104" y="1916832"/>
            <a:ext cx="83338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i="1" dirty="0"/>
              <a:t>,,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ország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főpapjai, bárói, nemesei és minden rendű lakosa sokat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tépelődve</a:t>
            </a:r>
            <a:endParaRPr lang="hu-HU" sz="20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hu-HU" sz="2000" i="1" dirty="0" err="1" smtClean="0">
                <a:latin typeface="Times New Roman" pitchFamily="18" charset="0"/>
                <a:cs typeface="Times New Roman" pitchFamily="18" charset="0"/>
              </a:rPr>
              <a:t>gondolkodának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Isten kegyelméből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hol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miképp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találhatnának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maguknak</a:t>
            </a:r>
          </a:p>
          <a:p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a szent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királyok véréből 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sarjadt új </a:t>
            </a:r>
            <a:r>
              <a:rPr lang="hu-HU" sz="2000" i="1" dirty="0" smtClean="0">
                <a:latin typeface="Times New Roman" pitchFamily="18" charset="0"/>
                <a:cs typeface="Times New Roman" pitchFamily="18" charset="0"/>
              </a:rPr>
              <a:t>királyt</a:t>
            </a:r>
            <a:r>
              <a:rPr lang="hu-HU" sz="2000" i="1" dirty="0">
                <a:latin typeface="Times New Roman" pitchFamily="18" charset="0"/>
                <a:cs typeface="Times New Roman" pitchFamily="18" charset="0"/>
              </a:rPr>
              <a:t>.''</a:t>
            </a:r>
          </a:p>
        </p:txBody>
      </p:sp>
      <p:sp>
        <p:nvSpPr>
          <p:cNvPr id="7" name="Téglalap 6"/>
          <p:cNvSpPr/>
          <p:nvPr/>
        </p:nvSpPr>
        <p:spPr>
          <a:xfrm>
            <a:off x="4596016" y="50409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/>
              <a:t>Vencel</a:t>
            </a:r>
            <a:br>
              <a:rPr lang="hu-HU" b="1" dirty="0" smtClean="0"/>
            </a:br>
            <a:r>
              <a:rPr lang="hu-HU" b="1" i="1" dirty="0" smtClean="0"/>
              <a:t>(1289-1306)</a:t>
            </a:r>
            <a:br>
              <a:rPr lang="hu-HU" b="1" i="1" dirty="0" smtClean="0"/>
            </a:br>
            <a:r>
              <a:rPr lang="hu-HU" dirty="0" err="1" smtClean="0"/>
              <a:t>Přemysl-házból</a:t>
            </a:r>
            <a:r>
              <a:rPr lang="hu-HU" dirty="0"/>
              <a:t> származó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magyar</a:t>
            </a:r>
            <a:r>
              <a:rPr lang="hu-HU" dirty="0"/>
              <a:t>, cseh és lengyel király.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Magyarországon</a:t>
            </a:r>
            <a:r>
              <a:rPr lang="hu-HU" dirty="0" smtClean="0"/>
              <a:t> </a:t>
            </a:r>
            <a:r>
              <a:rPr lang="hu-HU" dirty="0"/>
              <a:t>–</a:t>
            </a:r>
            <a:r>
              <a:rPr lang="hu-HU" b="1" dirty="0"/>
              <a:t>László</a:t>
            </a:r>
            <a:r>
              <a:rPr lang="hu-HU" dirty="0"/>
              <a:t> néven </a:t>
            </a:r>
            <a:r>
              <a:rPr lang="hu-HU" dirty="0" smtClean="0"/>
              <a:t>–</a:t>
            </a:r>
            <a:br>
              <a:rPr lang="hu-HU" dirty="0" smtClean="0"/>
            </a:br>
            <a:r>
              <a:rPr lang="hu-HU" b="1" dirty="0" smtClean="0"/>
              <a:t>1301-1305</a:t>
            </a:r>
            <a:r>
              <a:rPr lang="hu-HU" dirty="0"/>
              <a:t> történt </a:t>
            </a:r>
            <a:r>
              <a:rPr lang="hu-HU" dirty="0" smtClean="0"/>
              <a:t>lemondásáig </a:t>
            </a:r>
            <a:r>
              <a:rPr lang="hu-HU" b="1" dirty="0" smtClean="0"/>
              <a:t>uralkodott</a:t>
            </a:r>
            <a:r>
              <a:rPr lang="hu-HU" b="1" dirty="0"/>
              <a:t>.</a:t>
            </a:r>
          </a:p>
        </p:txBody>
      </p:sp>
      <p:pic>
        <p:nvPicPr>
          <p:cNvPr id="2052" name="Picture 4" descr="http://www.mszp007.hu/imma/up/2venc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088462"/>
            <a:ext cx="1428750" cy="18288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95033" y="4763971"/>
            <a:ext cx="36358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/>
              <a:t> </a:t>
            </a:r>
            <a:r>
              <a:rPr lang="hu-HU" b="1" dirty="0"/>
              <a:t>Bajor Ottó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(1261-1312</a:t>
            </a:r>
            <a:r>
              <a:rPr lang="hu-HU" dirty="0" smtClean="0"/>
              <a:t>) </a:t>
            </a:r>
            <a:br>
              <a:rPr lang="hu-HU" dirty="0" smtClean="0"/>
            </a:br>
            <a:r>
              <a:rPr lang="hu-HU" dirty="0" smtClean="0"/>
              <a:t>a bajor származású </a:t>
            </a:r>
            <a:r>
              <a:rPr lang="hu-HU" dirty="0"/>
              <a:t>magyar </a:t>
            </a:r>
            <a:r>
              <a:rPr lang="hu-HU" dirty="0" smtClean="0"/>
              <a:t>király.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magyar királyi címet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1305-től</a:t>
            </a:r>
            <a:r>
              <a:rPr lang="hu-HU" b="1" dirty="0"/>
              <a:t> haláláig viselte, 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de1307-ben </a:t>
            </a:r>
            <a:r>
              <a:rPr lang="hu-HU" b="1" dirty="0"/>
              <a:t>megfosztották magyarországi hatalmától.</a:t>
            </a:r>
          </a:p>
        </p:txBody>
      </p:sp>
      <p:pic>
        <p:nvPicPr>
          <p:cNvPr id="2054" name="Picture 6" descr="Ottó rézmetsze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209" y="2936503"/>
            <a:ext cx="1419543" cy="19807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tatic.origos.hu/s/img/i/1311/20131122-karoly-robert-anjouhaz-karoly-robert14.jpg?w=666&amp;h=44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878" y="2954854"/>
            <a:ext cx="2741336" cy="1827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églalap 8"/>
          <p:cNvSpPr/>
          <p:nvPr/>
        </p:nvSpPr>
        <p:spPr>
          <a:xfrm>
            <a:off x="2987824" y="4713005"/>
            <a:ext cx="27363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I. Károly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(1288 –1342)</a:t>
            </a:r>
            <a:br>
              <a:rPr lang="hu-HU" dirty="0" smtClean="0"/>
            </a:br>
            <a:r>
              <a:rPr lang="hu-HU" dirty="0"/>
              <a:t> </a:t>
            </a:r>
            <a:r>
              <a:rPr lang="hu-HU" b="1" dirty="0"/>
              <a:t>Károly </a:t>
            </a:r>
            <a:r>
              <a:rPr lang="hu-HU" b="1" dirty="0" smtClean="0"/>
              <a:t>Róbert</a:t>
            </a:r>
            <a:br>
              <a:rPr lang="hu-HU" b="1" dirty="0" smtClean="0"/>
            </a:br>
            <a:r>
              <a:rPr lang="hu-HU" dirty="0"/>
              <a:t> néven </a:t>
            </a:r>
            <a:r>
              <a:rPr lang="hu-HU" dirty="0" smtClean="0"/>
              <a:t>ismert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magyar </a:t>
            </a:r>
            <a:r>
              <a:rPr lang="hu-HU" dirty="0" smtClean="0"/>
              <a:t>király.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4116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23702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I. Károly a cseh királlyal megegyezett abban, hogy egy Bécset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elkerülő kereskedelmi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utat hoznak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létre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Erre azért volt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szükség, mert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bécsiek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árumegállító joga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sértette a magyar és cseh kereskedők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érdekeit.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Addig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ugyanis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nyugatról érkező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áruk jelentős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része bécsi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kereskedők közvetítésével, drágábban jutott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 a magyar és cseh piacokra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971138" y="3717892"/>
            <a:ext cx="37877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Kázmér királlyal pedig arról is megegyeztek, hogy ha a lengyel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 fiú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utód nélkül hal meg,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Károly fia örökli a trónt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megállapodás Kázmér halála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után életbe is lép.</a:t>
            </a:r>
            <a:endParaRPr lang="hu-HU" sz="2000" b="1" dirty="0"/>
          </a:p>
        </p:txBody>
      </p:sp>
      <p:pic>
        <p:nvPicPr>
          <p:cNvPr id="2050" name="Picture 2" descr="http://media.vendegvaro.hu/13/13447/476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37020"/>
            <a:ext cx="4152986" cy="3114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7063005" y="3501007"/>
            <a:ext cx="19014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három uralkodó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találkozója a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visegrádi</a:t>
            </a:r>
          </a:p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panoptikumban 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://baipanzio.hu/latvanyossag/ab_visegrad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51" y="209305"/>
            <a:ext cx="4359237" cy="31978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4.bp.blogspot.com/-HefCTYxGV5k/Tvgq64AtutI/AAAAAAAAC5Q/OVmo-Ie0ZA0/s1600/3-2008_1011_1158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250" y="209304"/>
            <a:ext cx="4487226" cy="3291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digart.img.digart.pl/data/img/vol2/2/28/miniaturki400/35686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6" y="3387757"/>
            <a:ext cx="1728192" cy="25192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upload.wikimedia.org/wikipedia/commons/thumb/d/de/Waclav_II.jpg/220px-Waclav_I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60" y="3619318"/>
            <a:ext cx="1328803" cy="3207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063005" y="5222942"/>
            <a:ext cx="1882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Luxemburgi János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cseh király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178496" y="5940149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 (Nagy) Kázmér lengyel uralkodó, akinek 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Károly fia I. (Nagy) Lajos lehetne az utóda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5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520" y="169476"/>
            <a:ext cx="31790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Miről is tanultunk?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951047"/>
            <a:ext cx="8450849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776717" y="1850498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76717" y="2357264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6" name="Téglalap 5"/>
          <p:cNvSpPr/>
          <p:nvPr/>
        </p:nvSpPr>
        <p:spPr>
          <a:xfrm>
            <a:off x="776717" y="3429000"/>
            <a:ext cx="2653877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1312ben, az Abák felett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755576" y="1844824"/>
            <a:ext cx="50405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hu-H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1007604" y="4797152"/>
            <a:ext cx="7452828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1335-ben, Magyarország, Lengyelország, Csehország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854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28" y="144462"/>
            <a:ext cx="8854808" cy="292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822012" y="1584335"/>
            <a:ext cx="1800200" cy="36003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armincad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129492" y="2425662"/>
            <a:ext cx="1800200" cy="36003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adó 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948264" y="1584334"/>
            <a:ext cx="1800200" cy="360039"/>
          </a:xfrm>
          <a:prstGeom prst="rect">
            <a:avLst/>
          </a:prstGeom>
          <a:noFill/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só</a:t>
            </a:r>
            <a:endParaRPr lang="hu-H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212976"/>
            <a:ext cx="8465213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églalap 2"/>
          <p:cNvSpPr/>
          <p:nvPr/>
        </p:nvSpPr>
        <p:spPr>
          <a:xfrm>
            <a:off x="683568" y="5693360"/>
            <a:ext cx="2520280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Végül a Szent koronával</a:t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hu-HU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koronázták meg.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230892" y="5706545"/>
            <a:ext cx="283001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Bevezette a legnagyobb </a:t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bevételt jelentő kapuadót.</a:t>
            </a:r>
          </a:p>
        </p:txBody>
      </p:sp>
      <p:sp>
        <p:nvSpPr>
          <p:cNvPr id="9" name="Téglalap 8"/>
          <p:cNvSpPr/>
          <p:nvPr/>
        </p:nvSpPr>
        <p:spPr>
          <a:xfrm>
            <a:off x="6057686" y="5707996"/>
            <a:ext cx="26559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anjouk</a:t>
            </a: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jelképe</a:t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 a liliom.</a:t>
            </a:r>
          </a:p>
        </p:txBody>
      </p:sp>
    </p:spTree>
    <p:extLst>
      <p:ext uri="{BB962C8B-B14F-4D97-AF65-F5344CB8AC3E}">
        <p14:creationId xmlns:p14="http://schemas.microsoft.com/office/powerpoint/2010/main" val="23707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3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thumb/2/23/Kiskir%C3%A1lyok_uralmi_ter%C3%BCletei.jpg/300px-Kiskir%C3%A1lyok_uralmi_ter%C3%BClet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2266"/>
            <a:ext cx="5429146" cy="42709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eryratio.hu/sites/default/files/styles/large/public/aba_samue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00535"/>
            <a:ext cx="1901603" cy="17653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5165" y="5460909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/>
              <a:t>Aba Amadé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(1240 –1311)</a:t>
            </a:r>
            <a:br>
              <a:rPr lang="hu-HU" b="1" i="1" dirty="0" smtClean="0"/>
            </a:br>
            <a:r>
              <a:rPr lang="hu-HU" dirty="0" smtClean="0"/>
              <a:t> </a:t>
            </a:r>
            <a:r>
              <a:rPr lang="hu-HU" b="1" dirty="0" smtClean="0"/>
              <a:t>Aba nembeli Amadé</a:t>
            </a:r>
            <a:br>
              <a:rPr lang="hu-HU" b="1" dirty="0" smtClean="0"/>
            </a:br>
            <a:r>
              <a:rPr lang="hu-HU" dirty="0"/>
              <a:t> </a:t>
            </a:r>
            <a:r>
              <a:rPr lang="hu-HU" dirty="0" smtClean="0"/>
              <a:t>magyar</a:t>
            </a:r>
            <a:r>
              <a:rPr lang="hu-HU" dirty="0"/>
              <a:t> országbíró, nádor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6" name="Picture 2" descr="http://upload.wikimedia.org/wikipedia/commons/thumb/3/35/Matus_Cak_Trenciansky_1861.jpg/220px-Matus_Cak_Trenciansky_186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371992"/>
            <a:ext cx="1739050" cy="24741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4544823" y="47251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 smtClean="0"/>
              <a:t>Csák Máté</a:t>
            </a:r>
            <a:br>
              <a:rPr lang="hu-HU" b="1" dirty="0" smtClean="0"/>
            </a:br>
            <a:r>
              <a:rPr lang="hu-HU" dirty="0"/>
              <a:t> </a:t>
            </a:r>
            <a:r>
              <a:rPr lang="hu-HU" dirty="0" smtClean="0"/>
              <a:t>(1260–1321)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a Csák nemzetség </a:t>
            </a:r>
            <a:r>
              <a:rPr lang="hu-HU" dirty="0" smtClean="0"/>
              <a:t>legismertebb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és legnagyobb hatalmú tagja,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a</a:t>
            </a:r>
            <a:r>
              <a:rPr lang="hu-HU" dirty="0"/>
              <a:t> III. András magyar király halála utáni trónharcok idején </a:t>
            </a:r>
            <a:r>
              <a:rPr lang="hu-HU" b="1" dirty="0"/>
              <a:t>az ország északnyugati részének tartományura.</a:t>
            </a:r>
            <a:r>
              <a:rPr lang="hu-HU" dirty="0"/>
              <a:t> </a:t>
            </a:r>
          </a:p>
        </p:txBody>
      </p:sp>
      <p:sp>
        <p:nvSpPr>
          <p:cNvPr id="8" name="Téglalap 7"/>
          <p:cNvSpPr/>
          <p:nvPr/>
        </p:nvSpPr>
        <p:spPr>
          <a:xfrm>
            <a:off x="107504" y="122660"/>
            <a:ext cx="36004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Így siránkozott egy korabeli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főúr III. András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halála után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Valójában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azonban olyan uralkodót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kerestek, aki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korlátozza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megnövekedett hatalmukat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Az utolsó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Árpád-házi királyok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alatt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ugyanis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megerősödött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főurak hatalma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királyi adományok megnövelték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birtokaikat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1696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Kami\Desktop\Károly Róbe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01" y="0"/>
            <a:ext cx="3513143" cy="48820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églalap 1"/>
          <p:cNvSpPr/>
          <p:nvPr/>
        </p:nvSpPr>
        <p:spPr>
          <a:xfrm>
            <a:off x="3923928" y="122707"/>
            <a:ext cx="50040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kiskirályok erejét fokozta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familiárisaikból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álló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hadseregük is.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Némelyikük több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megye ispánjaként tett szert hatalomra.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Ezek a főurak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egy-egy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országrész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felett úgy uralkodtak, mintha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királyok volnának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tartományurak közül a leghatalmasabb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Csák Máté volt.</a:t>
            </a:r>
          </a:p>
        </p:txBody>
      </p:sp>
      <p:sp>
        <p:nvSpPr>
          <p:cNvPr id="4" name="Téglalap 3"/>
          <p:cNvSpPr/>
          <p:nvPr/>
        </p:nvSpPr>
        <p:spPr>
          <a:xfrm>
            <a:off x="4884854" y="4509120"/>
            <a:ext cx="40764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 üresen maradt trónért három királyjelölt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küzdött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Egyikük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későbbi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Károly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IV. Béla távoli leszármazottja volt.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Ő még III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András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életében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érkezett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Nápolyból Magyarországra.</a:t>
            </a:r>
          </a:p>
        </p:txBody>
      </p:sp>
      <p:sp>
        <p:nvSpPr>
          <p:cNvPr id="8" name="Téglalap 7"/>
          <p:cNvSpPr/>
          <p:nvPr/>
        </p:nvSpPr>
        <p:spPr>
          <a:xfrm>
            <a:off x="-8794" y="4826675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hu-HU" b="1" dirty="0"/>
              <a:t>I. </a:t>
            </a:r>
            <a:r>
              <a:rPr lang="hu-HU" b="1" dirty="0" smtClean="0"/>
              <a:t>Károly</a:t>
            </a:r>
            <a:br>
              <a:rPr lang="hu-HU" b="1" dirty="0" smtClean="0"/>
            </a:br>
            <a:r>
              <a:rPr lang="hu-HU" dirty="0" smtClean="0"/>
              <a:t>(</a:t>
            </a:r>
            <a:r>
              <a:rPr lang="hu-HU" dirty="0"/>
              <a:t> </a:t>
            </a:r>
            <a:r>
              <a:rPr lang="hu-HU" b="1" dirty="0" err="1"/>
              <a:t>Károly</a:t>
            </a:r>
            <a:r>
              <a:rPr lang="hu-HU" b="1" dirty="0"/>
              <a:t> </a:t>
            </a:r>
            <a:r>
              <a:rPr lang="hu-HU" b="1" dirty="0" smtClean="0"/>
              <a:t>Róbert)</a:t>
            </a:r>
            <a:r>
              <a:rPr lang="hu-HU" dirty="0"/>
              <a:t> 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néven </a:t>
            </a:r>
            <a:r>
              <a:rPr lang="hu-HU" dirty="0"/>
              <a:t>ismert magyar király,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1301-től </a:t>
            </a:r>
            <a:r>
              <a:rPr lang="hu-HU" dirty="0"/>
              <a:t>koronás, de csak az </a:t>
            </a:r>
            <a:r>
              <a:rPr lang="hu-HU" b="1" dirty="0"/>
              <a:t>„Anjou párt” </a:t>
            </a:r>
            <a:r>
              <a:rPr lang="hu-HU" dirty="0"/>
              <a:t>részéről elismert uralkodó,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érvényesen </a:t>
            </a:r>
            <a:r>
              <a:rPr lang="hu-HU" dirty="0"/>
              <a:t>– harmadszorra megkoronázva –</a:t>
            </a:r>
            <a:r>
              <a:rPr lang="hu-HU" b="1" dirty="0"/>
              <a:t> </a:t>
            </a:r>
            <a:r>
              <a:rPr lang="hu-HU" b="1" dirty="0" smtClean="0"/>
              <a:t>1310–1342 között </a:t>
            </a:r>
            <a:r>
              <a:rPr lang="hu-HU" b="1" dirty="0"/>
              <a:t>uralkodott.</a:t>
            </a:r>
          </a:p>
        </p:txBody>
      </p:sp>
      <p:pic>
        <p:nvPicPr>
          <p:cNvPr id="4100" name="Picture 4" descr="http://upload.wikimedia.org/wikipedia/commons/thumb/f/f1/France_anjou.svg/220px-France_anjou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121" y="2779133"/>
            <a:ext cx="2297497" cy="15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6223958" y="2775015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smtClean="0"/>
              <a:t>Anjou-ház</a:t>
            </a:r>
            <a:r>
              <a:rPr lang="hu-HU" dirty="0" smtClean="0"/>
              <a:t> </a:t>
            </a:r>
            <a:br>
              <a:rPr lang="hu-HU" dirty="0" smtClean="0"/>
            </a:br>
            <a:r>
              <a:rPr lang="hu-HU" dirty="0" smtClean="0"/>
              <a:t>a </a:t>
            </a:r>
            <a:r>
              <a:rPr lang="hu-HU" dirty="0"/>
              <a:t>Franciaország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északnyugati </a:t>
            </a:r>
            <a:r>
              <a:rPr lang="hu-HU" dirty="0"/>
              <a:t>részén elterülő </a:t>
            </a:r>
            <a:r>
              <a:rPr lang="hu-HU" b="1" dirty="0"/>
              <a:t>Anjou tartományt birtokló család elnevezése.</a:t>
            </a:r>
          </a:p>
        </p:txBody>
      </p:sp>
    </p:spTree>
    <p:extLst>
      <p:ext uri="{BB962C8B-B14F-4D97-AF65-F5344CB8AC3E}">
        <p14:creationId xmlns:p14="http://schemas.microsoft.com/office/powerpoint/2010/main" val="149194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179512" y="188640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1301-ben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királlyá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is koronázták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, de ez a korabeli szabályok szerint több okból sem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volt érvényes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(nem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Szent Koronával végezték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1310-re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I. Károly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pápa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a főurak egy részének támogatásával megszabadult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vetélytársaitól.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első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koronázást még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további kettő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követte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mert csak az utolsó felelt meg minden előírásnak.</a:t>
            </a:r>
          </a:p>
        </p:txBody>
      </p:sp>
      <p:pic>
        <p:nvPicPr>
          <p:cNvPr id="5122" name="Picture 2" descr="http://elismondom.files.wordpress.com/2011/07/clementeiv-incorona-carlo-i-dangio-ginevra-galleria-pubblica-e-universitar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805" y="298030"/>
            <a:ext cx="3600400" cy="3566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394602" y="3868266"/>
            <a:ext cx="2846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Károly „egyik” koronázása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06777" y="3527430"/>
            <a:ext cx="4148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Harc a tartományurakkal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4355605" y="4378127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királyra esküt tevők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között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nem jelentek meg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leghatalmasabb főurak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Károly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tudta, hogy addig nem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uralkodhat igazán, amíg osztoznia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kell a hatalmon a tartományurakkal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fosztogatások, rablások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megszüntetése az ország érdeke is volt.</a:t>
            </a:r>
          </a:p>
        </p:txBody>
      </p:sp>
      <p:pic>
        <p:nvPicPr>
          <p:cNvPr id="5124" name="Picture 4" descr="http://www.fokusz.info/Image/107_szam/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888" y="4237598"/>
            <a:ext cx="2304020" cy="2387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-1" y="4554084"/>
            <a:ext cx="216373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 Károlyt sokan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újabb honalapítónak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 tartják, mivel 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megtörte a 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kiskirályok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hatalmát.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2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179512" y="188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tartományurak leveréséhez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több mint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tíz év kellett.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Legjelentősebb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győzelmét 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király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Kassa város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lakosainak segítségéve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1312-ben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Rozgonynál aratta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Ez egyben hadtörténeti „újdonság” is, mert először fordult elő, hogy a városi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polgárság megsegítette az uralkodót. 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0648"/>
            <a:ext cx="1491155" cy="24586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http://mek.oszk.hu/09500/09536/html/kepek/varm-abauj-0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837" y="134046"/>
            <a:ext cx="3456384" cy="26533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5293593" y="2755672"/>
            <a:ext cx="31388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Rozgonyi csatában Károlynak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Abák hatalmát törte meg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71737" y="3402003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Károly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bőkezűen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megjutalmazta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hozzá csatlakozókat.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Híveinek ispáni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tisztséget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és várakat juttatott,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főleg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tartományuraktól visszaszerzett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birtokokból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Amíg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megadományozott viselte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tisztséget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kormányozta a várat vagy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uradalmat, addig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befolyó jövedelemmel is rendelkezhetett.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Ebből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jövedelemből azonban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köteles volt a királyt katonákkal segíteni.</a:t>
            </a:r>
          </a:p>
        </p:txBody>
      </p:sp>
      <p:pic>
        <p:nvPicPr>
          <p:cNvPr id="6150" name="Picture 6" descr="http://upload.wikimedia.org/wikipedia/commons/thumb/b/b4/Armoiries_Charles_Robert_Hongrie.svg/260px-Armoiries_Charles_Robert_Hongrie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787432"/>
            <a:ext cx="3196015" cy="3515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728805" y="6372373"/>
            <a:ext cx="2673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Károly Róbert címerpajzsa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77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21420" y="332656"/>
            <a:ext cx="510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I. Károly gazdasági intézkedései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251520" y="106314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Károly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tartomány urak legyőzése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után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királyság gazdasági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ügyeivel foglalkozott.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kincstár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bevételeit akarta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növelni,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ugyanis a királyi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birtokok eladományozásával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ezek 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cs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ö</a:t>
            </a:r>
            <a:r>
              <a:rPr lang="nl-NL" sz="2000" dirty="0" smtClean="0">
                <a:latin typeface="Times New Roman" pitchFamily="18" charset="0"/>
                <a:cs typeface="Times New Roman" pitchFamily="18" charset="0"/>
              </a:rPr>
              <a:t>kkentek</a:t>
            </a:r>
            <a:r>
              <a:rPr lang="nl-NL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Ekkoriban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Magyarország bányái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adták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ezüstből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világtermelés negyedét, aranyból pedig a harmadát.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0" y="964720"/>
            <a:ext cx="3872581" cy="2751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657032" y="3617694"/>
            <a:ext cx="4255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Magyarország Károly uralkodásának idején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legjelentősebb tartományurak területei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2964357" y="4264025"/>
            <a:ext cx="60947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bányászok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kitermelt nemesfém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mennyisége szerint </a:t>
            </a:r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bányabért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fizettek a királynak.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Korábban azoknak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birtokosoknak, akiknek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földjén bányát nyitottak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át kellett adniuk a területet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királynak.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Károly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engedélyezte, hogy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ilyen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birtokos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megtarthassa földjét, 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bányabér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egy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részét is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átengedte neki.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Így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ösztönözte az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új bányák nyitását.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067" y="3613912"/>
            <a:ext cx="2258566" cy="2337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86552" y="5895240"/>
            <a:ext cx="21163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Károly aranyforintja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</a:t>
            </a:r>
            <a:r>
              <a:rPr lang="hu-H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anjouk</a:t>
            </a: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jelképével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liliommal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07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85" y="2465187"/>
            <a:ext cx="8656430" cy="4264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3528" y="2170694"/>
            <a:ext cx="2943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 uralkodó regálé bevételei.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3347864" y="2193138"/>
            <a:ext cx="2064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 azok a regálék?</a:t>
            </a:r>
            <a:endParaRPr lang="hu-HU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107504" y="116632"/>
            <a:ext cx="89289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Nemesfémekkel egyedül a király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kereskedhetett.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jogát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nemesérc-monopóliumnak nevezzük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 kibányászott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ércet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tehát nem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lehetett szabadon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adni-venni,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azt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kötelező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volt beváltani vert pénzre.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beváltást kizárólag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királyi kamarák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végezhették.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Ebből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királynak jelentős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haszna származott,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hiszen az átváltási arányt a kincstár szabta meg.</a:t>
            </a:r>
          </a:p>
        </p:txBody>
      </p:sp>
    </p:spTree>
    <p:extLst>
      <p:ext uri="{BB962C8B-B14F-4D97-AF65-F5344CB8AC3E}">
        <p14:creationId xmlns:p14="http://schemas.microsoft.com/office/powerpoint/2010/main" val="40014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0" y="188640"/>
            <a:ext cx="4572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Károly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rossz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minőségű ezüstpénzek helyett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firenzei mintára aranyforintot veretett.</a:t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mindennapi piaci forgalomhoz szükséges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váltópénz az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ezüstgaras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lett.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királyi jogon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szerzett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bevételeket gyarapította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az újonnan bevezetett</a:t>
            </a:r>
          </a:p>
          <a:p>
            <a:r>
              <a:rPr lang="hu-H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kapuadó. </a:t>
            </a:r>
            <a: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azok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jobbágyháztartások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fizették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amelyeknek akkora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kapuja volt, hogy egy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szénásszekér átfért rajta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Téglalap 2"/>
          <p:cNvSpPr/>
          <p:nvPr/>
        </p:nvSpPr>
        <p:spPr>
          <a:xfrm>
            <a:off x="4478057" y="4509120"/>
            <a:ext cx="457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kereskedők </a:t>
            </a:r>
            <a:r>
              <a:rPr lang="hu-HU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harmincadvámot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fizettek.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Ez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jelentette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, hogy árujuk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rtékének </a:t>
            </a:r>
            <a:r>
              <a:rPr lang="hu-HU" sz="2000" dirty="0" err="1" smtClean="0">
                <a:latin typeface="Times New Roman" pitchFamily="18" charset="0"/>
                <a:cs typeface="Times New Roman" pitchFamily="18" charset="0"/>
              </a:rPr>
              <a:t>egyharmincadrészét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kellett fizetniük a kincstárba, ha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be vagy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kiléptek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országból.</a:t>
            </a:r>
            <a:endParaRPr lang="hu-H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www.mult-kor.hu/attachments/18305/vasaroz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36" y="3794930"/>
            <a:ext cx="4191000" cy="2562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283968" y="6357156"/>
            <a:ext cx="471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hu-HU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harmincadvám</a:t>
            </a: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ábrázolása egy korabeli képen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https://encrypted-tbn0.gstatic.com/images?q=tbn:ANd9GcTVUgmcZnaPrUkePmzMMSBeqVJDvXeRwjx8HQJfWJHKjQQ-4UH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3797"/>
            <a:ext cx="4187863" cy="232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019165" y="2117964"/>
            <a:ext cx="2890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14. századi gazdasági épület 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6" descr="https://encrypted-tbn0.gstatic.com/images?q=tbn:ANd9GcSPa_tkD9ZVs_y-5XvPii5GW578Zz_MIeLgEaTp-ESfG7IIiwG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485" y="2487296"/>
            <a:ext cx="3672408" cy="21020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4572000" y="4130997"/>
            <a:ext cx="2880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Fallal körülvett nemesi kúria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83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4054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Hadakozás és diplomácia</a:t>
            </a:r>
            <a:endParaRPr lang="hu-H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67544" y="105273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Károly király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hódításai leginkább délre irányultak.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Szerbia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Bosznia ellen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sikereket ért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el.</a:t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Havasalföld elleni támadáskor viszont még az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élete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komoly veszélybe került, mert seregét tőrbe csalták.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Többször hadakozott Ausztriával is. 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4499991" y="4361388"/>
            <a:ext cx="426418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csehekkel és a lengyelekkel viszont jó viszonyban volt. Ő maga a lengyel király lányát vette feleségül.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1335-ben meghívta Visegrádra János cseh és Kázmér lengyel királyt.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Szövetséget kötöttek egymással.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313" y="276782"/>
            <a:ext cx="3851903" cy="30287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5522"/>
            <a:ext cx="3656773" cy="2994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5296617" y="3299505"/>
            <a:ext cx="33212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Károly úgy tudott megmenekülni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havasalföldi vajda csapdájából</a:t>
            </a:r>
            <a:b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páncélt cserélt egy vitézével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97345" y="6333665"/>
            <a:ext cx="4109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királytalálkozó színhelye a visegrádi vár</a:t>
            </a:r>
            <a:endParaRPr lang="hu-HU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261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0">
        <p14:ripple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5004</TotalTime>
  <Words>427</Words>
  <Application>Microsoft Office PowerPoint</Application>
  <PresentationFormat>Diavetítés a képernyőre (4:3 oldalarány)</PresentationFormat>
  <Paragraphs>83</Paragraphs>
  <Slides>12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7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Kami</dc:creator>
  <cp:lastModifiedBy>Tikos Kálmán</cp:lastModifiedBy>
  <cp:revision>280</cp:revision>
  <dcterms:created xsi:type="dcterms:W3CDTF">2014-04-06T14:31:35Z</dcterms:created>
  <dcterms:modified xsi:type="dcterms:W3CDTF">2020-04-08T08:59:51Z</dcterms:modified>
</cp:coreProperties>
</file>