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8" r:id="rId3"/>
    <p:sldId id="263" r:id="rId4"/>
    <p:sldId id="264" r:id="rId5"/>
    <p:sldId id="267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82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2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64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6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7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93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0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1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6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1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7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2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D9BF-65A9-4856-A0E9-7CD3BF0629F2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4A74-B78F-479C-A0BF-5C1D5EEF29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3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2/27/Schlieffen_Alfred_Graf_FM_10005099-r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2348880"/>
            <a:ext cx="75424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ELSŐ VILÁGHÁBORÚ</a:t>
            </a:r>
            <a:b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KEZDETE ÉS ELSŐ ÉVEI</a:t>
            </a:r>
            <a:b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1914 -1916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06" y="344990"/>
            <a:ext cx="3415977" cy="1911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1" y="4467113"/>
            <a:ext cx="2664004" cy="2035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25106"/>
            <a:ext cx="2971799" cy="211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021"/>
            <a:ext cx="3227499" cy="1969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8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25556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Nem sokkal később kezdetét vette 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első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ypres-i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csata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erőviszonyok kiegyenlítettek voltak, és november közepére mindkét fél kimerülté vált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November végén a romló időjárás berekesztette a harcokat, ezzel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nyugati fronton megkezdődött az állóháború.</a:t>
            </a:r>
          </a:p>
        </p:txBody>
      </p:sp>
      <p:pic>
        <p:nvPicPr>
          <p:cNvPr id="2050" name="Picture 2" descr="http://www.kultura.hu/img/upload/200707/ypres1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225458"/>
            <a:ext cx="38100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5343034" y="2783528"/>
            <a:ext cx="30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Gáz támadás </a:t>
            </a:r>
            <a:r>
              <a:rPr lang="hu-HU" b="1" dirty="0" err="1" smtClean="0">
                <a:solidFill>
                  <a:srgbClr val="002060"/>
                </a:solidFill>
              </a:rPr>
              <a:t>ypres-i</a:t>
            </a:r>
            <a:r>
              <a:rPr lang="hu-HU" b="1" dirty="0" smtClean="0">
                <a:solidFill>
                  <a:srgbClr val="002060"/>
                </a:solidFill>
              </a:rPr>
              <a:t> csatában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2706584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Keleti front:</a:t>
            </a:r>
          </a:p>
        </p:txBody>
      </p:sp>
      <p:sp>
        <p:nvSpPr>
          <p:cNvPr id="8" name="Téglalap 7"/>
          <p:cNvSpPr/>
          <p:nvPr/>
        </p:nvSpPr>
        <p:spPr>
          <a:xfrm>
            <a:off x="4264551" y="3290672"/>
            <a:ext cx="47266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 eredeti német haditerv azzal számolt, hogy a teljes haderőt a nyugati frontra csoportosítja. Azzal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Moltke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is tisztában volt, hogy a Monarchia egymaga nem bír el az orosz és szerb hadsereggel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de arra számítottak, hogy az oroszok csak lassan tudnak majd felfejlődni,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és mire Keleten komolyabbra fordul a helyzet, már kezükben lesz a francia kapituláció.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Nem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így történt, ugyanis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oroszok gyorsabban tudtak mozgósítani,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mint azt bárki hitte volna, és már 1914 augusztus 7-én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megtámadták Németországot. </a:t>
            </a:r>
          </a:p>
        </p:txBody>
      </p:sp>
      <p:pic>
        <p:nvPicPr>
          <p:cNvPr id="2052" name="Picture 4" descr="http://upload.wikimedia.org/wikipedia/commons/6/6b/Von_Hindenbu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65" y="3052156"/>
            <a:ext cx="1616326" cy="21779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-47772" y="5229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/>
              <a:t>Paul </a:t>
            </a:r>
            <a:r>
              <a:rPr lang="hu-HU" b="1" dirty="0" smtClean="0"/>
              <a:t>Ludwig von Hindenburg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( 1847</a:t>
            </a:r>
            <a:r>
              <a:rPr lang="hu-HU" dirty="0"/>
              <a:t> </a:t>
            </a:r>
            <a:r>
              <a:rPr lang="hu-HU" dirty="0" smtClean="0"/>
              <a:t>–  1934 )</a:t>
            </a:r>
            <a:br>
              <a:rPr lang="hu-HU" dirty="0" smtClean="0"/>
            </a:br>
            <a:r>
              <a:rPr lang="hu-HU" dirty="0" smtClean="0"/>
              <a:t>német </a:t>
            </a:r>
            <a:r>
              <a:rPr lang="hu-HU" dirty="0"/>
              <a:t>tábornok és nemzeti </a:t>
            </a:r>
            <a:r>
              <a:rPr lang="hu-HU" dirty="0" smtClean="0"/>
              <a:t>hős,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majd az első világháború </a:t>
            </a:r>
            <a:r>
              <a:rPr lang="hu-HU" dirty="0" smtClean="0"/>
              <a:t>után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dirty="0" err="1"/>
              <a:t>weimari</a:t>
            </a:r>
            <a:r>
              <a:rPr lang="hu-HU" dirty="0"/>
              <a:t> köztársaság birodalmi </a:t>
            </a:r>
            <a:r>
              <a:rPr lang="hu-HU" dirty="0" smtClean="0"/>
              <a:t>elnöke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28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766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nyugati fronton az 1914-15-ös év mérlegét német szempontból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rontotta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Antant erők partraszállása Törökországban, a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Dardanellálnál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Gallipoli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1915 április 25).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utóbbi esemény hátterében állt, hogy a németek mellé állt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Törökország lezárta a Fekete és Földközi tenger közötti szorosokat, így megakadályozta az összeköttetést Oroszország és a nyugati hatalmak közt.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Gallipolinál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vívott harcok angol szempontból kudarccal zárultak</a:t>
            </a:r>
          </a:p>
        </p:txBody>
      </p:sp>
      <p:sp>
        <p:nvSpPr>
          <p:cNvPr id="3" name="Téglalap 2"/>
          <p:cNvSpPr/>
          <p:nvPr/>
        </p:nvSpPr>
        <p:spPr>
          <a:xfrm>
            <a:off x="3770245" y="4077072"/>
            <a:ext cx="53432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diadalmas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gorlicei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áttörés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sok véráldozat és kudarc után,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1915 május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2-án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Gorlice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környékén a német és a osztrák-magyar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hadsereg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sikeresen áttört az orosz vonalakon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 egyetlen hónap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alatt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150 km-t nyomult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előre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Így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egész keleti front áthelyeződött az orosz területekre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Lengyelország teljes területe a Központi hatalmak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birtokába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került.</a:t>
            </a:r>
          </a:p>
        </p:txBody>
      </p:sp>
      <p:pic>
        <p:nvPicPr>
          <p:cNvPr id="3074" name="Picture 2" descr="http://www.honvedelem.hu/files/9/11043/gallipoli_torok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55" y="476672"/>
            <a:ext cx="3981078" cy="262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292080" y="3099500"/>
            <a:ext cx="291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Ausztrál katonák </a:t>
            </a:r>
            <a:r>
              <a:rPr lang="hu-HU" b="1" dirty="0" err="1" smtClean="0">
                <a:solidFill>
                  <a:srgbClr val="002060"/>
                </a:solidFill>
              </a:rPr>
              <a:t>Gallipolinál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upload.wikimedia.org/wikipedia/commons/thumb/e/e3/Gorlice_bitwa.jpg/250px-Gorlice_bit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9" y="3615993"/>
            <a:ext cx="3094149" cy="2314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08738" y="5923731"/>
            <a:ext cx="2909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Monarchia talán legnagyobb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katonai sikere 1915-ben a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err="1" smtClean="0">
                <a:solidFill>
                  <a:srgbClr val="002060"/>
                </a:solidFill>
              </a:rPr>
              <a:t>Gorlicei</a:t>
            </a:r>
            <a:r>
              <a:rPr lang="hu-HU" b="1" dirty="0" smtClean="0">
                <a:solidFill>
                  <a:srgbClr val="002060"/>
                </a:solidFill>
              </a:rPr>
              <a:t> áttörés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34883"/>
            <a:ext cx="39562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1916</a:t>
            </a:r>
            <a:r>
              <a:rPr lang="hu-HU" dirty="0"/>
              <a:t/>
            </a:r>
            <a:br>
              <a:rPr lang="hu-HU" dirty="0"/>
            </a:b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Nyugati </a:t>
            </a:r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front:</a:t>
            </a:r>
            <a:r>
              <a:rPr lang="hu-H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A nyugati hadszíntéren kezdődött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világháború egyik legnagyobb méretű csatája, a verduni hadművelet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Verdunt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négy hónapi ostrom alatt sem tudták bevenni a németek, a két fél vesztesége elérte az egymillió főt.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antant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ellentámadás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sommei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csatá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val kezdődött, és eredménytelenül végződött.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51815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jütlandi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tengeri csata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németek és az angolok között zajlott, melyben az angoloknak ugyan nagyobb veszteségeik voltak, ám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németek a tengeri blokádot nem tudták áttörni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49" y="434721"/>
            <a:ext cx="4261531" cy="1897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5001853" y="2298413"/>
            <a:ext cx="3271921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„Kövér Berta” a német hadsereg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420mm-es mozsárágyúja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95" y="2994053"/>
            <a:ext cx="2679948" cy="2006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036343" y="3730108"/>
            <a:ext cx="2017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Angol „tank”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sommei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csatában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8664"/>
            <a:ext cx="3736003" cy="243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" name="Szövegdoboz 5"/>
          <p:cNvSpPr txBox="1"/>
          <p:nvPr/>
        </p:nvSpPr>
        <p:spPr>
          <a:xfrm>
            <a:off x="223468" y="4077928"/>
            <a:ext cx="3882153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Qveen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Mary angol csatahajó elsüllyedt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jütlandi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csatában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3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39744"/>
            <a:ext cx="41044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Keleti </a:t>
            </a:r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front: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A keleti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fronton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Bruszilov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tábornok sikeres o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ffenzívá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 indított, és következményeképpen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Kárpátokig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nyomta vissza a német-osztrák csapatokat.</a:t>
            </a:r>
            <a:br>
              <a:rPr lang="hu-HU" b="1" dirty="0"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67944" y="3212976"/>
            <a:ext cx="48600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Déli </a:t>
            </a:r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frontok: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Az orosz offenzíva sikere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románok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at elhatározásra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bírta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betörtek Erdélybe.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magyar-osztrák csapatok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nemcsak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visszaverték a behatolókat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hanem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németek segítségével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megindultak a romániai hadműveletek,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melyek elfoglalták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Bukarestet is.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Románia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megszállás alá került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olasz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fronton folytatódtak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isonzói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összecsapások a monarchia hadserege és az olaszok között.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87" y="339975"/>
            <a:ext cx="1550284" cy="2480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05" y="339975"/>
            <a:ext cx="3280612" cy="2116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875904" y="2444458"/>
            <a:ext cx="3136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Bruszilov tábornok, és az általa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vezetett orosz támadás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529551" cy="2484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" y="4859580"/>
            <a:ext cx="2808312" cy="1954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74247" y="1992615"/>
            <a:ext cx="348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monarchia csapatai Bukarestben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05359" y="4773361"/>
            <a:ext cx="2621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Isonzó folyó völgye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12 véres csata helyszíne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4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93692"/>
            <a:ext cx="48245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A háború első szakaszának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mérlege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nyugati fronton az állóháború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verduni és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sommei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harcok után fokozatosan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központi hatalmak végső kimerülését kezdték előrevetíteni.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keleti fronton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átmenetileg ugyan a központi hatalmak kerültek fölénybe a Bruszilov offenzíva megállításával és Románia megszállásával, ám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Monarchia erőtartalékai végzetesen kimerültek.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64088" y="3717032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Súlyosbította a helyzetet, hogy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Ferenc József császár 1916 november 21-én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(86 évesen)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meghalt. </a:t>
            </a:r>
            <a:br>
              <a:rPr lang="hu-HU" b="1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új uralkodó IV. Károly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pedig már a békekötés irányába tett lépéseket. 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Németország ugyancsak 1916 végén szintén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jelezte békekötési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szándékát.</a:t>
            </a:r>
          </a:p>
        </p:txBody>
      </p:sp>
      <p:pic>
        <p:nvPicPr>
          <p:cNvPr id="1026" name="Picture 2" descr="http://www.bibl.u-szeged.hu/bibl/mil/ww1/who/images/who/f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5532"/>
            <a:ext cx="1728192" cy="24538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51520" y="6351900"/>
            <a:ext cx="221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cs typeface="Times New Roman" pitchFamily="18" charset="0"/>
              </a:rPr>
              <a:t>Ferenc József </a:t>
            </a:r>
            <a:r>
              <a:rPr lang="hu-H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császár</a:t>
            </a:r>
            <a:r>
              <a:rPr lang="hu-HU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sagv.gyakg.u-szeged.hu/tanar/farkzolt/HORTHY/KARL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19" y="3885531"/>
            <a:ext cx="1686163" cy="24538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296055" y="6351900"/>
            <a:ext cx="1859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IV. </a:t>
            </a:r>
            <a:r>
              <a:rPr lang="hu-H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Károly császár </a:t>
            </a:r>
            <a:endParaRPr lang="hu-H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2195736" y="4941168"/>
            <a:ext cx="107438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Utóda </a:t>
            </a:r>
            <a:endParaRPr lang="hu-HU" dirty="0"/>
          </a:p>
        </p:txBody>
      </p:sp>
      <p:pic>
        <p:nvPicPr>
          <p:cNvPr id="1030" name="Picture 6" descr="http://www.stylemagazin.hu/static/medias/21759/Az-elso-vilaghaboru-tankjai-normal-2534-stylehu12597555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22" y="393692"/>
            <a:ext cx="3568150" cy="2508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155538" y="2902071"/>
            <a:ext cx="393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fegyver, mely megoldást jelenthetett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volna az állóháborúra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10277" cy="6596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9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r>
              <a:rPr lang="hu-H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casus</a:t>
            </a:r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belli </a:t>
            </a:r>
            <a:r>
              <a:rPr lang="hu-H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a közvetlen háborús indok</a:t>
            </a:r>
            <a:r>
              <a:rPr lang="hu-HU" sz="4400" b="1" dirty="0">
                <a:latin typeface="Monotype Corsiva" pitchFamily="66" charset="0"/>
              </a:rPr>
              <a:t/>
            </a:r>
            <a:br>
              <a:rPr lang="hu-HU" sz="4400" b="1" dirty="0">
                <a:latin typeface="Monotype Corsiva" pitchFamily="66" charset="0"/>
              </a:rPr>
            </a:br>
            <a:endParaRPr lang="hu-HU" sz="4400" dirty="0">
              <a:effectLst/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130534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1914. június 28-án Ferenc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Ferdinánd trónörökös,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boszniai hadgyakorlat megtekintésére utazott Szarajevóba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hadgyakorlattal egyébként épp az volt a célja a Monarchiának, hogy demonstrálja erejét a forrongó Balkánon. Délelőtt merényletet kíséreltek meg a trónörökös ellen, amit ugyan ő maga sértetlenül túlélt, ám kíséretének egyik tagja – egy katonatiszt – megsebesült. Nem sokkal később Ferenc Ferdinánd útra kelt, hogy meglátogassa a kórházban a katonatisztet, ám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útközben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tortenelemklub.hu/galeries/2/1.vil%C3%A1gh%C3%A1bor%C3%BA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13948"/>
            <a:ext cx="3599414" cy="4550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6320842" y="5446158"/>
            <a:ext cx="1973938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Ferenc Ferdinánd </a:t>
            </a:r>
            <a:br>
              <a:rPr lang="hu-HU" b="1" dirty="0" smtClean="0"/>
            </a:br>
            <a:r>
              <a:rPr lang="hu-HU" b="1" dirty="0" smtClean="0"/>
              <a:t>osztrák trónörökös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3153272" y="4886989"/>
            <a:ext cx="2809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Gavrilo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Princip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i="1" dirty="0">
                <a:latin typeface="Times New Roman" pitchFamily="18" charset="0"/>
                <a:cs typeface="Times New Roman" pitchFamily="18" charset="0"/>
              </a:rPr>
              <a:t>Fekete Kéz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nevű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titkos szerb szervezet tagja pisztollyal halálosan megsebesítette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trónörököst és feleségét.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2" y="4713843"/>
            <a:ext cx="2757736" cy="2084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260648"/>
            <a:ext cx="82253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Képek  a merényletről, </a:t>
            </a:r>
            <a:b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ami megváltoztatta a világot</a:t>
            </a:r>
            <a:endParaRPr lang="hu-H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15" y="4071707"/>
            <a:ext cx="2453411" cy="262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23" y="4170753"/>
            <a:ext cx="3100398" cy="2530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23" y="1707198"/>
            <a:ext cx="3100398" cy="2322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96260"/>
            <a:ext cx="2514914" cy="2233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63573" y="2482854"/>
            <a:ext cx="111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Az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áldozatok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32299" y="2451217"/>
            <a:ext cx="1160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</a:rPr>
              <a:t>merénylet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helyszíne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4864333"/>
            <a:ext cx="90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gyilkos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lövések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433578" y="5002833"/>
            <a:ext cx="158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2060"/>
                </a:solidFill>
              </a:rPr>
              <a:t>Gavrilo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 err="1" smtClean="0">
                <a:solidFill>
                  <a:srgbClr val="002060"/>
                </a:solidFill>
              </a:rPr>
              <a:t>Princip</a:t>
            </a:r>
            <a:r>
              <a:rPr lang="hu-HU" b="1" dirty="0" smtClean="0">
                <a:solidFill>
                  <a:srgbClr val="002060"/>
                </a:solidFill>
              </a:rPr>
              <a:t/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elfogása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5691" y="26064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merényletet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követően Bécsben és Budapesten egyaránt fellángoltak a szerbellenes indulatok,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Ferenc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József pedig II. Vilmos német császárhoz fordult, levelében utalva arra, hogy Szerbiával az ellentétek soha nem simulhatnak el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Helmuth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Johannes Ludwig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Moltke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német vezérkari főnök kifejtette: az erőviszonyok most a legkedvezőbbek,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1914 után csak romlani fognak, mert Oroszország vasúti hálózatot épít ki, s ezzel mobilabbá teszi hadseregét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válasz tehát ez volt: </a:t>
            </a:r>
            <a:r>
              <a:rPr lang="hu-H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most, vagy soha!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13039"/>
            <a:ext cx="2485007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97845"/>
            <a:ext cx="2298208" cy="3405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62" y="2202882"/>
            <a:ext cx="1725023" cy="2626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alra-jobbra-felfelé nyíl 3"/>
          <p:cNvSpPr/>
          <p:nvPr/>
        </p:nvSpPr>
        <p:spPr>
          <a:xfrm>
            <a:off x="3325919" y="5404844"/>
            <a:ext cx="2569071" cy="100811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Kölcsönös levélváltás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5691" y="5978822"/>
            <a:ext cx="298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Ferenc József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Osztrák-Magyar Monarchia</a:t>
            </a:r>
            <a:br>
              <a:rPr lang="hu-HU" dirty="0" smtClean="0"/>
            </a:br>
            <a:r>
              <a:rPr lang="hu-HU" dirty="0" smtClean="0"/>
              <a:t>császára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16215" y="5951291"/>
            <a:ext cx="1415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II. Vilmos </a:t>
            </a:r>
            <a:br>
              <a:rPr lang="hu-HU" b="1" dirty="0" smtClean="0"/>
            </a:br>
            <a:r>
              <a:rPr lang="hu-HU" dirty="0" smtClean="0"/>
              <a:t>Németország</a:t>
            </a:r>
            <a:br>
              <a:rPr lang="hu-HU" dirty="0" smtClean="0"/>
            </a:br>
            <a:r>
              <a:rPr lang="hu-HU" dirty="0" smtClean="0"/>
              <a:t>császára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354509" y="4763986"/>
            <a:ext cx="2460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Moltke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német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vezérkari főnök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71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1846" y="188640"/>
            <a:ext cx="5657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Erőviszonyok és haditervek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3512" y="1100122"/>
            <a:ext cx="53852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Németország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60 milliós lakossága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mintegy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4 milliós hatalmas hadsereggel rendelkezett.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Mérete mellett a német hadsereg erőssége volt fejlett tüzérsége is, ám haditengerészete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Alfred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Tirpitz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tengernagy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munkássága ellenére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is jóval elmaradt Angliától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Ugyancsak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Németország erejét gyengítette földrajzi elhelyezkedése,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mivel az Antant két legerősebb állama – Oroszország és Franciaország – fogta közre keletről és nyugatról.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32" y="1015636"/>
            <a:ext cx="2299263" cy="33082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4642364" y="438198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/>
              <a:t>Alfred von </a:t>
            </a:r>
            <a:r>
              <a:rPr lang="hu-HU" b="1" dirty="0" err="1"/>
              <a:t>Tirpitz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(1849 – 1930)</a:t>
            </a:r>
            <a:br>
              <a:rPr lang="hu-HU" dirty="0" smtClean="0"/>
            </a:br>
            <a:r>
              <a:rPr lang="hu-HU" dirty="0" smtClean="0"/>
              <a:t>német </a:t>
            </a:r>
            <a:r>
              <a:rPr lang="hu-HU" dirty="0"/>
              <a:t>admirális,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Német Császári </a:t>
            </a:r>
            <a:r>
              <a:rPr lang="hu-HU" dirty="0" smtClean="0"/>
              <a:t>Haditengerészet vezetője </a:t>
            </a:r>
            <a:br>
              <a:rPr lang="hu-HU" dirty="0" smtClean="0"/>
            </a:br>
            <a:r>
              <a:rPr lang="hu-HU" dirty="0" smtClean="0"/>
              <a:t>1916-ig</a:t>
            </a:r>
            <a:r>
              <a:rPr lang="hu-HU" dirty="0"/>
              <a:t>, a korlátlan tengeralattjáró háború egyik fő kidolgozója.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Neve </a:t>
            </a:r>
            <a:r>
              <a:rPr lang="hu-HU" dirty="0"/>
              <a:t>összeforr a német flotta fejlesztési programmal.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8" y="4007246"/>
            <a:ext cx="3742406" cy="2829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7975" y="4070738"/>
            <a:ext cx="360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Az admirálisról elnevezett csatahajó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90872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Alfred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Schlieffen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aki 1891-1906 közt a német vezérkar főnöke volt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Blitzkrieg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(villámháborús stratégia kidolgozója).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Korszerű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haditerve a kétfrontos háború esetére két egymást követő – és nem egyidejű – háborús tevékenységet javasolt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Utóda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Helmuth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Moltke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1914-ben már a konkrét hadműveletekkel foglalkozva hűen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Schlieffen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tervéhez, a német haderő mintegy hat hét alatt lezajló döntő győzelmét akarta elérni a francia hadsereg fölött.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gyorsított hadműveletekkel egyidejűleg a Monarchia csapatainak fel kellett volna tartóztatnia az orosz és a szerb erőket, majd a német és osztrák csapatoknak együttesen keletre fordulva kellett volna legyűrnie a hatalmas cári hadakat.</a:t>
            </a:r>
          </a:p>
        </p:txBody>
      </p:sp>
      <p:pic>
        <p:nvPicPr>
          <p:cNvPr id="8194" name="Picture 2" descr="Fájl:Schlieffen Alfred Graf FM 10005099-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7878"/>
            <a:ext cx="3113800" cy="4472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976772" y="5157192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Alfred </a:t>
            </a:r>
            <a:r>
              <a:rPr lang="hu-HU" b="1" dirty="0" err="1"/>
              <a:t>Graf</a:t>
            </a:r>
            <a:r>
              <a:rPr lang="hu-HU" b="1" dirty="0"/>
              <a:t> von </a:t>
            </a:r>
            <a:r>
              <a:rPr lang="hu-HU" b="1" dirty="0" err="1"/>
              <a:t>Schlieffen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(1833 -  1913)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német katona, tábornok, vezérkari főnök,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híres ún. </a:t>
            </a:r>
            <a:r>
              <a:rPr lang="hu-HU" dirty="0" err="1"/>
              <a:t>Schlieffen-terv</a:t>
            </a:r>
            <a:r>
              <a:rPr lang="hu-HU" dirty="0"/>
              <a:t> megalkotója.</a:t>
            </a:r>
          </a:p>
        </p:txBody>
      </p:sp>
    </p:spTree>
    <p:extLst>
      <p:ext uri="{BB962C8B-B14F-4D97-AF65-F5344CB8AC3E}">
        <p14:creationId xmlns:p14="http://schemas.microsoft.com/office/powerpoint/2010/main" val="7002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332656"/>
            <a:ext cx="81580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Hadüzenetek – </a:t>
            </a:r>
            <a:b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a hadicselekmények kezdete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7805" y="2037537"/>
            <a:ext cx="8497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Egy hónappal a merénylet után,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július 28-án Bécs hadat üzent Szerbiának,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 a csapatok megindultak délre. </a:t>
            </a:r>
          </a:p>
        </p:txBody>
      </p:sp>
      <p:sp>
        <p:nvSpPr>
          <p:cNvPr id="5" name="Téglalap 4"/>
          <p:cNvSpPr/>
          <p:nvPr/>
        </p:nvSpPr>
        <p:spPr>
          <a:xfrm>
            <a:off x="827584" y="29969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„Leghőbb vágyam volt, hogy az Isten kegyelméből még hátralévő éveimet a béke művének szentelhessem, és népeimet a háború áldozataitól és terheitől megóvhassam.</a:t>
            </a:r>
          </a:p>
          <a:p>
            <a:r>
              <a:rPr lang="hu-HU" dirty="0"/>
              <a:t>A gondviselés másként határozott. (…)</a:t>
            </a:r>
          </a:p>
          <a:p>
            <a:r>
              <a:rPr lang="hu-HU" dirty="0"/>
              <a:t>Mindent megfontoltam és meggondoltam.</a:t>
            </a:r>
          </a:p>
          <a:p>
            <a:r>
              <a:rPr lang="hu-HU" dirty="0"/>
              <a:t>Nyugodt lelkiismerettel lépek a kötelesség útjára</a:t>
            </a:r>
            <a:r>
              <a:rPr lang="hu-HU" dirty="0" smtClean="0"/>
              <a:t>.”</a:t>
            </a:r>
            <a:br>
              <a:rPr lang="hu-HU" dirty="0" smtClean="0"/>
            </a:br>
            <a:endParaRPr lang="hu-HU" dirty="0"/>
          </a:p>
          <a:p>
            <a:r>
              <a:rPr lang="hu-HU" dirty="0" smtClean="0"/>
              <a:t>                                   Ferenc </a:t>
            </a:r>
            <a:r>
              <a:rPr lang="hu-HU" dirty="0"/>
              <a:t>József </a:t>
            </a:r>
            <a:r>
              <a:rPr lang="hu-HU" dirty="0" smtClean="0"/>
              <a:t>kiáltványából 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07" y="2482378"/>
            <a:ext cx="2762026" cy="412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699792" y="6241848"/>
            <a:ext cx="286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Propaganda plakát 1914-ből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0103" y="188640"/>
            <a:ext cx="5497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Hadiesemények 1914-1916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www.tortenelemklub.hu/galeries/2/1.vil%C3%A1gh%C3%A1bor%C3%BA%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8645"/>
            <a:ext cx="3395210" cy="30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75734" y="1239418"/>
            <a:ext cx="398024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Nyugati front: </a:t>
            </a:r>
            <a:r>
              <a:rPr lang="hu-H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Augusztus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4-én a német haderő megindította a támadást a francia hadsereg átkarolására és Párizs elfoglalására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Azonban szeptember 5-én a verduni erődtől Párizsig tartó kelet-nyugati vonalon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francia hadvezetés megállította a németeket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Első marne-i csata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upload.wikimedia.org/wikipedia/commons/thumb/f/fb/FrenchTroopsInGermanTrecnhWWI--nsillustratedwar01londuoft.png/250px-FrenchTroopsInGermanTrecnhWWI--nsillustratedwar01londuo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5" y="4255628"/>
            <a:ext cx="1866163" cy="2314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ar-tar.hu/renault/taxi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95" y="4255628"/>
            <a:ext cx="3529573" cy="209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824699" y="6163277"/>
            <a:ext cx="2350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Párizsi taxik szállítják a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 katonákat a frontra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913197" y="4538345"/>
            <a:ext cx="30512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Moltke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idegösszeomlást kapott a stratégiai terv befuccsolása hallatán,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elrendelte a visszavonulást, majd a császárnak bejelentette, hogy a háború elveszett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9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456</Words>
  <Application>Microsoft Office PowerPoint</Application>
  <PresentationFormat>Diavetítés a képernyőre (4:3 oldalarány)</PresentationFormat>
  <Paragraphs>60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ELSŐ VILÁGHÁBORÚ</dc:title>
  <dc:creator>Nelli és Kálmán</dc:creator>
  <cp:lastModifiedBy>Tikos Kálmán</cp:lastModifiedBy>
  <cp:revision>86</cp:revision>
  <dcterms:created xsi:type="dcterms:W3CDTF">2011-11-13T09:43:16Z</dcterms:created>
  <dcterms:modified xsi:type="dcterms:W3CDTF">2020-04-05T18:15:58Z</dcterms:modified>
</cp:coreProperties>
</file>