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21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683568" y="3212976"/>
            <a:ext cx="77075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az újkor kezdetén</a:t>
            </a:r>
            <a:endParaRPr lang="hu-H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6910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ország három részre szakad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268760"/>
            <a:ext cx="7973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Mohács utáni évek  – </a:t>
            </a:r>
            <a:b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a kettős királyválasztás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948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611560" y="465313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Török </a:t>
            </a:r>
            <a:r>
              <a:rPr lang="hu-HU" b="1" dirty="0">
                <a:solidFill>
                  <a:srgbClr val="002060"/>
                </a:solidFill>
              </a:rPr>
              <a:t>hadjáratok es </a:t>
            </a:r>
            <a:r>
              <a:rPr lang="hu-HU" b="1" dirty="0" smtClean="0">
                <a:solidFill>
                  <a:srgbClr val="002060"/>
                </a:solidFill>
              </a:rPr>
              <a:t>hódítások 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16</a:t>
            </a:r>
            <a:r>
              <a:rPr lang="hu-HU" b="1" dirty="0">
                <a:solidFill>
                  <a:srgbClr val="002060"/>
                </a:solidFill>
              </a:rPr>
              <a:t>. század elején</a:t>
            </a:r>
          </a:p>
        </p:txBody>
      </p:sp>
      <p:sp>
        <p:nvSpPr>
          <p:cNvPr id="8" name="Téglalap 7"/>
          <p:cNvSpPr/>
          <p:nvPr/>
        </p:nvSpPr>
        <p:spPr>
          <a:xfrm>
            <a:off x="4572000" y="24208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török fenyegetés árnyékában Magyarországnak összefogásra lett volna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szüksége, ehelyett azonban megosztott 1ettaz ország.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mohácsi csatavesztés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II. Lajos király halála után,I526-ban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két királyt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is választottak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3528" y="530120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nemesség nagy része az ország leggazdagabb főurát, Szapolyai Jánost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koronáztatta királlyá. Ők egy korábbi országgyűlési határozatra hivatkoztak.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főurak egy csoportja viszont Habsburg Ferdinándot hívta meg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trónra, akit később szintén megkoronáztak.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644008" y="479715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 jut eszedbe Szapolyai Jánosról?</a:t>
            </a:r>
            <a:endParaRPr lang="hu-H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66588" cy="68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83023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8/88/Szapolyai_J%C3%A1nos_fametsz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160240" cy="2867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/>
          <p:cNvSpPr/>
          <p:nvPr/>
        </p:nvSpPr>
        <p:spPr>
          <a:xfrm>
            <a:off x="179512" y="188640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osztrák uralkodó a Jagellókkal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kötött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házassági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szerződés alapján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igényt a magyar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koronára. Ekkor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Ferdinánd bátyja, V. Károly volt a német-római császár és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spanyol király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Ferdinánd-pártiak ezért abban bíztak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Habsburg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segítséggel eredményesebben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szállhatnak szembe az oszmán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hódító törekvésekkel.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2000" y="4303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Szapolyai János és Habsburg Ferdinánd között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belháború robbant ki,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ami a törököknek kedvezett.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harcban először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Ferdinánd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kerekedett felül. Szapolyai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szultán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fordult segítségért,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aki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elfoglalta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számára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Budát.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Ferdinánd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uralma az ország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nyugati részére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korlátozódott.</a:t>
            </a:r>
          </a:p>
        </p:txBody>
      </p:sp>
      <p:sp>
        <p:nvSpPr>
          <p:cNvPr id="4" name="Téglalap 3"/>
          <p:cNvSpPr/>
          <p:nvPr/>
        </p:nvSpPr>
        <p:spPr>
          <a:xfrm>
            <a:off x="323528" y="2420888"/>
            <a:ext cx="4219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Emlékszel a Habsburgok jelszavára?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2780928"/>
            <a:ext cx="4051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„Te csak háborúzz büszke Európa,</a:t>
            </a:r>
            <a:r>
              <a:rPr lang="hu-H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meg majd </a:t>
            </a:r>
            <a:b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házasodunk”.</a:t>
            </a:r>
            <a:endParaRPr lang="hu-H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580112" y="2780928"/>
            <a:ext cx="31683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Szapolyai</a:t>
            </a:r>
            <a:r>
              <a:rPr lang="hu-HU" sz="2000" dirty="0"/>
              <a:t>/</a:t>
            </a:r>
            <a:r>
              <a:rPr lang="hu-HU" sz="2000" b="1" dirty="0" err="1"/>
              <a:t>Zápolya</a:t>
            </a:r>
            <a:r>
              <a:rPr lang="hu-HU" sz="2000" b="1" dirty="0"/>
              <a:t> János</a:t>
            </a:r>
            <a:r>
              <a:rPr lang="hu-HU" sz="2000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(1487</a:t>
            </a:r>
            <a:r>
              <a:rPr lang="hu-HU" b="1" i="1" dirty="0"/>
              <a:t> - </a:t>
            </a:r>
            <a:r>
              <a:rPr lang="hu-HU" b="1" i="1" dirty="0" smtClean="0"/>
              <a:t>1540)</a:t>
            </a:r>
            <a:r>
              <a:rPr lang="hu-HU" b="1" i="1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erdélyi </a:t>
            </a:r>
            <a:r>
              <a:rPr lang="hu-HU" dirty="0"/>
              <a:t>vajda,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1526-tól </a:t>
            </a:r>
            <a:r>
              <a:rPr lang="hu-HU" dirty="0"/>
              <a:t>haláláig </a:t>
            </a:r>
            <a:r>
              <a:rPr lang="hu-HU" b="1" dirty="0"/>
              <a:t>I. János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néven</a:t>
            </a:r>
            <a:r>
              <a:rPr lang="hu-HU" dirty="0"/>
              <a:t> </a:t>
            </a:r>
            <a:r>
              <a:rPr lang="hu-HU" dirty="0" smtClean="0"/>
              <a:t>Magyarország </a:t>
            </a:r>
            <a:r>
              <a:rPr lang="hu-HU" dirty="0"/>
              <a:t>királya.</a:t>
            </a:r>
          </a:p>
        </p:txBody>
      </p:sp>
      <p:pic>
        <p:nvPicPr>
          <p:cNvPr id="6148" name="Picture 4" descr="http://mek.oszk.hu/01900/01918/html/cd4m/kepek/tortenelem/to262bv95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2452952" cy="2288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0" y="5072896"/>
            <a:ext cx="3923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I. Ferdinánd</a:t>
            </a:r>
            <a:r>
              <a:rPr lang="hu-HU" sz="2000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(1503</a:t>
            </a:r>
            <a:r>
              <a:rPr lang="hu-HU" b="1" i="1" dirty="0"/>
              <a:t> </a:t>
            </a:r>
            <a:r>
              <a:rPr lang="hu-HU" b="1" i="1" dirty="0" smtClean="0"/>
              <a:t>–</a:t>
            </a:r>
            <a:r>
              <a:rPr lang="hu-HU" b="1" i="1" dirty="0"/>
              <a:t> </a:t>
            </a:r>
            <a:r>
              <a:rPr lang="hu-HU" b="1" i="1" dirty="0" smtClean="0"/>
              <a:t>1564)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</a:t>
            </a:r>
            <a:r>
              <a:rPr lang="hu-HU" dirty="0"/>
              <a:t> Habsburg-házból </a:t>
            </a:r>
            <a:r>
              <a:rPr lang="hu-HU" dirty="0" smtClean="0"/>
              <a:t>származik, aki</a:t>
            </a:r>
            <a:br>
              <a:rPr lang="hu-HU" dirty="0" smtClean="0"/>
            </a:br>
            <a:r>
              <a:rPr lang="hu-HU" dirty="0"/>
              <a:t> </a:t>
            </a:r>
            <a:r>
              <a:rPr lang="hu-HU" dirty="0" smtClean="0"/>
              <a:t>1521-től </a:t>
            </a:r>
            <a:r>
              <a:rPr lang="hu-HU" dirty="0"/>
              <a:t>Ausztria uralkodó főhercege,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1526-tól</a:t>
            </a:r>
            <a:r>
              <a:rPr lang="hu-HU" b="1" dirty="0"/>
              <a:t> magyar és cseh király,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1556-tól</a:t>
            </a:r>
            <a:r>
              <a:rPr lang="hu-HU" b="1" dirty="0"/>
              <a:t> német-római </a:t>
            </a:r>
            <a:r>
              <a:rPr lang="hu-HU" b="1" dirty="0" smtClean="0"/>
              <a:t>császár.</a:t>
            </a:r>
            <a:endParaRPr lang="hu-H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260648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török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hadjáratok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fő célja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ekkor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Bécs elfoglalása volt.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1532-ben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azonban Kőszeg vára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megállította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Bécs felé tartó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török sereget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Jurisics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Miklós várkapitány vezetésével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maroknyi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védősereg kiállta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majdnem egy hónapig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ostromot.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Magyarország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oly 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hadszíntérré vált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ahol két nagy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birodalom,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Habsburg és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Oszmán - Török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ütközött össze.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3501008"/>
            <a:ext cx="375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Buda török kézre kerül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83968" y="3995678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főurak tudták, hogy az ország érdeke a kettéosztottság megszüntetése.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török elleni összefogás miatt ez Európa számára is fontos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lett volna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Ezért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hosszas előkészítés után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János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illetve Ferdinánd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és V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Károly császár megkötötte 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Váradi békét 1538-ban.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Ebben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elismerték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ország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egységét, noha két király uralkodott a földjén. </a:t>
            </a:r>
          </a:p>
        </p:txBody>
      </p:sp>
      <p:pic>
        <p:nvPicPr>
          <p:cNvPr id="1026" name="Picture 2" descr="http://m.blog.hu/to/tortenelem6/image/Magyarorsz%C3%A1g%20a%20t%C3%B6r%C3%B6k%20id%C5%91kben/001_dregelypalank_clip_image002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08" y="116632"/>
            <a:ext cx="2014053" cy="2749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932040" y="2924944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maroknyi védő megakadályozta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törököt abban, hogy Bécs ellen vonuljon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606644" y="3528547"/>
            <a:ext cx="30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Jurisics Miklós a vár kapitánya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jurisich-koszeg.sulinet.hu/images/jurisich/juris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08" y="53773"/>
            <a:ext cx="2095042" cy="279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k.oszk.hu/02100/02109/html/img/0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1898"/>
            <a:ext cx="3384375" cy="2378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29004" y="6225463"/>
            <a:ext cx="3130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békekötés felemás helyzetet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teremtett az országban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áter György M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26" y="0"/>
            <a:ext cx="1413401" cy="2103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Megállapodtak abban, hogy János király halála után a Habsburg uralkodóra száll a korona.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/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egyezséget végül mégsem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tartották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be, mert időközben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megszületett Szapolyai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fia, akit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apja halála után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János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néven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királlyá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választottak.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99992" y="2996952"/>
            <a:ext cx="4644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Ekkor Ferdinánd hadai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Buda elfoglalására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indultak.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II. János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gyámja,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Fráter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György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szultántól kért segítséget.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Szulejmán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seregével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Buda alá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vonult, és szétverte Ferdinánd hadát.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Ezután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csellel elfoglalta a várost.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Magához kérette a gyermek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 főurakat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ezalatt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janicsárok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kisebb csoportokban besétáltak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városba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 várba, majd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megszállták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kapukat.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Buda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1541-ben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kardcsapás nélkül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török kézre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került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4751512" y="1488847"/>
            <a:ext cx="41667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</a:rPr>
              <a:t>Fráter György</a:t>
            </a:r>
            <a:r>
              <a:rPr lang="hu-HU" sz="2000" dirty="0">
                <a:solidFill>
                  <a:srgbClr val="252525"/>
                </a:solidFill>
              </a:rPr>
              <a:t> vagy </a:t>
            </a:r>
            <a:r>
              <a:rPr lang="hu-HU" sz="2000" b="1" dirty="0">
                <a:solidFill>
                  <a:srgbClr val="252525"/>
                </a:solidFill>
              </a:rPr>
              <a:t>György </a:t>
            </a:r>
            <a:r>
              <a:rPr lang="hu-HU" sz="2000" b="1" dirty="0" smtClean="0">
                <a:solidFill>
                  <a:srgbClr val="252525"/>
                </a:solidFill>
              </a:rPr>
              <a:t>barát</a:t>
            </a:r>
            <a:r>
              <a:rPr lang="hu-HU" dirty="0" smtClean="0">
                <a:solidFill>
                  <a:srgbClr val="252525"/>
                </a:solidFill>
              </a:rPr>
              <a:t/>
            </a:r>
            <a:br>
              <a:rPr lang="hu-HU" dirty="0" smtClean="0">
                <a:solidFill>
                  <a:srgbClr val="252525"/>
                </a:solidFill>
              </a:rPr>
            </a:br>
            <a:r>
              <a:rPr lang="hu-HU" dirty="0" smtClean="0">
                <a:solidFill>
                  <a:srgbClr val="252525"/>
                </a:solidFill>
              </a:rPr>
              <a:t> </a:t>
            </a:r>
            <a:r>
              <a:rPr lang="hu-HU" b="1" i="1" dirty="0" smtClean="0"/>
              <a:t>(1482</a:t>
            </a:r>
            <a:r>
              <a:rPr lang="hu-HU" b="1" i="1" dirty="0"/>
              <a:t> </a:t>
            </a:r>
            <a:r>
              <a:rPr lang="hu-HU" b="1" i="1" dirty="0" smtClean="0"/>
              <a:t>–1551)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pálos szerzetes</a:t>
            </a:r>
            <a:r>
              <a:rPr lang="hu-HU" dirty="0"/>
              <a:t>, katona, országos és erdélyi politikus, helytartó, </a:t>
            </a:r>
            <a:r>
              <a:rPr lang="hu-HU" dirty="0" err="1"/>
              <a:t>váradi</a:t>
            </a:r>
            <a:r>
              <a:rPr lang="hu-HU" dirty="0"/>
              <a:t> püspök, </a:t>
            </a:r>
            <a:r>
              <a:rPr lang="hu-HU" dirty="0" smtClean="0"/>
              <a:t>majd esztergomi </a:t>
            </a:r>
            <a:r>
              <a:rPr lang="hu-HU" dirty="0"/>
              <a:t>érsek és bíboros.</a:t>
            </a:r>
          </a:p>
        </p:txBody>
      </p:sp>
      <p:pic>
        <p:nvPicPr>
          <p:cNvPr id="2052" name="Picture 4" descr="http://www.souvenirfromhungary.com/galeria_1/tortenelem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605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72182" y="5934670"/>
            <a:ext cx="3175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Buda vára a XVI. században.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magyar királyok székhelye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1686-ig a törökök kezén marad.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260648"/>
            <a:ext cx="489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három részre szakadt ország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1330" y="994115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Buda elvesztése után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 területén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három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állam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osztozott.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középső rész az oszmán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Birodalomhoz tartozott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ez az u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hódoltság.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nyugati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és északi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vidéken,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Magyarországon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Habsburgok uralkodtak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keleti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részen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pedig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kialakult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Erdélyi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Fejedelemség,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a szultán ezt a területet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átengedte Szapolyai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gyermekének és az özvegy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királynénak.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sers.atw.hu/turk-hun/turk/images/magyar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0" y="2946494"/>
            <a:ext cx="5032987" cy="37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023595" y="2933107"/>
            <a:ext cx="4120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három részre szakadt ország.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Ez a helyzet olyan következményekkel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járt hazánkra, amely 150 évre állandósult és a mai napig érezteti hatását.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m.blog.hu/rp/rpgs/image/medisie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57" y="4581128"/>
            <a:ext cx="3719794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266636" y="4034117"/>
            <a:ext cx="389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Folyamatossá válnak a kisebb-nagyobb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várostromok. 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18864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251520" y="908720"/>
            <a:ext cx="87045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elé nyíl 3"/>
          <p:cNvSpPr/>
          <p:nvPr/>
        </p:nvSpPr>
        <p:spPr>
          <a:xfrm>
            <a:off x="2411760" y="227687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3203848" y="227687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felé nyíl 6"/>
          <p:cNvSpPr/>
          <p:nvPr/>
        </p:nvSpPr>
        <p:spPr>
          <a:xfrm>
            <a:off x="2843808" y="2276872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123728" y="285293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1526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2915816" y="285293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1541</a:t>
            </a:r>
            <a:endParaRPr lang="hu-HU" b="1" dirty="0"/>
          </a:p>
        </p:txBody>
      </p:sp>
      <p:sp>
        <p:nvSpPr>
          <p:cNvPr id="10" name="Téglalap 9"/>
          <p:cNvSpPr/>
          <p:nvPr/>
        </p:nvSpPr>
        <p:spPr>
          <a:xfrm>
            <a:off x="2555776" y="177281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1532</a:t>
            </a:r>
            <a:endParaRPr lang="hu-HU" b="1" dirty="0"/>
          </a:p>
        </p:txBody>
      </p:sp>
      <p:pic>
        <p:nvPicPr>
          <p:cNvPr id="19459" name="Picture 3" descr="C:\Documents and Settings\Tikos Kálmán\Asztal\IMG_0056.jp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251520" y="3284983"/>
            <a:ext cx="8568952" cy="3573017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539552" y="414908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d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39552" y="450912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4" name="Téglalap 13"/>
          <p:cNvSpPr/>
          <p:nvPr/>
        </p:nvSpPr>
        <p:spPr>
          <a:xfrm>
            <a:off x="539552" y="486916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39552" y="530120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c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23528" y="332656"/>
            <a:ext cx="86215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2411760" y="198884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Ferdinánd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860032" y="1772816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Szapolyai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11760" y="306896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Királyi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16016" y="3284984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Fejedelemség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737</Words>
  <Application>Microsoft Office PowerPoint</Application>
  <PresentationFormat>Diavetítés a képernyőre (4:3 oldalarány)</PresentationFormat>
  <Paragraphs>47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2020-05-15T16:19:17Z</dcterms:modified>
</cp:coreProperties>
</file>