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8" r:id="rId11"/>
    <p:sldId id="267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6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7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6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6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0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9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9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9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A07B9-0CA4-4AA2-9008-7D4580FD92FB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98D8-CC65-45D8-AB05-637E6E298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81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9/Benczur-andrassy_gyul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9/9d/Barabas-eotvo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hu.wikipedia.org/w/index.php?title=F%C3%A1jl:Daktulosphaira_vitifoliae_from_CSIRO.jpg&amp;filetimestamp=2008073016140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GAZDASÁGI FEJLŐDÉS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DUALIZMUS IDEJÉN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MAGYARORSZÁGON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m.blog.hu/to/toriblog/image/iparvedelmi%20trv/800px-Budapest_bridge_c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23544"/>
            <a:ext cx="5328592" cy="351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752558" y="6109265"/>
            <a:ext cx="349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Pest – Buda a kiegyezés idején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6"/>
            <a:ext cx="9144001" cy="68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5" y="188640"/>
            <a:ext cx="8902054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7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3265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1888-ban a Ganz gyár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belső égésű motor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okat állított elő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0818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Csonka János porlasztója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tökéletesítette a robbanómotorokat.</a:t>
            </a:r>
          </a:p>
        </p:txBody>
      </p:sp>
      <p:sp>
        <p:nvSpPr>
          <p:cNvPr id="6" name="Téglalap 5"/>
          <p:cNvSpPr/>
          <p:nvPr/>
        </p:nvSpPr>
        <p:spPr>
          <a:xfrm>
            <a:off x="4283968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Bánki féle turbinákat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szereltek fel Francia- és Németországban.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40229" y="56612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Láng gyár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gőzgépekre szakosodott, az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1910-es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években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már 10 ezer lóerős gőzturbinákat gyártottak.</a:t>
            </a:r>
          </a:p>
        </p:txBody>
      </p:sp>
      <p:pic>
        <p:nvPicPr>
          <p:cNvPr id="5122" name="Picture 2" descr="http://ganz-munkacsy.hu/diakok/ganzcsillagai/pictures/old-ganz(ki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18" y="332656"/>
            <a:ext cx="3810000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209111" y="2752006"/>
            <a:ext cx="30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Ganz gyár a monarchia idején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bibl.u-szeged.hu/ha/tudomany/jendra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3015630" cy="196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elé nyíl 8"/>
          <p:cNvSpPr/>
          <p:nvPr/>
        </p:nvSpPr>
        <p:spPr>
          <a:xfrm>
            <a:off x="3419872" y="692696"/>
            <a:ext cx="144016" cy="563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6" name="Picture 6" descr="http://upload.wikimedia.org/wikipedia/commons/thumb/1/19/Csonka_J%C3%A1nos.jpg/150px-Csonka_J%C3%A1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11" y="3116267"/>
            <a:ext cx="1272686" cy="1747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0.gstatic.com/images?q=tbn:ANd9GcRj9NLhOLIVfDUm9tA0EHphpzF6-Ktolag4Pm0hL4VpnGCbEs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6995"/>
            <a:ext cx="2049902" cy="149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Kanyar felfelé 9"/>
          <p:cNvSpPr/>
          <p:nvPr/>
        </p:nvSpPr>
        <p:spPr>
          <a:xfrm rot="5400000">
            <a:off x="3325496" y="2503446"/>
            <a:ext cx="454037" cy="25194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30" name="Picture 10" descr="http://www.szabadalom.hu/doc/images/Banki%20Don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8" y="3859307"/>
            <a:ext cx="1290162" cy="1783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hipo.gov.hu/feltalalok/pics/turbin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11" y="4071507"/>
            <a:ext cx="1005958" cy="15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alra nyíl 10"/>
          <p:cNvSpPr/>
          <p:nvPr/>
        </p:nvSpPr>
        <p:spPr>
          <a:xfrm>
            <a:off x="3491880" y="5014731"/>
            <a:ext cx="8667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34" name="Picture 14" descr="http://sdt.sulinet.hu/data/35224ffe-11a2-4603-b42e-df016de56dd4/1/4/ResourceNormal/29_03_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96" y="5246372"/>
            <a:ext cx="2144622" cy="15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437756" y="6396688"/>
            <a:ext cx="30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Láng gyár az 1910-es években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4894" y="620688"/>
            <a:ext cx="6343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új iparág a villamos ipar is jelentős részévé vált az iparnak.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1878-ban a Ganz gyár megnyitotta villamos részlegét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Hamarosan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nemzetközi tekintélyt szerzett.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Kandó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Kálmán villanymozdonyával lehetővé vált a villamosság alkalmazása a közlekedésben.</a:t>
            </a:r>
          </a:p>
        </p:txBody>
      </p:sp>
      <p:pic>
        <p:nvPicPr>
          <p:cNvPr id="6146" name="Picture 2" descr="http://www.sulinet.hu/tori/kszerettsegi/szobeli/I_4/vegso/original/kando_kal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44597" cy="2890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ipo.gov.hu/feltalalok/pics/kando_clip_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7522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96002" y="2372687"/>
            <a:ext cx="2293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Kandó Kálmán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és első villany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mozgatású mozdonya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1899-ben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3420" y="2204864"/>
            <a:ext cx="488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dualizmus korában Magyarországon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ipar három húzóterülettel rendelkezett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melyekben hazánk európai szinten is kiemelkedő teljesítmény nyújtott. A hátrom terület: a már említett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vasútipar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illetve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malomipar és az élelmiszeripar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élelmiszeriparon belül: konzerv és cukoripar járt az élen. </a:t>
            </a:r>
          </a:p>
        </p:txBody>
      </p:sp>
      <p:sp>
        <p:nvSpPr>
          <p:cNvPr id="7" name="Téglalap 6"/>
          <p:cNvSpPr/>
          <p:nvPr/>
        </p:nvSpPr>
        <p:spPr>
          <a:xfrm>
            <a:off x="265110" y="4437112"/>
            <a:ext cx="3151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világszínvonalú malomipar kialakulásában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nagy szerepe volt a 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Mechwart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András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által megalkotott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hengerszéknek,</a:t>
            </a:r>
            <a:r>
              <a:rPr lang="hu-H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mely szinte forradalmasította ezt az iparágat. </a:t>
            </a:r>
          </a:p>
        </p:txBody>
      </p:sp>
      <p:pic>
        <p:nvPicPr>
          <p:cNvPr id="6150" name="Picture 6" descr="http://t0.gstatic.com/images?q=tbn:ANd9GcR7CkssGQkxiYh8rC_ybt5Iu7Q__9ZL2OCicZ7_qATY9mwnxV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1224136" cy="1611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3.gstatic.com/images?q=tbn:ANd9GcSE7wBqqEVyVNFGGWphMCsJfHqxwPfXTVtSkSXuoevi3ONkok7T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29" y="5462356"/>
            <a:ext cx="1886435" cy="13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  <a:b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b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82752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Ismétlő kérdések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1581" y="3124999"/>
            <a:ext cx="666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). A Szabadelvű Párt mely  pártok egyesüléséből jött létre?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8867" y="3645024"/>
            <a:ext cx="462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Deák-párt és a Balközép párt fúziójából. 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221088"/>
            <a:ext cx="873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). Hogy hívják a Szabadelvű Párt vezetőjét, Magyarország miniszterelnökét?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4608" y="4781183"/>
            <a:ext cx="1605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Tisza Kálmán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3568" y="5373216"/>
            <a:ext cx="7679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Miért egyedülálló az Ő miniszterelnöksége a magyar történelemben?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86388" y="5965846"/>
            <a:ext cx="609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1875 és 1890 között 15 évig volt hazánk miniszterelnöke.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1325" y="1265039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1). Ki látható a képen?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Mit tudsz róla?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Fájl:Benczur-andrassy gyu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48" y="876203"/>
            <a:ext cx="1453751" cy="2193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125963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9605" y="1997006"/>
            <a:ext cx="4911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Gróf Andrássy Gyula a kiegyezés</a:t>
            </a:r>
            <a:b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utáni első miniszterelnök.</a:t>
            </a:r>
            <a:b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1871-től a birodalom közös külügyminisztere.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3507" y="309560"/>
            <a:ext cx="7375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4). Ki a képen látható politikus?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Melyik törvényt alkotta meg 1868-ban, mely alapját jelentette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a ma is élő törvénynek?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ájl:Barabas-eotv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0708"/>
            <a:ext cx="1512168" cy="1902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78294" y="1496561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Báró Eötvös József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44013" y="2043416"/>
            <a:ext cx="3959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közoktatási és népiskolai törvényt.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18592" y="2996952"/>
            <a:ext cx="706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5). Véleményed szerint miért pont a horvátokkal kötöttük meg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- az Osztrák-Magyar kiegyezés mintájára – az egyezséget?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78294" y="3861048"/>
            <a:ext cx="742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Magyarországnak földrajzi, gazdasági szempontból a horvátokra </a:t>
            </a:r>
            <a:b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nagyobb szüksége volt, mint a többi hazánk területén élő nemzetiségre.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6063" y="4869160"/>
            <a:ext cx="7722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6). Mi volt a XIX. század végén az a szomorú esemény, amely komoly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politikai viharokat kavart a monarchián belül?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22021" y="5805264"/>
            <a:ext cx="5969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Kossuth Lajos 1894-ben, </a:t>
            </a:r>
            <a:r>
              <a:rPr lang="hu-H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Turinban</a:t>
            </a:r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bekövetkezett halála,</a:t>
            </a:r>
            <a:b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majd budapesti temetése.</a:t>
            </a:r>
            <a:endParaRPr lang="hu-H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" y="164478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Gazdasági fejlődésünk megváltozása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32566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0" dirty="0" smtClean="0">
                <a:effectLst/>
                <a:latin typeface="Times New Roman" pitchFamily="18" charset="0"/>
                <a:cs typeface="Times New Roman" pitchFamily="18" charset="0"/>
              </a:rPr>
              <a:t>A magyar gazdaságot a kiegyezés előtt a birodalmi alárendeltség, a kitörés képtelensége jellemezte. </a:t>
            </a:r>
            <a:br>
              <a:rPr lang="hu-H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kiegyezés törvényének gazdasági pontjai a magyar és az osztrák fél pénzügyi érdekeit egyaránt szolgálták. </a:t>
            </a:r>
            <a:b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55976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0" dirty="0" smtClean="0">
                <a:effectLst/>
                <a:latin typeface="Times New Roman" pitchFamily="18" charset="0"/>
                <a:cs typeface="Times New Roman" pitchFamily="18" charset="0"/>
              </a:rPr>
              <a:t>Magyarország számára új időszámítást jelentett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kiegyezés: hatalmas, meglepetésszerű fellendülést indukált.</a:t>
            </a:r>
            <a:b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52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0" dirty="0" smtClean="0">
                <a:effectLst/>
                <a:latin typeface="Times New Roman" pitchFamily="18" charset="0"/>
                <a:cs typeface="Times New Roman" pitchFamily="18" charset="0"/>
              </a:rPr>
              <a:t>A virágzást természetesen nemcsak a dualizmus új jogi rendszere, hanem például az is előmozdította, hogy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Magyarországon a két </a:t>
            </a:r>
            <a:r>
              <a:rPr lang="hu-HU" b="0" dirty="0" smtClean="0">
                <a:effectLst/>
                <a:latin typeface="Times New Roman" pitchFamily="18" charset="0"/>
                <a:cs typeface="Times New Roman" pitchFamily="18" charset="0"/>
              </a:rPr>
              <a:t>ipari forradalom – az első elmaradása/késése miatt –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összeért.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mek.oszk.hu/09100/09175/html/images/2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13" y="1063460"/>
            <a:ext cx="3419872" cy="229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213503" y="3203684"/>
            <a:ext cx="29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Gazdálkodás a XIX. sz. elején</a:t>
            </a:r>
            <a:endParaRPr lang="hu-H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4" name="Picture 6" descr="http://static.orszagalbum.hu/nagy/1299432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00" y="3090647"/>
            <a:ext cx="3000276" cy="215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feliratnak 6"/>
          <p:cNvSpPr/>
          <p:nvPr/>
        </p:nvSpPr>
        <p:spPr>
          <a:xfrm>
            <a:off x="5071773" y="1196752"/>
            <a:ext cx="1152128" cy="600164"/>
          </a:xfrm>
          <a:prstGeom prst="wedgeRectCallout">
            <a:avLst>
              <a:gd name="adj1" fmla="val 25008"/>
              <a:gd name="adj2" fmla="val 456510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Előidéz, kelt.</a:t>
            </a:r>
            <a:endParaRPr lang="hu-H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1" y="3597289"/>
            <a:ext cx="1255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Gőzeke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kiegyezés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idejéből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://www.vidamrikkancs.com/wp-content/uploads/2011/06/BankiDon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58" y="4520619"/>
            <a:ext cx="1451757" cy="1999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2.origos.hu/i/0906/20090607bankifel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00" y="4539165"/>
            <a:ext cx="2333625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954219" y="6316649"/>
            <a:ext cx="382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Bánki Donát és találmánya a porlasztó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MEZŐGAZDASÁG ÁTALAKULÁSA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tortenelemklub.hu/../galeries/5/Monarchia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61" y="1124744"/>
            <a:ext cx="4824536" cy="38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6330" y="1268760"/>
            <a:ext cx="34612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Monotype Corsiva" pitchFamily="66" charset="0"/>
              </a:rPr>
              <a:t>A fejlődés „láncreakciója” </a:t>
            </a:r>
            <a:endParaRPr lang="hu-H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Magyarországon.</a:t>
            </a:r>
            <a:endParaRPr lang="hu-H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36316" y="2222867"/>
            <a:ext cx="37596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mezőgazdaság a stabil és biztos felvevőpiac miatt nagyobb termelést akart elérni, és ennek érdekében nagyarányú fejlesztések történtek: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vetésforgó alkalmazása, trágyázás bevezetése, fajtanemesítések, istállózó állattartás, arató-cséplő gépek alkalmazása.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nagyobb termelést már raktározni kellett, így beindult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feldolgozás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is,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hisz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enélkül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sokáig nem lehetett tárolni a termékeket.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Magyarországon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tehát fejlődésnek indult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feldolgozóipar.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feldolgozóipar fejlődése kezdetben az élelmiszeriparra korlátozódott,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76735" y="5157192"/>
            <a:ext cx="4938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ez a fejlődés maga után húzta a gépipar fejlődését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hiszen a feldolgozáshoz gépekre volt szükség.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gépipar fejlődése pedig hatott a nehéziparra, hiszen a gépek előállításához vas és acél kellett.</a:t>
            </a:r>
          </a:p>
        </p:txBody>
      </p:sp>
    </p:spTree>
    <p:extLst>
      <p:ext uri="{BB962C8B-B14F-4D97-AF65-F5344CB8AC3E}">
        <p14:creationId xmlns:p14="http://schemas.microsoft.com/office/powerpoint/2010/main" val="34958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" y="-1"/>
            <a:ext cx="9123250" cy="68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Mezőgazdasági iparunk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www.tankonyvtar.hu/site/upload/2010/02/images_f0dfb5b3_d895_4928_81be_a6af6777c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36" y="1306424"/>
            <a:ext cx="2469409" cy="42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96136" y="5584498"/>
            <a:ext cx="3024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kecskeméti konzervgyár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termékeit népszerűsítő plakát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t1.gstatic.com/images?q=tbn:ANd9GcQXM6BTAnMPlN0-1ovvUYYXAMmjVhDeOuD7PEHjFAvsvk4z0j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78559"/>
            <a:ext cx="3178405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-198775" y="1339219"/>
            <a:ext cx="6232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kiegyezés idején Magyarország teljes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nemzeti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      jövedelmének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60%-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át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mezőgazdaság állította elő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első világháború előtt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ipar és szolgáltató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ágazatok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fejlődése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következtében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ez 40%-ra esett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de még így is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nemzetgazdaság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legjelentősebb ágazata maradt.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70717" y="4227454"/>
            <a:ext cx="25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Vetőgép a XIX. sz. végén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9511" y="2831345"/>
            <a:ext cx="5582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vetésterület több mint a felét gabonafélék foglalták el.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belül is a búza volt az első helyen.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Átalakult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hazai élelmiszer fogyasztás szerkezete is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Csökkent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hús fogyasztás és megnőtt a kenyér-tésztafélék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szerepe.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5" y="4917067"/>
            <a:ext cx="281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kapásnövények közül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kukoricatermelésben az USA után a második helyet foglalta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 hazánk.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17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2369" y="4005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Növekedett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cukorrépa burgonya vetésterülete. Kialakultak a zöldség és gyümölcstermelés körzetei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földművelési technika is korszerűsödött. Elterjedtek a vasekék a kasza.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szőlészet és borászat súlyos válságba jutott az 1880-as filoxéra járvánnyal.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03305" y="3107046"/>
            <a:ext cx="4572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Magyarországon 1875-ben észlelték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először.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országban 1897-ig 666 820 kataszteri hold szőlőből 391 217 pusztult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data:image/jpg;base64,/9j/4AAQSkZJRgABAQAAAQABAAD/2wCEAAkGBhQSERUUExQVFRQVGBkYFxYXFxgaGBoaGhcVFxgXFxgYHCYeGBokGRQUHy8gJCcpLCwsFR4xNTAqNSYrLCkBCQoKDgwOGg8PGiwkHyQsLCwpLCwsLSosLCwsLCwsLCwsKSwsLCwsLCwsLCwsLCwsLCwsLCwsLCwsLCwsKSwsLP/AABEIAMUBAAMBIgACEQEDEQH/xAAcAAABBQEBAQAAAAAAAAAAAAAEAAIDBQgGAQf/xABIEAABAgQEAwUGAgUICgMAAAABAhEAAwQhBRIxQVFhcQYTIoGRMqGxwdHwBxQkQlKi4SMzYoKSk7LxFTRTY3Jzg7PS0xdEo//EABkBAAMBAQEAAAAAAAAAAAAAAAIDBAABBf/EACkRAAICAgIBBAICAgMAAAAAAAABAhEDIRIxBBMiMkEUUTNhcYEjQpH/2gAMAwEAAhEDEQA/APuMePCJj4dIx+vnTapaK2ahBqZqQkJlFITLKUJy5kHL4QHbXU3JMBOagrkDKSirZ9v70cR6xHMr5aXzTEBtXUA3W8fBZ6p13xGqKmLgFHmLCKyqVPKWFVNPDMmU5L7kIeJvzcN1YPqxNGf6Rls/eIbjmT9Yj/0xIcjvpTjUZ0uG1s8Zwm0C1jKZ8wt/RlWu7OE21do8l9nCp3qZoGzZR6sI7HzMUnSZx5Yo0qiulkOFoI5KB+cRJxiSSwnSieAmIJ9HjO47MKCG/MzW4Mji/wCzHsnAZqC6amZ5hB9HSYd6sTnrwNGJrEEOFJI5KH1h/fp4j1EZ1mInnwrrJ4/4RLTzsyQ0DVNIooymrnqBIJzZDcBhcpfQ6Qt+TjXbD5qrNKd6OI9YYKlJ0IPQj6xmumlzEsE1M1LWcJlg6EXOVzZR14wkU65asyaqeFEM/g04ezzgfzMP7B9aJpjOIQXGbE4pUpRkTXVKU8ApI9GESScerkggYhUkf0lJU21swLW4R1+XiX2ZZomjEzn2aH54zOMbq9DWTt9pb3d38LnU6xZ0FRVKDpxKsHLOMv8AZ090HHyMcumb1YmhM0eInPoDYt9YzvXy6tZ8dfVFtDnbhw6CG08yoQC1fVB9fGOXEcgIy8iDfGzetC6NGgx5mjNM1FQolq2rL3LLZ+do8l0k9RZVXVEHV1gg9QQxjfkQviC88F2zSpnDr5wxdWBqQBxJAHxjOVXhExCfDUziDdmR/wCMVknCyuy6icADoCn6R2eaEHUjn5GM06jEEHVSR/WTy5xKqeG8LK6ERmNeDFN01E09ch+UeyJU6UCEVlQgHUBbPp9BHPyIfsNZoM06Jn28eCeOI9RGY6iqqFKzqrJ6lftEpfRr2vA8lM7M4qJrnUkILv1TG/Ix/sNySVmpFTNGDudm9Yb3xdsp62jNiZlWAlq6qSEl0hMwgA6WAsI9UisWX/O1RNrmYXsGF9dIFeTjbqwVki3SNLBUIrjNX6ZLTauqU2uy253bWBpeJ1XeA/nqkKAyhQWxAtYEdI7+TjurN6kbo03KnhQcM2xBB87RLGY6vtNiElUnuq+qUpUxKQlcwlN9HG4eNLUiViWgTCCsJGcpDJKmGYgHQO9oemmrQadksZqRPUJlUkkt+aqLDj3h4RpWMxyZmaZUE6mpnno6zry1iPzVeL/YvL8QjOSHG/H6Q9AOpsx46215dIHJynMVeFmyhtdXcctoJkqzMWtHj8P0TVSH0q8yQQCHvcMrpE8qoUCzFuggySlKBmMVlZiGY2sI7KEY9nHJFhKxUJ9oWiHEsVIDoDxToTngtEhIDO8MxOUdpjIqLVsiXNUsXiJiNYNKQnWwj1M9CrWjShNv3APIlorSYaqYwvBNTSfswBOnMLw6OKKH41CW0NmAC8RqqiNIvqTsNUT5ImImU4GXNlVNZTcwAYoZ2HTJa1S5iWWgsQ4I5EEWIIIIO7wbgqHTxpIkQt7xY4bUhJsYpChQBENo1FJdUL9O+mQTW9HZVqyUPHPyXUtyTaLKjxFK0s8QrkhOkBkXDaEOXCLrsGqcVKFcuUW1BiaVC2vvgGbgZmDMICVKVLOnnDcSTSa7GrFCcVT2dfLmCYDoSP1d2+cVOIUH6yNvUdRAVLiSnGZ7aKFiPrHSylBaXVc/tD5iLa5rjITLHPH8lo5Xvi19YBmLJ+cdXiOBWzJZjuND9I5SvQpJIZoi9KcZcaH4blpDu8YRPSz2vAdNfWDpkrwMIY4Rxq5FEoKNKQTKn5oNGICWnS8B4bTFohxEHaEQdzchPP8A5HxG1eIKW+0VQKs0HIlkiIlySIPF8noKEmpNgdcslcgEsO+RfhfWNbCMsKpUqm0YOiqmUk9CoPGpxHqYVUSqHQjGYcMmd4qcoCyp85TbB1uxPnGnozLg80IE4AaT5vmytIV5SvHsDM6iC1tOcxYEp1slg5169YZTVcxJbVMWysamaCWwPn8IErK4kZChKWL+yxH8I8pv6Jk72zyfiCl9OEDTJ0epiOqWLRxK2LkxSJzPeDKareAZaQdIeicEXg/vR3FFN7Cq6cTZ4rGI0MeVWI5jaI6deYw6m9selvRd4RMUSxgfF0K71PdpzKBBAZ3YvccIlpZmS8d/2awru5eZQHeTLk7hOyOjEk9eUdgregG3CQNguM9xLUmYlLfsEaOXUEngDprpHN43VidP7xmCkgPxykj6D0jrcbwkTlIQzs6jtZ9IdivZRM2nySksoXQf2VNcKOyVAMeeWE48MnNtsbLP6jo42TRIVvAOKYaEiK6dVTpM4pW6SksUkMQYnxPGMyeJhjxyixbxSiwTDklKjwi3CydeEVNDOeOjn4LMlyUTVpITNcp8uPB9YDNtHM+L/jsscPqP5NomlUiFgu3QxztPUlJ1gsYgRpeBU1Fx0TqLxtElbSIRbTlHmEVUzMEjyiOpkqWM0NoagoUDo0PWZqSf0PyZZTVM6yYsJIdkKP8AYV1G0A1+FS5gYjKrhseaTA1ZUmYLtbhEVLXkJyq8SeB1HQ7RdPNC6a0SRtO0VVZgSpanbwxGZR0EXcyvBDO6f3k9eIgRaU7EE8BHm+VK2q6GTyym/cQJWUhodTKCixiBU0A32gyVNSoeHWBi4xdoKqWg4YQAnMIp6qhJNot5OKhAIVAa8VSVMkQ3I0qlD7Ag8i2UeKgyDSzP2KhCgP8AhL/KNSgxmDtECtVKlQYGoQPUtGnwI9Dx74Kz08UnKNsRjLNPVgLnv/t5xCRzXpcRqaMsYkwqatgw/Mz2HAd4bQPlfA5l+JJPxQgeEBJ46n12gYzFKLqJUeJLxEE5oJlBo8t0iPoeAwgclLF9donqFWgQoB1LRyG9iZPY+ROKRbeFicgAIUHyrDh+ILEc7/GGFO0XeHyc8pIIsFqbzSl/hBOSi7Z3G6dHPijJFgYnoaLLcx00uUEghhEdBRBczL59ANfvmID1nJ8UPlNx6HdmsJM6aFqH8nL0H7S9R5DU+UfRUSgzHSAqGjCEgAMBYJHz+vWDwekX448Ii5SBxJHfWFgN2+sW9PT23Dc9fPj9Ir5ChnJNtAW9YOTOLMGS+/LjGxVv/LBAcQ7FU9VPTNnocpTlbMQFX8JXl1bxBn9YF7R/hbKqUy+5yySgtYDLkNyMtrg3B6xcCeymdWYsPM3b0vFhLxAMy36s3A39PlB8o/Y1TZzvZn8KqelWVzR36k3BVZA/qbnzMdVXUUqchSJyQZamy8OoI0IPpFTU9pSlasvQC2uz7M8RYJiSlzSVk20R+q2t7fdoRj8nHkl6cN7LvTg8fOUjie2fY9VMxT4pSj4VjUf0V8+B3jn8OpFFYGUm+nyEfd6mQiagoWHSoMQzv05vHN1fZASlJmSCRlLsoZm4cCRfyaNn8dq5pkSjckA0P4ekt3yxLe+VLEgcCTZ+kAdsOwyJMvPKWVAB1BTZkvobaiL6mTUZ8y1W3Zz5gbQztDjIWO7Vf2Uq2JSWJB6j4xOssMfS7K5wx9nL9nuyilyUTZqwELBISHzf0QSzJfztFxI/0ewlTZKEqQ4zEquosfErVQvuw6QbSYsrvLlISq0tLBpbBlKDa+ekUOIdqZaKsSJcsKJGYzSHSU3ZJDbka7PDMHkRmnLtIpxYcf6Ae1fZ+XTzAqTmyLTmAOx3AOpHW4uI49SjnYC8dxiWJiah5iipeYh8oALHw5QLAZC1twXisFJLKnZiNYCKjlyNro8zPjjDI76Oenyc/hU6VcfvWC6BPcbORq8WteZeViAeHERRomZrHpATlLF7RMZygqXRbVUpM5Lo13T9IgwrDgFAM5Jb16x0XZfsIudLE5c1MlLOkNmURxNwztF5huDmnmqcpUtrKDMUqG6TcKN/7I4wPKSXNodjwznSekfPe2NIBIoqnOgoVVAAJckBJLknnlPujRYj4H+LtRLVIpSlaCoz3YKBsAXLDYEt5x98RoI9nx3cEy941j9qFGT5sz+Vnv8A7ed/jMawjJ08POnkad/O/wAZjnk/ATm+JNKAgtCBxgKUiJsseRIiIq6Z4mj00+ZDgXgeYfEYf3ygLHWGVpUKtJj5aWaOzkVaZ4BDDKAEswAbYgAa3vxaOPQLR0eBWQNGL6+kTZ3SsLG+0OrcSMsDwJWhawlSf1mJyhSCA+YG28WnZqllpUtZNlMBnYNcuOBu1+XKK2dTBQZYexBYkWOpDHXQv0i0wyhBA1ZNk72G55l42LIlVdlUpRr+zq5BBuCLcC9+HO0SKlmAKSbkDJZI4ba8PWD01qTYsD6g+e0empp9krI5ADk2F9H3ghCUk6j379eXwgKSrKrKpRUrV2AcPyt9WgyXMB19/wB/bwOHr/0zF+Xu7nNbe2124kW90SicrKQSdC6j191obLWxud9vP1aIameEsHYlxy216/KOZZenFyDxxUpJMjT2YlrlqmKXMzZQoBNglxZwQSpjDuz0pUp0qOY8RcXF78L6GJk45ZKbBlFT5iLFwzDVOzGI6LE5JJSFsoHyN+I5vaIvFy43kThp/ZZngox0dCKgOwYWcA+ln8omBBDPx9CN4qUVSWPEcwRfXS/V4rMZxQykjKX1uTpuz7k/WPUyZ+MXLsmi1dF7UYtLSWVmBHIcPZSNzFTilPImyisnKtAKkKT7XhD5eBTs2zxy6O1CUqJUolWZwToDlAdjzgRHaYEE+BQWpeZJKtwBmSBZyX8o878nnqS0XZseNRTj2VUztOUukvo1vhAMzHWIOlgHa+pI+ME1uCZ5iVJOUKPskOebNtbUwNPwX+VZwyGs7kvorrs3WAh4qVNrsSsrij6PRdmUolkp8a0gEq1Fw5ycmOsfN8WmKkLLkuVG/v8AhH0Hsxi65UsSzdDNz047i8XkmZJLtLQxv4ku9yQ+YGK8eDjTi6/ZPLIpaZ8kwemmVBOUPs5sPXSLal7EVC1keEM/izpUPcecfQsQqULRYJDWSUi2oBtplFr8j0ivpK4SmzHwqcEgG56HQ9OO0Iy4/fb6F8YkmF9npiQM68tgkXOzDQW9eMVfaeuTTTgkL/nA41s2qSdOBF9Iup2Moy5hnVmJDHpoQdLci7xw3aVa1pKiMpUDmS7pfYuBfi9m0jT8fH6dLf8Asqhmd76OP7cSgqZJnZk5lKCSEht3CtbbBo1MjQRkjEkKUuQpnUZiEp53cW01jXCY9TxVWJIqcuTsUZRnIyz6gcKicPRZjVxjK6l95OqFn9aonH1WTG8n4CM3xEkROBaPBKh85DJMeO+yNlWbknnDpoj3SLfB+zMypWEhpaTfMt76sw30h62LUZSdJAElLtxjpqKVlSkAOQzs1iTr5C8GTfw9m0/jWuWtCWPhJcnoRaGpDbMDYcY8/wAmVPiNhBxvkMno0bgzx0eEpkqR7WXKA4LtoXD7X2EUKyAkuwSOjAbmKfEpMwKCpZNwCbm3NtNPOA8eXuCST7OxVWDMQC42MTSFbk67m3LSOZophDZ9d+HpFpJuHa0UQyu9iX2XciegPckXum/P5xMa0WACm3NmG9xzbbjFUhTK3Tq7c2+Yh/e3sfjD4ZWkdYeK2/tW18Vtd4ExCZnTmCwS3AEcrHQu/vgNVOdySlmb+EI0ymHgVla1rHoeGsFPLyVNaO/4OZrcVXLWJa7Eu19Rr9IdhFXMlkuGL/Fi/wA4uJuGhQIId2u1/rA0xGWYRlJskg6bNbjpE/GMPj9jHNyWy2pqpI0IYakG50OunKBsTqswuosGa+1m5FzAnfp393HYuBrEE9bgNoXN7b8Hs/A8DBctUKRS11IqYrWLDCsMyhKsoUBsb3B4DgdoIlyd4KTOKAXICdm9rz/hBxpI7ybLDFFlIT3QKs13/VAtmvseXKKzDJhmzVpyEZvEmeLg2YoIGh6cTEs6dkkKVm1KUpexKlfQfKEKAypQKSAQXZjy05vDHnlJJ10hrkqqi5kUS0M4cF9uDOYk/wBJMQlRGhcFi/Xbf3xysvH5odIdyfEokvf9XpHi6xR1Y+XreAeeloTxOjFYVXYEagE25We0LviouTyA8rsNtfUxTSq8Dch/SC5VUHJB5u/2Rv6wtTvs4Wk9WUO3iGvFnBb4QHVShNcApJBDFtunEe6JsMkFYcP1FtOf3pEeO1CZMsqUw1ud1N4W+kUxVrkug4/o4TtbVIROpkJYiXPQVNe4ILddT6RpwRkjFzmVKc2MxLnqbmNbp0j0sHwLsfxEYyrRuVTSqyu+muNL5r22vGqoywVfy9Rd/wBInX/6hvAeX/GDm+ITLMe1XsmPEXiSpDIvrHk0RMrckdNhuKTCrvO8SVISEpTdsoDNbg7xz6WtEsmWsqaWFEnQJ1PpDHdWh/jZ1ibtdnbqxRSk5QoEAXAJJPOBVq0LdBvHN/l5klYzJWhZ/aBB/jHSoLywo6hRSfL7MeZmxtO2zk583Z5sdjwLc2Ntt4ElFRuoMQVDql7dLQXm5A393LnpDCxJZ3BY2PDZ9bHUQmLpaQt9CVJAZmYix+vDg0TSUgcvP3w2mmAOFeyd/wBk8enEQ6fLMtszEMGI9lXQ8IeurQughBY2UP6ROm+vMwagp3XfkD7orZSs2zMzOfjEomqG6fUQ6E0df0H99IGYqmAFKcyUENmuzP8AKBcM/ERCqhUqahalBPgLDKb6vyTpFbXpCjsVMwL6B3vwB0fnHPYjOGZgkAuCXdwDZktz3imEt9HpeM8fCn2fQa+rQtamJylL34v/AEdrxSYinKsaeyPvprHK0c5ZWQCUpZme/M++OjmEhKNyLX4PaFT0qZLlpt8RhS4Zvfbz4mPBJJLq8m4b+cPl1Wa5dm0IY/w4w/v/AHn46MTfT4RxbJiGRKKS9/t3tvDkzVqUA4V1SPswpinBPrxv8omwzwgrVokE+ml+DxxyrSOrbJ66SVzUpZ0ygVKDWzHW3Lwjyh+KrKUpcEOHLjlHR9mZSJKDMmqGY+JZ5alzs3KC8RxqnqZQLJmS1XTdOYKu2Vi7wyNuDbKvx3JWfM5k3p7+cDLn/fFodPXchtyGe+40iGcLa6wCVE1bolRP0g2inBxmPh3bXygSTTgADe2/y98TTbaff38IGRz7Lmp7ZoS6ZCgHypCFAhtg2oVd7xyONYkufMBKioIsATZ91NtsH5R7UTpfiULkEo/rNceQPvgKWh7+/hFUHW+h70qAMRSM0l3/AJ1LtrrtGuExkrGCQZJG01JB8/SNapNo9Xx/40UYviKMsTkhM+pALgVM8P8A9QxqeMqykPNnD/fzv8ZgfL/jNm+IbSo32EMnTcxfYR5UzWGURDLRHlxRFLQ5QeOr7JJRLWlfeMSk5gCHF3AAI9Y5cSt4lTUFBdMFJSr2mxTUJXI7ubiudRC2Uzsco9eUCqUFJWNNFBvT4GORRNWS+dXQFh6R0WGVGYC11ApPmP8AKPPyYnHb+xspqT0OT526R4uW5BuW2e3pCCh98odrsesSW09C2MJcgdduH3vE1LVql6MUnVCrp522PMRATHhX9/5Q6MmuhYVPmJUHSMoKvZfdtjoRaBu8tox++EPkJsoHQj4XiIzQ9h5m8FdhPoiUlXps33zitqJBJvr9+6LJctStTzHlECpKgbh/f96w+MgUwSmp23v0v5RYLWchYaX+sRpSW18/i0Oli97PYuY7J2HF7PJZB3MSlVvvjx2gOaSCCbFL5eIex9QIb+YvzjhxrYTmvY3ieuqSEJQ11FywsydB1KifSB5DKI+kPnylLWpkkJQmytizgt0OvWMvthQjpsfWY6r8uSJg7yWGRKOhLlnP6wbj0inwvEqchM/uUIqEm6QCA40UlOgJ13gLEJ6c/dk+I7e9vnDJEsDYxVCKUd3bKl5E4x4hqZhJL8SbXv1idQs7aQLLmFtAOYiW/OEy7I73YTIqA1/X6fe0PQrMQn7HpAyVDe3Mafwh89YQnK/iVvwTv6xyrZ2rYJWKCllnbROnmW5n4QLPqBLS6rNbzJtD5p+xCCAoZSARqfvrD0676DvdsCxKb/q6iB/PIseWx4xrIRkvHg4lJG8wcgNhfz90azQLDpHreN/GivF8T2MviY8ypW1zUzz++Y1BGWhiaBMqGTY1E5Q6FZaN5EeUKBzOojZVMpRcwQUNaI04oToAIJQCdYjjBPogd/ZGqGTCYImIi37L4SmapS5icyUMMuxPOBersKGNzlxRVUodhxMXcs5L+dhwi9xuXKTLyolIQSQXAAPlFIhYOZJ6jlb5tHm+VK5pL6HvE8bofNsox4uZDZpdKblLM4tzDPw6QyYl9XFwbEjT5cojrYE1+x6lHXnDcpO0eTCen3p1iLJ9mCQpoOlFg9um5iOYgA677vDECJVlxo7/AOUawl0RqLByQw9zX8ol7k346jbcEN6RNhcjNMAUco3JD26R01P+UWVS5YBKLLFyRYnN6cYohFyVoZjwOatHFABgRobh30vqOLn4Qxcu99LjoPq0dFjUyXJWCpQ7s3ysCdNXZ390crUY8nOvu0EgnVRcaN4QdBvBxi3ZyWNxZ7WSw+Zw3OAgb2ieVX53Chbowh82UhKCpRIYuSNbEMPPTzjRTWmbhyZaYFhClkFmJv5D2lDoPfHXzcBkyknKHKwEghyU30bhqescX2R7QLVULK0+0hkhOiEhQOUH48Y6HEO1Kh4EHugLmYQl2DODnsA0HKKg6Zdhw8lo4bGsG7qbMSnwgqdOe6spNyQdQbgGAmDtF72m7USahJSgpUtDXTdIc3uNSeEc6idpb384dUmtk+ZcXQWlPKPQRziITdbu+g0G3rpDkBSlAafCFtEtWFU8uxUT4U6wIouSXck7N96Qyrqwo5QfCP3jx6QOVcoKMGF/SGTlHOlvMwUkg6tbj8Y9kURJKnOmm0SCUScrZSNid2jspLoNrRVY8LSf+am8ayToIyx2lwpQl04LOuckAC9iGH+UanQGAj1fEd4kVYviKMjTg0ycOE6aP3zGuoyhiUlP5mqcsBUz/wDuGDz/AAOZVcSCnLqEXctUVGGVqVLKUh23i6lCJ4Ra2yLIuLoJkpCgeIgjDsRVJJyuQfaEBS3BLRECSojdVhCcz9rYEJOMrRfz60zMpvHksAOWckD7+MOFB3YSklywcjjDpUkEWcAcvO0eDN22USbe2MQHTq4SSw2ZTH4iJqagUTm7skLIcsQLDVzbhpFh2fkjvbALAaxs+remsdmsIWSDcs3IHW2wHOKMeOWXofHE5rkzjK/CEpTmSXFhla77Ac3jnFzGV4iyQLncEFmJdt/WLP8AEurVRyguWoZ1LyuC7Agm3HSOawacqYgTFglRDONDw8MPlhSx82v6OSxqMbLuXPSB7JPugesxTKklINlJCgHslWpFr9IkY8CYkTNZgwH8Yki0nbVk0Gk9lj2cr0JSpC3JWQQo6s276N84l/JEFak1GVyQUuCkOHDHVzwihqUAOcwfg9/QaaxTVyyqxcgKCtdw7OBFeJp6aLMPkLHGmS49VLVMAzBbDr0JHraB5KFcNeURCTufrBFNL+9IY6jGkS5J8nYVS0mZTEHziLHZ4fu0+ynXe/nw+cHomd3LUrUjQE77Rzs03JL31PxgcSt8jL2oIwrFlSZgWkA2YjRxw5dYsMWx/vkN3QKmc5gMuzWu8U0t9rxIOcPdBwyyhpEaJfTyDDyHrBMtHLz+/u0ehMev0gZSbFSbbJUyxo+v3fnHtUsIAQ7Ztb6DhDDVhIzWJFmfU/fwirmTSSVHUkuY5GDe2aqJpk0bCGy05S+/35RGF8YmlU5X7Om54Qx6OpP6OlwOTnUCdA7v8+TRczMLRVSULSf5QBipI/VFgVDQ3byeOFrKlUuWkJcqJJCg7AkMQflFrh3ahaJQQlkpIZRBLl+WkCsUVHkXQxpxIsaxlBFGMxzy6pClggMMpZweEaZEZNx2YmYqWZaWKpyWGpv/ABv5xrJOkel4qUcaSORVKhRl2tw5M5dVfWqnsR/zC0aijKxqMs6oAsPzE5v7ZirX2BldR0V+EUKpK1A67HjF/SJLOYGVMChzifD52ZwdonkvcQTk27YSFcIHWoggjjBYl2MRKmlNuNjEmT+NgItpGIqm6jxp9CPrEomxV4QCQp9QoN5QfOTdxbiOH8I8PLFctD7bQVS1hSr2gh/1irLceyx4uYfL7XKR3iQrxG7qJZhYhuj25xWg6aWP3rANehlLLAksdnv/AAcw7E10izF5Djj40UPanFV1U5AIsC7bObWHzjpMJQAkAWI229Yq5eHuXbd3++UXNMAkOdHh+fIuCgvoRmyctB2UXdQHv5WaIjUIBPhJ5Cw4R7PxWSrKkABbMW43Og9na5gWYocfSJmmuydpo8qZYIzAe0z2Dkswc9IrlSuUWYm7Mw67wFP1v6COxbCbvYPl5RJSy3U0NEFpaWgrPC3UwzvRoK3QJjdVcITonXr1innSwdYJUol7X+PmYhTc7RVH2oNuz2TKAEEJO0JCBDiICUrAZ5n6fCJJSntwiIXtDa+dlTlGp+EcSt0digSqqcyreyLD5mIBHqEvYX6Rb4bhwB8V1e4fUxQ2ooKm9gf5Rk5l6DQC5MSUy5kzRBCdhoPPnFyrCVK0hpp1SwxhSla2g4TrpEMzDnb5RXVNMEvZovqXF0ywxvFX2jxNK8pAaBi5OVAKb5UUc6oAmyDwnIPoRGvBGPa2YD3Ta94mNgp0Eezg+CLI9CjI2J1OafUEWCp84gdVkxrlWkZtxL8IsU7+d3dMlSDMWUq76WxCvEGzlJOrOwuDDJJtaByR5KkclSzlZot0LKGVx1g+X+FGMp/+oj++k/8Atgr/AOOMaIY0ctv+dJ/9sKcHX9k0sEmF9nUCZNS7M7tHX4p2YRMlqUyQol0MGIHzjkaDsTjkhQUikkkjjOl+/wDlRF3UYX2gyp/RaUvqlM0OOuaaB6ExJPBl+ijFDjGmiqNP3RZwbs/E8I8lJPEkknXYcDygwdjscmqdVNSI3vNsP7K1XiKd2IxuWPDTUq3cnLN/85iYil4OeTvQDxv/AKgU6Sczgf1QPeDwiCong6s2unlrvpBq+yOOlv0OQH372Xb/APb4Qqn8O8ZIH6PTEm9ptwbOC6wPR4JeDlQUYunZW53NrQ5YI+e8Wsn8NsYQHEqkJbQzVP01Z4DPYXHCf9Uk/wB9Lb/uxx+Dmb+hMsMmyslUiQSQkBzdt+sEBBixV+HWNN/MUxfbvQ45XU3pA878PMaBtSyVcxNlt+9MB90E/CzPsF4ZsHZrkgR5O8Vwb7/WLA/hnjOUnuaZxt3tz0u3vEe0f4a4yQSZNMg8FTdf7BI9Y5+DlDjhkuwCmolakHLseO0C4xUgnIDZOrcf4Rer7E44DkFPTkaZxNSwfrMBt/wxVr/DPGgT+iyjfXvpV+d5g+zDI+HkTthek0tFIk/donkyyNG9PWL2j/CbF13VKp5ZD2XNd/7sqHvhsn8M8Zz5fy8kB/bM5GXrZZV+7DH4uT6B9KRUmizhnI6WPrD56crDeLub+HeNSyyZFPM5ialv31JMHL7B4yuW5pqIFvZ7xWd+oUUv5tCvxMxvSl0ciJgFztFYZapiio2HPaOkR+FmMKWpRppScwdjOQ1tgBMLfDnBEj8NcZyK/RZAI0BmpdXINMI9SIfHxZx6GLFRzqJYSGT5q38oOoKpIIA84spX4V4xMBzSZErkqalz0yKV74fI/BzFkpICab+9L+rRVHAkipKHHiHyJwSlxFXOqkzcz7RJTfh1jks5e4lKS7ZjOlt19sFvKCR+FWLu+Slv/vVQGTA21XRC8Mk9HKVCQoG9wfdAapOex0EddUfg/i7uEU5fUJm/+TRGr8HMWAJCKckjQTb9L298LXjzT0dhhalbOKkSAmfI3HfS/wDEI2DGZJP4TYv3soGnSk50qCjMQUhi7qKVFgLc+DxpenzZU52zsM2V8rtfK92d9Ytgmo0ylKiSFChQZ0UKFCjGFChQoxhQoUKMYUKFCjGFChQoxhQoUKMYUKFCjGFChQoxhQoUKMYUKFCjGFChQoxhQoUKMYUKFCjGFChQoxhQoUKMY//Z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6" name="Picture 4" descr="http://matyasciprian.hu/kepek/szolo_kartevok/szolo_gyokertet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438525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444212" y="2708919"/>
            <a:ext cx="284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Filoxérával fertőzött növény</a:t>
            </a:r>
          </a:p>
          <a:p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upload.wikimedia.org/wikipedia/commons/thumb/6/60/Dactylosphaera_vitifolii_2_meyers_1888_v13_p621.png/260px-Dactylosphaera_vitifolii_2_meyers_1888_v13_p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29425"/>
            <a:ext cx="2172749" cy="208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ktulosphaira vitifoliae from CSIR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80" y="4203345"/>
            <a:ext cx="1678668" cy="19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999250" y="6185500"/>
            <a:ext cx="373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betegség okozója és végeredménye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7260" y="2460715"/>
            <a:ext cx="48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állattenyésztésben is megfigyelhető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fejlődés.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földterületek javarészét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szántóföldé alakították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így a legelő területek összezsugorodtak.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Tért hódított az istállózás s vele a takarmányozás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állatállomány tehát rohamos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mennyiségi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minőségi javulásnak indult.</a:t>
            </a:r>
          </a:p>
        </p:txBody>
      </p:sp>
      <p:pic>
        <p:nvPicPr>
          <p:cNvPr id="3084" name="Picture 12" descr="http://pctrs.network.hu/clubblogpicture/1/7/2/_/172030_805114720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" y="4605355"/>
            <a:ext cx="2146802" cy="182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ctrs.network.hu/clubpicture/1/3/3/_/holstein_friz_1033662_81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2" y="4605355"/>
            <a:ext cx="2576402" cy="1949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Szövegdoboz 10"/>
          <p:cNvSpPr txBox="1"/>
          <p:nvPr/>
        </p:nvSpPr>
        <p:spPr>
          <a:xfrm>
            <a:off x="1008640" y="6370166"/>
            <a:ext cx="305776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Magyar tarka és a </a:t>
            </a:r>
            <a:r>
              <a:rPr lang="hu-HU" b="1" dirty="0" err="1" smtClean="0">
                <a:solidFill>
                  <a:srgbClr val="002060"/>
                </a:solidFill>
              </a:rPr>
              <a:t>holstein</a:t>
            </a:r>
            <a:r>
              <a:rPr lang="hu-HU" b="1" dirty="0" smtClean="0">
                <a:solidFill>
                  <a:srgbClr val="002060"/>
                </a:solidFill>
              </a:rPr>
              <a:t> fríz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vasútépítés és a nehézipar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340768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kiegyezést követően minden befektetés a vasút felé fordult.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első vasút vonalat (Pest és Vác között) már 1846-ban átadták.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1873-ig a vasút hálózat megháromszorozódott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elérte a 6300 km-t.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1880-1891 közötti években csaknem összes fővonal állami tulajdonba - a MÁV kezelésébe - került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23586" y="47342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Vasút sűrűségben Magyarország megközelítette Nyugat-Európát. </a:t>
            </a: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Ganz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Ábrahám találmánya a kéregöntésű vasúti kerék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révén nemzetközi piacra tett szert. 1873-ban készült el az első mozdony. </a:t>
            </a:r>
          </a:p>
        </p:txBody>
      </p:sp>
      <p:pic>
        <p:nvPicPr>
          <p:cNvPr id="4098" name="Picture 2" descr="http://4.bp.blogspot.com/_2zUd7LOaugM/TTgzPDpkEvI/AAAAAAAAAIQ/J1AA1PLuqBM/s1600/m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21" y="1556792"/>
            <a:ext cx="3701455" cy="235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68507" y="3912489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Pest és Vác közötti vasút vonal átadása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emlekkirandulas.hu/images/Ganz_abra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" y="4014730"/>
            <a:ext cx="2172589" cy="2562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3.gstatic.com/images?q=tbn:ANd9GcSI5JyTzDYjNO1Ljis2FsBxQ-t_vw_ely85KsNFP6KRuHSuwZxuNuDCBxA-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4" y="3924956"/>
            <a:ext cx="2266950" cy="107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ra-jobbra-felfelé nyíl 7"/>
          <p:cNvSpPr/>
          <p:nvPr/>
        </p:nvSpPr>
        <p:spPr>
          <a:xfrm>
            <a:off x="2411760" y="4930013"/>
            <a:ext cx="2008274" cy="73197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3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580</Words>
  <Application>Microsoft Office PowerPoint</Application>
  <PresentationFormat>Diavetítés a képernyőre (4:3 oldalarány)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GAZDASÁGI FEJLŐDÉS A DUALIZMUS IDEJÉN MAGYARORSZÁGON</vt:lpstr>
      <vt:lpstr>Ismétlő kérdések</vt:lpstr>
      <vt:lpstr>PowerPoint bemutató</vt:lpstr>
      <vt:lpstr>Gazdasági fejlődésünk megváltozása</vt:lpstr>
      <vt:lpstr>A MEZŐGAZDASÁG ÁTALAKULÁSA</vt:lpstr>
      <vt:lpstr>PowerPoint bemutató</vt:lpstr>
      <vt:lpstr>Mezőgazdasági iparunk</vt:lpstr>
      <vt:lpstr>PowerPoint bemutató</vt:lpstr>
      <vt:lpstr>A vasútépítés és a nehézipar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GAZDASÁGI FEJLŐDÉS A DUALIZMUS IDEJÉN MAGYARORSZÁGON</dc:title>
  <dc:creator>Nelli és Kálmán</dc:creator>
  <cp:lastModifiedBy>TikiKami</cp:lastModifiedBy>
  <cp:revision>31</cp:revision>
  <dcterms:created xsi:type="dcterms:W3CDTF">2011-10-09T09:43:29Z</dcterms:created>
  <dcterms:modified xsi:type="dcterms:W3CDTF">2015-10-26T15:50:03Z</dcterms:modified>
</cp:coreProperties>
</file>