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DA787-0244-462F-AFAF-40383FBDFC39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BFC0-11B9-48AE-9163-A6F028E240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45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6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1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5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45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2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4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7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48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9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5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C63C-F537-43F3-B0FF-55783F9FFAFD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61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215"/>
            <a:ext cx="6443761" cy="6443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08889" y="1340768"/>
            <a:ext cx="7772400" cy="1470025"/>
          </a:xfrm>
        </p:spPr>
        <p:txBody>
          <a:bodyPr>
            <a:noAutofit/>
          </a:bodyPr>
          <a:lstStyle/>
          <a:p>
            <a:r>
              <a:rPr lang="hu-H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</a:t>
            </a:r>
            <a:br>
              <a:rPr lang="hu-H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KÉTPOLUSÚ </a:t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VILÁG</a:t>
            </a:r>
            <a:endParaRPr lang="hu-H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AutoShape 2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8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0" descr="data:image/jpeg;base64,/9j/4AAQSkZJRgABAQAAAQABAAD/2wCEAAkGBxQSEhQUExQUFBUVFxUWGBgYFxgVFhQVGBUWGBgXFhUcHCggHBwlGxcVITEhJSkrLi4uFx8zODMsNygtLisBCgoKDg0OGxAQGywmHyQyLDA3LC8sLCwsLywsLC80LCwsMCwsLCwsLCwsLywsLCwsLCwsLCwsLCwsLCwsLCwsLP/AABEIAOEA4QMBIgACEQEDEQH/xAAbAAACAwEBAQAAAAAAAAAAAAAABQMEBgIBB//EAD8QAAIBAgQDBgQEBQIEBwAAAAECEQADBBIhMQVBUQYTImFxgTKRobFCUsHwFCNyktEzYkOC4fEkU2NzorLC/8QAGgEAAgMBAQAAAAAAAAAAAAAAAAMBAgQFBv/EADARAAIBAwMBBgUEAwEAAAAAAAABAgMRIQQSMUEFEzJRYXEigaHh8JHB0fFCUrEU/9oADAMBAAIRAxEAPwD7jRRRQAUUUUAFFFFABRRSbi/aSzY8M53/ACLqQf8Acdh9/KoclFXYXHNVMbxO1a/1HVfKfEfRRrWG4n2jxF2Qp7sHZU3933+UUoS2ROYZmGv/AHPM1knq4rwkX8ja4ztlaX4EZvMkID9z9Kz+L7dX2OW0tpSTA0LmfWQPpWev57ri2gAmSxjNCjy5+grqxhCCzWxMQls82ZviMddh70l6io8l4xtmRseDYnGOT3t7NqJyBQqCJyyBqx6cpmmGIuXOTv8A3GleDs4uzaa0lu2WOquXGVCYzSp1I06Dc71G/Frtgf8AilEayyqZPmAJU77CDHLlXTpSUIrcJld8Fm5jLy/8R/mT964HGr6/jn1Cn9KnsXbd5A9tg6mYI8tDpUF3CVtjsfRCXuXUntdqbo+JEb0lT+tMML2ptN8asn/yHzGv0rPXcNVW5aipdGnIjvJI+h4bGJcEo6t6Hb1HKp6+YqxUyCQRzGhHvTjAdpbqaP8AzB56N/d/maVPTNeEZGsuptqKX8O4xavaKYb8raN7cj7UwrM007McmnwFFFFQSFFFFABRRRQAUUUUAFFFFABRRRQAVFfvqgkmPuT0AqDiXEVsjXVjsvM+fkPOkX8WXMtqTp5AdAOn71pkKblkpKaWBXxTtLdvkram3b1Eg+Jx1zDYeQ+dUcBwhrmqqIH4iYHoDzPp7xT5cJamcg9Ncv8AbMfSrX8SKzf+Jzleo7+hVzMxfwD2yucFMxjQqSfIZSTzHLnTDAcFLCWJtidFgZisbmdvQjlTK5ckhgRIBGoka/UV015uWX3mmR0NOLvz7kbimezqguUdhmWBIBynNM6QTppB9d6s4bCW7YGRQSNM+hYnnry56CKgxuBN5Cr3XAzBhlhYAnwmPiG2/QVAnCha/wBOZIjMACbY1MqkeKdBTlTUXiKsF7kNrtSvfXrbgoLdxbQfU5yVmQoGwZbi5tpUDeY8fFWMfbtgXCrFTcFthDaHK2e2dfC2mh59DUd3gmY5i9m4QZHeWxPhJMzqwgsTp+ao8BwYJdLp3SMgNtjbZnIVijspDkwSVUknXWjMvhlEu4pZTF/EMB3NxVRrakgklFy3FWQJ01E6j2NMcNxop4XRnXQBlKsw/rkjSNZ39Zq3ewdsuWKkk76npHXypglpXEMqkRGoGw5DpSo6acJOUXZeWWV7xPDFWG41ZukgZlj8wAHqSCYE6SYqa/Y0ka1nuKYS3nYaDxMuYaEwxAkxr09Qak7KYl5NrdQdj0PNT7aj7VFDXPfsmutsF6lBbd0S5et1XYU4xNmld9YrrRdzG0RK8VouD9pWSFuy6/m/EPX8w+vrWZY16rVM6amrMIyceD6lYvK6hlIYHYjapK+d8K4q9hpUyDup2P8Ag+dbnh2PS8uZD6jmp6GufVouHsaoVFIt0UUUkYFFFFABRRRQAUUUUAFUOL8SWwknVjoq9T/gczVjG4pbSM7mAo+fQDzJ0r57xHHtecu3PQDkq8gP31p1GlveeBdSe1Hd/GM7FmMsf3AHIeVS2sTS0mgPXQ2oybhscXXP8TSzvK6W7UbCdw0GJqRMTSk3akt3KhxJuOFv1Ml6ldtquWBS3EsmMUgxIBjby/cD5VhsTxY4PG4jIO8VzJUtl8TQ8ggHYsw25+VaHtHxf+Gsyv8AqPKp5dW9h9Yr5shOrNJYkmTqT1JPMmqRRWozRXe2FzvCyogUxCNLEQI+MZeeuoq1f7cOVi3aVDG5bPHoMo+s1kCa8zDmwExEzzZUHzZlHvUu3UUpybsiyMYVJLFmDFmbdjn1bN7tv6zTfCcRy3rd23otwCRGzTEkeRBn3pCW015b/pXjZgVGbSZCkTGskTvEz865+o0jcu8pc/n1N1CttW2fB9Qv3yxtwAAwfNzIIMDXTmDy+VUMVbpdw7i6XiFHguAqdYJCzbByn8Q8MzodBMbU8xqVt01Ry8XP2FVYpcCS4tRzU94VXNbkZ2SI1X+HY5rLh0OvMcmHQ0sBqZTUSSaySmfSuG45byBl9COanoat18+4RxE2XDDUHRh+Yf5HL/rW9sXg6hlMgiQa5lWlsfobKc9yJKKKKUMCiiigAoopZx/HG1aOX4m8K+XU+w+pFTFXdkQ3ZXM12q4l3tzIp8CH+5tifbb59aRgVYa1XndV1IJRVkYpNt3K5rmp3t1Ay1dFSMmgNQwrwCrEEyGrNoVUQ1dw4qkiUW7C1PjcYLNp7kZsgkgFRGmhMkeWm5nQGqdzHIsqrL3kQAT+LMFynz128jMCk3FuHMB/Ni4CQX2Ze8k5VM7tGu2k6aVnmxiEnEsbcxVwswzPlAAXRVAPPM2gkk8yeQ6XMNwYvlm4n4Sw55QPFCgSWWD/AFZgZ3qSzhwvwqF5nKAPtU4VlhwGAk5W1Akbw3UTS1UZVxvyIceV7y5kELnfKNRC5jl0Oo0jeqjoCVYz4Y0EQ0NmWZE6NroRsK0mNBvD+YZOniAUNpt4gJPoZFK7vDXHwlXHn4W/UH6VLlFlHGSd0LrNkh7rqFZnAyqRlAO0s07QLcxytzua6wubLbNyTcIkyACJJgEDSYge1eXSyHxKV9dj5Zhp7TNSL4iNP+1EUugxSbWSW2+S4DElSGE9QZ9q+kveW4gdZhhInQ18zdvF8/rW/wCESMLazCPDp5rJKn3EH3q8SStfFVGFWsQaqsK0oWzmukauTXoqxBZttWl7L8Syt3THwsfD5N09D9/WstbNWbT0mpBSVmXhKzufTaKocFx3fWg34h4W9Rz9xB96v1zGrOzNqd1cKKKKgkKy3Fn726ei+Eex1Pz+wrRY69kRiN4gep0H1NIbVnT0p1HGRdTyF5w1Rth6utjLYaJmDBP4V9W2300mOcVKVUyAQdAdDOh2PoYp6qXFOIku2KpXLdPb9ql161ToyFtC0rUcVbuW6gKU1MWeItXcOKqqKtWaiRZHr8KGbvFJmczLuWjXwdCSPrSfH4t3abkgkkqpEBfQQJMRrWpsGrptrcXK6hlPI6j/AL+dZZoajDIw0FaThWFtXLOVvEJDfEcyXCCGhY0EZYMmdap47h1m3FrMyvmzZ2UEFDoFMNIAjeNwdKs2bDWLVw51uDMNbYDhGjUuCw0Iyj9RNVSIVxbxfhLWYPxITAboYJhhyO+vOPalhrS9o8YroltddrhOoiVOUEeYaY9KzzLVGgZUuJM8/wBaoHAwItQvkfh9J3X208qY3UqFD4SJnUfXSoTsXSTQz7JdmZfvLpRwEV8qsGgtqquPSSfbzFajHmouzNsd1nkzcCkbQUGbIw5wQTrtAFGNfWtEMso+BXeFVyKtPVdq0oUyMivK9Nc1Yg7U1MhqAVKpqrJRoOy+NyXcp+G54f8Am/CfuPetrXzG0xnTQiIPQ9a+j4HEd5bV/wAwB9DzHzmsGphZ7jVRlixPRRRWYcLOM3YygmBq5PIBRGv90+1Yfi2MN5zB8A0UH/7R1PzAjzrT9qLgyXyfw2wB/UZI+rLWIsvIB51k11WUYKC65KxzIu4EwCHmDsekVPhbyi4LYYIx1RoHxaSD1DCNPKobduV3iqOK8YgZM41BPl06VzqUnFo32ujYI+ddRDDRh0I39uY8iKp3rdVuA8UDpLRIIW5rqjAQGYHkRGvKJ6w0xOVfiIX1IH3r0mnqqcUzmVYbXYUXbVVWSnF2zVR8PWuMhDRSC1PaSpBZqW3bqWyEiHHC4EzISMurCAZHWT0qDB8VuATObyIGvoREU3c5UYxMKxjaYB0rM4NYH7NL5LcD7i9o3lW5bObKPh3JEg6Dkw8Wm526VSwfE1Ww9kZpcnxLlMKQJkFgZ0IjzrrhOKFpjm+FtyBJB5E8yANNNp23ppxE27thiCIVxqPAc0RoSp3DGNNfSoeMMtzkQjA5mbxgqMjG4Q0RcXMGbeNBBJO8daqvhGKM4ylUjMQwJg6BgvxRJG4BE7bw+t21MOxvJbOZSsFlyhEVEBGjArJkKdiZETVLDYS2LiqWd1vIVC5AHhiR45OhRkzaT8M6bGjyRtM5cqBpy3AurFWgRBmD9aacV4a+HB7wALHx/g22zGIOnOs7exOcqF0BkE6gv5DoPqfIbrUXcteyPpHZbI2FtuklSiIJEeG2Mo8I0GpfbfQnWa8xlul/YbiwZP4dpDLmKbQUkeEazIJJjp6U8xVunLDK8xEVxKqutM79uqF0VoixbKzVzXbVGaYVOgakU1CDXamoAs2zW07I4ibTJ+Vp9m1+4asShrS9kLsXWX8yfVSI+7Vn1EbwHUnaRrqK8ornGsx/a8E2bxH/AJi5v6VYL9wtZKw+mgk8q2PaRh/DYiTlnOPUm4fCPXb3rJcP5dIrn9or4l7FYclzD4lREmAd6i4rw0fEo31mh7CtMxXmciUO36VhVnHJ0YlbhNgibqwPwXRzcDafT9as8cdxdCsQYt28piJGXXmdZzVxhE7u5yyvoae38EuIsqGgXAoUXIkgqY16g6/Oa6vZ0r7l1wY9WuBd2YbM7QdApke6xTHF4xFVirJmEgKzBZIZljWOaP65azYZ8O72w5Vh4WK/inX7EUYbDi6QoZVfN4c0wQwjLPLxAaR+MnXauopGH0NDhb+YQ65H18JkaciJ/ehqS6hykAwSCAennUeD7OrbgsxLCDp4ACDrHUctfpVowwlSGHUEEfMUxMLEOCw4VCrEtm3kkiCIyrOwiqONwBQgrmdTvMFgxPkBoZ6aa1cZiKlwuJh11/EPvVs8kCPOKkTB3Htsbau2ZwCFUn4EJEkba3Of6abDH9lrV184JtyGkLoCx2eNhGunOr/B+Frh0KKS0ksSYknQch0ApLrq2BipO+StguGMUTO7gZf9IEBU1UqAy6yoULvrJ61W4hh+5ywWIJOrGTmMk68tzoNK0FKu0y/yCfylT7TH60mnJuQ2awZrtNcD4O8DrChvdWVh9RXzF1IA8tf1NfTcJdqpjOD4azmxGVgArL3YICEupQRp4dzttvWmVoLJm2ym1tMTYvuoIR3UOIIHOYEDmJ2kQeVbbgzX0AW6GNopmDP8doxqlyTMb6x021AOH8Ow963bfunhF7sd4ZzAHNOhhhLNroNSI5UyF2pUlJXQOEou0iPELS2+tMlEAjXQnfodfkJjXpVHECmQZEhe4qJqnu1C1OQtnNdCuK6BqQJkNPOzdyL9vzJHzU/9KQpTfgZi9a/rX6mKVVXwsvDlH0CiiiuUbj5/23b/AE1kwXvkjlo4APqMx+ZpJwpSCQ2q8qv9r8/8SwJ8CFtP/cCNp5SPvVHB3cs9K5Grlvqu3sRBWdy3iVgA/P8A615auLAmJB2PNTuBUIGcxO4+ftXdrDgjK+67HrSILyOh0O8VhQsPbMDoftTbBXmKgoofxkHxBQOZMxrBMVV4VZOdBvBDegUz94HvVziF+6jZ0GdYy5APhadH6kaxAjl7dfs2k7OfyMWqnlREXazHsGnu7WdFIfUtOoIAaFJIUe2YiqdgB1DcmH3q7xHDAIUPieQbhMEm7rmE9FzEabnMddIWjEpb8JaIA0gmBGgkCqanUyjNqDG6bTxnHdMbY27/AOHKnOyuFOZnJVLizK6rAERKzPPXSleAxb2WHIHSY0idZHMfarPB+1D2cwCg22YGDIaIgnfQkAaHaB51a4v2iFy0pVY1YG0CujAgh2kfCZ5A6g6GpWqbW5Tyull9hdTRzi7qN0+C62OkrmACsD4gQUkf7p2PQgEHrNd4hSFJWJiRMx9PKsgmLugGCApjwZQVJ6TGaTB2j0rd4XCFbaBgQQi5geRyiQT5Ga6Gk1XexzyjPX006TW5clnspj7gfu7hBDAZfJoEj3M1rZr503EbeaEz3CNf5YzRsZnn6iab3cfiCmZGaYBCkAE/7TOxO0napqRjOV4tBHdBLcjW0t7Q3B3DqTqwAA5nUcqo8O44zKQQGZSVOomVMGQJjUeVLuJWrt1tAfF8TgwUA2CDmTsOW81WMGndlnK+CHCWIEmst2ox5dypMIvwgazp8XkxB56iY601x3aMWlCW5zAAFmIYggCQANzMgnaRpNZG9ckgzMzM6/WsWv1UZLZF+50+ztHKMu8mvb+TRdl+MEstl9FK5UEaBhG/mddep+Wia1rWN4YO5a1fYAozOFmQBcQaTGpElTIB2PTXcW8St5M1ozy6FSY3BGhEzqKfoastm2bz+xl7QpRVTdBY+lyvBgz1+mw5eVLsSaaYnQUnxLV04HMkVbhqFjXTmo6ehZ6K6UVwKkWgCVKa8FH861/Wv3pXbFOeziTft+RJ+SmlVPCy8OUbuiiiuUbjA9uLUX5/Oin3BIP0ApJbtjZhWv7fYWUt3B+Fip9GE/dR86yQfYGuNrI2qsiGJEGNuRDLMimli4L1sOujRDDzqtfsBh+9agw2FIOhK6/M0lPab1lDezi2tahQTlK6mBqQZ+lTYy5fcL3A0uASdQyg677ARz36Uva5mXXcb1oOG/zrShSQQMrmYYOFgSI1B1Py846vZ2oveDft9bmLUwzcxOKFy22RoDLuCdgRI9iINKXvZmuHq0f2qEP1U1pMBiu6uHMA0FlcfEQQwkrPOVHrFcdpOH5j3yC2qFc2YeEux1iCYJjUaayRvFGp0T2uUH8jXpNYrxhJWt1M5NSI3nuI9iINRGukFcdM7AywWOe2pRXIUxI6kRBncHQa0zwvGnW29tvGrKwB/EsrHUZhMnUg6nWs/g7iumdTmXeRPr9iD7io3ZiZmOnpWqnqKlPr8hcqFKortfM2mE4uls5LVvNaVJJ2uFtCzMfLXTykaVX4n2jZwBaBtiPETGbyAPIRzGvpGucs3iFg9Z9/3+vU1xcvHlT569uFo4/OgiGhpqe6WfzqXcNijbdXB1Ug7kTrMEjWDz6zXeO47eZzcVih0+AkLoI+Ekg6daWJJ3ouLtB0Jj1IBMfIH5VnjqKlrJmp0abe6SQPiu8Ys58RMk+Z1O2lV7t3URoB9akuWQdPc1NgrSm5aBEq1xAR1BYA6+9UV5SzyxmIx9jRcN4U+JwZtsptwwu2XadSRBAX8pA3/wBw0qx2csXcPcNq8uUXAcrAgozKJ0beSvIxsdK0eJvrbZEMLm8K7BQQNF8pAMehoxaHwasIYGB+LRtG025+wrvQ08YuLTysf2ebqaqclKLWJZ+foUMaaUXxTbGCld4V0YHPkL3FcRU1yojTxYA10lc12goAntitH2RtTeJ/Kh+ZIA+k1nrVbHsdYhHf8zAeyj/JPyrNXdoMdSV5I0FFe0VzjWU+MYTvbLpzI0/qGq/UCvmlpS4I/ENRX1evnXa+0LF45jlW4cyciJPig+R+hFYtZS3JS8i0eTjCDNb13G9U7jRNQ8P4kReNq4B4llXBlXIH0JFMG7tlDTvJj03mufKnKxojgrW43YhRvPWvUxQst4wHFy2CyEGFDEMo5awEaZ0J96mwNrvWErFkDvLknVQDOg84Ij/FQF3vNcuEE52khtxvEQdoge1PowdKHeLxPj9yHaUtr4KWOu94c4TKdBOskAAAmSSTpqSdap8U4y/dCwQMsq4P4gA3w+Y1/T0dW0BBkEGlPGuGFlDoPGNMs/EpPKeYOvnqOlWjrJyi6by3+NEwhThWjJ8IXFeY9a6VfUbiQYIkbg8jTxrt3CWUUBQ7MTcOjA/lXXqAfr1pILbMGIGi6tsAATAj3O1Kq6fu2o/5c2twdajVVVOWNvCd+en9Fb+HAFtASVtubmoBJJLGARGUAsdAI0A2rg2rgW7luDOzZrZM5VGcsFII0GWEIH5Z3NTha7ApPeMu6KI72f8AmZT/AMO0EJj4w1zOYOkwV8pigq8fEM3c5eWUXvzZY6n6VLUbvQpvyIVL1OMrk2iXgqWLAEw0usAwBMKGGvWub+HUhQSTkuNdnTSbneBdZ2Ma9BUhxCr6/vc8qgZpBnQaknl8+lMTZZU4ErGSSTC6Gp7eJAZchOZSGB2I10YT5jfyqPBWWuZSBChkYk6SFYNCjczG+2u9O8Rh0eCwMjYglSJ3GYEGNtPIVCxnqVnUzZZRBhuKKSwukXEcgXc3jcQCqupOoZZMfL006Yl7CpavMjRqhkgvbQaklp11UZY0jfacbxpciplU5VDDQE5R4YB5xpM+VfReKYYOqsxhrcuD0bLznlMesV1NE5SvnyORrmlbH6elrfx62K2MpVeq5avZ0mZ0BB5lWEifPce1Ur9dmlJSipLqcias7FO5XEV25rmtAo5y1IgrwVLbFDJJUWvonCsN3dpEO4Gv9R1P1JrIdnsF3l5ZHhTxH22HuY+RrdVg1MsqJpox6hRRRWUeFZ7tvwYYnDmFzPb8aDrA1X3H1ArQ0VEoqSswPg2Aw7BpYwpMj/02EEEeVP8Ah9zIYuKBMwVkqQftTntRwwWLhYLNu5LCPwt+Jf1Hl6Uqw1zKANXQ7dR5VyZboS2yNcHdXRdxnEFt4RioP824bbRuLaqC0f3R/wA5qlw603dA2zP6rykdamxvDnNpDhvE1suxtn/iI5BJWdyMqqR5LG+tGxjAWyujWSYggmBPUHlPOn1t21X4svv9StO137jazYLgBjElQTG0sBt70n4pZIuEr8Vsga843ETsdQaZsXPh+LUGQYmCDvy9fvXWPsq5d7ZPhK50MSjOWIAI0In0O1IpwTg9viT+hZ4nnhmb4k73S11VckLLKYM5RskCQYG2snpNUDd6CehFalLbSMtwCQZ2089aqXeCWApysymdXDmB1yqZU/KKpO83ufJsoajultfH/BGD1IFHedBPnyrniNgKQLbs5YMCbgCgHTKQwWOvzHpVrDYACDCtH/Mp84NV7tcmpalS8K/PqcW7L3AGkIh/FPiYD8qkRr110qRcIg3RXPVgGPzI+ggVeS2W+Iya6NkDerqy4KtbvEc2UUCAqKDuFAE+sb1CLFv4u7QHl4RP2qzCkaVyVETNF2RtR6lSD515bNXMBjGtEsgSSN2UGCPynlzHvUQUXL4ngpUbS+Hk5wKkXUJBIVlYgbwDOlaDjt/OgRRIuCcxHhAkZRqNyxXSNp23DKzdt4i2D4bkABvDlIb0mV5xr7mocThVLK0fAIA0gDQjTygR0rtaajsTSd0ziaitKpK7VrCrD4fu7YDavEudJLc5j5e1UcSaa4w0nvmunTVlYxSeSqaBXUV6qU4oCip0WvESnnZzhveXMxHgSCfNtwv6ny9aXOairstGN3Y0HZzAd1akjxP4j1A/CPl9Saa0UVy5Scndm1KysFFFFQSFFFFAFfHYRbqFWAIOuoBgjYwaw+P7OFXmxlQj4rZmJ/Mja6HofPXkPoFVOIYPvBpow2P6HyqJQhNbZ8BdxzEwVvCYm38Xi1kZSog8iCdR7inDoL6RiEUkbHSR5gj4T6H7xXOIuFSQwII3HQ1VOJrRS0kYJ24fToJnWcuSG5wNl/0rvor8h/WP8VZ4Nwo2XcsUZbo8a6kFvMEQeevntQuKqVMTULRU4y3JZ+YOvJqzYv4t2cOrWiWG+T8Sz+X8w+vrSjD4RR4mk89ft5VsbF+kPHLRR2PJzK+8SPnP7mubrtFGK3wv7dBka8uBBxi2biQNhqBtqNq7w2MW5BhVuQA6kicw5r6160il2MwYPLWDqN5Nc2E7YH0tRtd2NQI5GvQQPwk0lwq3FEB2I0gEnSpIu6+KDH70pm5HRWsp2uNyo3GlRlRNc4W7PxdN/MV2arfyGRqqavE6y0CuVqzhsOzmEEn5Aep5VMYuTsgckldjPsxfyu8mAQq/1OSSmvoLnzrQXqp4TAIiKp8RDB528fUeUaele2+JIxcEhckzJAiGytPTWOezDaa79CHdwUXycOvUVSbkuCrjEpVcSnrwwlSCOoM8p+0fOqVyxW6MjK0LO7rpUq73Fd2sIWIVRJO1XcitiPA4NrjhF3PyA5k/vpW7wOEW0gRdhz5k8yfOoOE8NFlerH4j+g8qv1grVd7xwaqcNoUUUUkYFFFFABRRRQAUUUUAL+LcLW8PyuNm/RhzH2rF4vDvbYq4g/QjqDzH70r6JVbHYFLq5XEjkeYPUHlTqVZww+Bc6e73Pnpau7dymPFeBvakjxp+YDUf1Dl67elKBW6MlJXRlaaeRrhrldcdc9yI/OJ/tb/P1qnh7lXboz22XnEj1Go09QKz6im5wcV1TGQZnr8R+tVMNw25dP8ALUtrEx4R6tsKvpgX0NwMlskA7BoJA0XedZ20AJ5a6s3AihVAUDQAaADoK4em7PlPNTHp1GyaEWG7In8V0A9FUmD6kj7VHxPgHdZSpLqdyQBlOkT5H9PMU5OMqUXwwIOxBB9CINdCfZ9JxslYrvMecNlbXaYqW7h42pxxTABbeZWYmQDmgyDpIgDXb2n1qgMPcyhsjQdcwEgjrpt71yamlqQe21+uB6qSUbp2DA90Lbi4ozn4GYOU1Gxy/CZnxeflT1WCIoUKNAfAIUmBqP8ANZrJJAtgu5kRMBRsSf8ANO8PYKIqEyRPpuTA8hMV0+znKSzHC6hqJNxTby+n7k9q8SaqDhCOXuIqEsSADnUBlYq50MGYaNOnKrJYW1LNsP3GtS8BxGdWAChVYqIJljMkwddzvOuu1bqjjez5M0U7CM4p1eUElmyMpMDOPCAWIKkg76yc06aRoLlipcfeAm2oLXCCQFAlJ/Gx2Uc5O9SjhpvqoOwgs3InKQ2UaTMnXb12qkXtu2y225RGHJYKglj8gB+Jj0rR8N4eLQ6uRqf0A5CpsLhVtiFHqTufMmp6XOo5YGRgkFFFFLLhRRRQAUUUUAFFFFABRRRQAUUUUAFJ+I9n7dySv8tuoHhJ81/xFOKKtGTi7ohpPkw2L4RdtalZX8y6j35j3qKzdrfVSxXC7VzVkE9R4T7kb+9PWo/2Qp0fIyd7K4gzz289Kjv4jSnuI7N/kuezCfqI+1K8T2evjYK39LD/APUU2M6d7i3CS6Clr+tWcNiK4ucIvDe0/sJ+01ymEuD8D/2N/inXi1yLs0XLt4OCjZl5giJ0PxDy6+RNR2uJNYUKwBUeFWkgEToJgiRtG+nvQ+FZhBR/7GImOYFQtwnEBT3SFyd1YOoYdM5305N86xVlJZj9/rz+qGxu8DOylt4uqoDEETGo1Mz5+fMVxduhTrvExoNOpJ9664PwvEDeytudwWUbbHwAz6QPanK8FzCLhUjoFDfVtPpQqnwY59i+xt5MLxDik5swZyNghhY+XzJn5Uy7O8HuXM1x7cSB3eaVRTrqdQWAgeRmthgOB2LOqW1B3kiTPkTt7RTGsUab375O7HYtZCrhfBFtA5ibjMxdiQACxP5R05TTWiinAFFFFABRRRQAUUUUAFFFFABRRRQAUUUUAFFFFABRRRQAUUUUAFeUUUAFe0UUAFeGiigAr2iigAooooAKKKKACiiigAooooAKKKKACiiigD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49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88640"/>
            <a:ext cx="7083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Enyhülés és szembenállás</a:t>
            </a:r>
            <a:endParaRPr lang="hu-HU" sz="6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1212121"/>
            <a:ext cx="4822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enyhülési folyamat kezdete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191683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1953-ban meghalt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Sztálin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Ezután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Szovjetunió és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 között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hidegháborús feszültség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jelentősen csökkent.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folyamatot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enyhülésnek nevezzük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Sztálin halála után megindult a harc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hatalomért.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végül a párt új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főtitkára,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Hruscsov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nyerte meg, aki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fokozatosan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szakított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Sztálin örökségével.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felszámolták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gulág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-táborokat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főtitkár a párt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kongresszusán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beszédében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elítélte a sztálinizmus bűneit és a személyi kultuszt is.</a:t>
            </a:r>
          </a:p>
        </p:txBody>
      </p:sp>
      <p:pic>
        <p:nvPicPr>
          <p:cNvPr id="1026" name="Picture 2" descr="http://img5.hvg.hu/image.aspx?id=34357554-514c-4317-9d05-af5b415cde86&amp;view=1e92b492-81c2-49e9-93fb-75b77725ad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35" y="1212121"/>
            <a:ext cx="3905250" cy="2886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697760" y="4009712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990000"/>
                </a:solidFill>
                <a:latin typeface="Arial" panose="020B0604020202020204" pitchFamily="34" charset="0"/>
              </a:rPr>
              <a:t>Nyikita </a:t>
            </a:r>
            <a:r>
              <a:rPr lang="hu-HU" sz="20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Szergejevics</a:t>
            </a:r>
            <a:r>
              <a:rPr lang="hu-HU" sz="2000" b="1" dirty="0">
                <a:solidFill>
                  <a:srgbClr val="990000"/>
                </a:solidFill>
                <a:latin typeface="Arial" panose="020B0604020202020204" pitchFamily="34" charset="0"/>
              </a:rPr>
              <a:t> Hruscsov</a:t>
            </a:r>
            <a:r>
              <a:rPr lang="hu-HU" sz="20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hu-HU" b="1" i="1" dirty="0" smtClean="0">
                <a:latin typeface="Arial" panose="020B0604020202020204" pitchFamily="34" charset="0"/>
              </a:rPr>
              <a:t>(1894-1971)</a:t>
            </a:r>
            <a:r>
              <a:rPr lang="hu-HU" b="1" i="1" dirty="0">
                <a:latin typeface="Arial" panose="020B0604020202020204" pitchFamily="34" charset="0"/>
              </a:rPr>
              <a:t> </a:t>
            </a:r>
            <a:endParaRPr lang="hu-HU" b="1" i="1" dirty="0" smtClean="0">
              <a:latin typeface="Arial" panose="020B0604020202020204" pitchFamily="34" charset="0"/>
            </a:endParaRPr>
          </a:p>
          <a:p>
            <a:pPr algn="ctr"/>
            <a:r>
              <a:rPr lang="hu-HU" b="1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hu-HU" b="1" dirty="0">
                <a:latin typeface="Arial" panose="020B0604020202020204" pitchFamily="34" charset="0"/>
              </a:rPr>
              <a:t>szovjet kommunista politikus volt,</a:t>
            </a:r>
            <a:r>
              <a:rPr lang="hu-HU" dirty="0">
                <a:latin typeface="Arial" panose="020B0604020202020204" pitchFamily="34" charset="0"/>
              </a:rPr>
              <a:t> 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Sztálin halála</a:t>
            </a:r>
            <a:r>
              <a:rPr lang="hu-HU" b="1" dirty="0">
                <a:latin typeface="Arial" panose="020B0604020202020204" pitchFamily="34" charset="0"/>
              </a:rPr>
              <a:t> után, 1953-tól 1964-ig a Szovjetunió Kommunista </a:t>
            </a:r>
            <a:r>
              <a:rPr lang="hu-HU" b="1" dirty="0" smtClean="0">
                <a:latin typeface="Arial" panose="020B0604020202020204" pitchFamily="34" charset="0"/>
              </a:rPr>
              <a:t>Pártja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(</a:t>
            </a:r>
            <a:r>
              <a:rPr lang="hu-HU" b="1" dirty="0">
                <a:latin typeface="Arial" panose="020B0604020202020204" pitchFamily="34" charset="0"/>
              </a:rPr>
              <a:t>SZKP) első titkára volt, </a:t>
            </a:r>
            <a:endParaRPr lang="hu-HU" b="1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1958</a:t>
            </a:r>
            <a:r>
              <a:rPr lang="hu-HU" dirty="0">
                <a:latin typeface="Arial" panose="020B0604020202020204" pitchFamily="34" charset="0"/>
              </a:rPr>
              <a:t> és 1964 között pedig a Minisztertanács elnöki posztját is betöltötte.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34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240360" cy="664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3419872" y="260648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Szovjetunió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külpolitikája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módosult.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Megjelent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békés egymás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mellett élés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gondolata.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szuperhatalom vezetői tárgyalóasztalhoz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ültek.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következtében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Ausztria négyhatalmi megszállása véget ért, és az ország visszanyerte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önállóságát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://m.blog.hu/ri/ritkanlathatotortenelem/image/Orsz%C3%A1gok/Ausztria/1953/1400px-austria_1945-55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5" y="2852936"/>
            <a:ext cx="5566649" cy="215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3428078" y="2341622"/>
            <a:ext cx="5547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Bécset - csakúgy mint Berlint - szektorokra osztották:</a:t>
            </a:r>
          </a:p>
        </p:txBody>
      </p:sp>
      <p:pic>
        <p:nvPicPr>
          <p:cNvPr id="2052" name="Picture 4" descr="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5" y="4928270"/>
            <a:ext cx="2747321" cy="183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6499695" y="5283533"/>
            <a:ext cx="2106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Szovjet katonai kormányzat </a:t>
            </a:r>
            <a:endParaRPr lang="hu-H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főhadiszállása Bécsben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lemil.blog.hu/media/image/Tiboru/Utankozles/Fal/Fal_t%C3%A9rk%C3%A9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5756"/>
            <a:ext cx="3749413" cy="312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24825" y="136779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Berlini fal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72000" y="336590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újabb ellentét alakult ki Nyugat-Berlin miatt.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városba több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százezren menekültek át az NDK polgárai közül, ezért a keletnémet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gátat akart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szabni a kivándorlásnak.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1961-ben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 reggel Berlin lakói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 ébredtek, hogy a két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városrész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között megszűnt az átjárás.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pedig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felépítették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hírhedt </a:t>
            </a:r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berlini fal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2604" y="731142"/>
            <a:ext cx="5469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Németország megosztottsága további feszültségforrást jelentett.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Amikor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NSZK-t felvették a NATO-ba,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 szovjet vezetés háborús fenyegetésnek tekintette.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válaszul megalakult a kommunista tábor katonai szövetsége, a </a:t>
            </a:r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Varsói </a:t>
            </a:r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Szerződés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1955-ben.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.wikimedia.org/wikipedia/commons/thumb/a/a0/Logo_The_Warsaw_Pact.jpg/300px-Logo_The_Warsaw_P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51" y="142281"/>
            <a:ext cx="2168308" cy="27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5898705" y="2719575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</a:rPr>
              <a:t>A Varsói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Szerződés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</a:rPr>
              <a:t>szervezetének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jelvénye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blogs.tn.com.ar/eldesagradable/files/2011/10/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6" y="2958942"/>
            <a:ext cx="4228077" cy="3415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ortfolio.hu/img/upload/2013/03/brandenbu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6" y="2958942"/>
            <a:ext cx="4228077" cy="34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7531" y="89135"/>
            <a:ext cx="636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kubai rakétaválság és következményei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2327" y="747760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szuperhatalmak között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újabb háborús veszélyt jelentett a </a:t>
            </a:r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kubai rakétaválság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Szovjetunió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ugyanis kihasználta, hogy a kubai forradalom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után bővült a tábora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</a:t>
            </a:r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támadó rakétákat akart telepíteni Kubába.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közvetlen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fenyegetést jelentett az Egyesült Államok számára.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elnök, Kennedy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erőteljes fellépése végül meghátrálásra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kényszerítette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szovjeteket.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világot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napon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atomháború réme fenyegette.</a:t>
            </a:r>
          </a:p>
        </p:txBody>
      </p:sp>
      <p:sp>
        <p:nvSpPr>
          <p:cNvPr id="4" name="Téglalap 3"/>
          <p:cNvSpPr/>
          <p:nvPr/>
        </p:nvSpPr>
        <p:spPr>
          <a:xfrm>
            <a:off x="136182" y="2686752"/>
            <a:ext cx="62360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Ekkorra a két szuperhatalom birtokában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annyi atomfegyver volt,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bevetésük világméretű pusztulást okozott volna.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felek felismerték,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,,aki előbb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támad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kicsit később hal meg''.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Kialakult 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,elrettentés egyensúlya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''.</a:t>
            </a:r>
          </a:p>
        </p:txBody>
      </p:sp>
      <p:sp>
        <p:nvSpPr>
          <p:cNvPr id="5" name="Téglalap 4"/>
          <p:cNvSpPr/>
          <p:nvPr/>
        </p:nvSpPr>
        <p:spPr>
          <a:xfrm>
            <a:off x="3871950" y="5812102"/>
            <a:ext cx="5164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kubai rakétaválság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után ezért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fegyverzetkorlátozási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tárgyalások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indultak meg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1" y="4319130"/>
            <a:ext cx="3689624" cy="234863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563888" y="453668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990000"/>
                </a:solidFill>
              </a:rPr>
              <a:t>J.F. Kennedy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az USA elnöke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és Hruscsov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az SZKP. főtitkára 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46" y="2694626"/>
            <a:ext cx="2815346" cy="3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9263" y="123750"/>
            <a:ext cx="4937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Válságok a kommunista </a:t>
            </a:r>
          </a:p>
          <a:p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táboron belül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052736"/>
            <a:ext cx="48245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Sztálin halála után sorra bontakoztak ki a kommunizmus elleni tiltakozó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akciók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Közép-Európában.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 ilyen megmozdulás az NDK-ban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tört ki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kelet-berlini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munkásfelkelést szovjet tankok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taposták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Lengyelországban több alkalommal robbantak ki nagyobb tüntetések,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lázongások a rendszer ellen.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Először 1956-ban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mozdultak meg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munkások, ami politikai válságot okozott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Fennállt a szovjetek katonai beavatkozásának a veszélye, de aztán tárgyalásokkal sikerült megoldani a válságot.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ugyancsak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1956-ban kirobbant magyar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forradalmat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viszont már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fegyverrel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 le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Szovjetunió.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8/8f/Poznan_1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89" y="2450925"/>
            <a:ext cx="3369033" cy="2348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eteranlap.hu/uploads/9%20(Custom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17" y="195800"/>
            <a:ext cx="3384376" cy="2185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2.images.www.tvn.hu/2010/10/23/09/39/www.tvn.hu_892adab1dbc1effe7095a985ff4ee03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89" y="4869160"/>
            <a:ext cx="3388911" cy="1795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400082" y="195800"/>
            <a:ext cx="3248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C000"/>
                </a:solidFill>
              </a:rPr>
              <a:t>Kelet-berlini tüntetők a </a:t>
            </a:r>
          </a:p>
          <a:p>
            <a:pPr algn="ctr"/>
            <a:r>
              <a:rPr lang="hu-HU" b="1" dirty="0" smtClean="0">
                <a:solidFill>
                  <a:srgbClr val="FFC000"/>
                </a:solidFill>
              </a:rPr>
              <a:t>Brandenburgi kapunál 1953-ban</a:t>
            </a:r>
            <a:endParaRPr lang="hu-HU" b="1" dirty="0">
              <a:solidFill>
                <a:srgbClr val="FFC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624405" y="2504559"/>
            <a:ext cx="286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C000"/>
                </a:solidFill>
              </a:rPr>
              <a:t>Poznani munkások felkelése</a:t>
            </a:r>
          </a:p>
          <a:p>
            <a:pPr algn="ctr"/>
            <a:r>
              <a:rPr lang="hu-HU" b="1" dirty="0" smtClean="0">
                <a:solidFill>
                  <a:srgbClr val="FFC000"/>
                </a:solidFill>
              </a:rPr>
              <a:t>1956 nyarán</a:t>
            </a:r>
            <a:endParaRPr lang="hu-HU" b="1" dirty="0">
              <a:solidFill>
                <a:srgbClr val="FFC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483083" y="4843619"/>
            <a:ext cx="3122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C000"/>
                </a:solidFill>
              </a:rPr>
              <a:t>A rettegett Sztálin a földön</a:t>
            </a:r>
          </a:p>
          <a:p>
            <a:pPr algn="ctr"/>
            <a:r>
              <a:rPr lang="hu-HU" b="1" dirty="0" smtClean="0">
                <a:solidFill>
                  <a:srgbClr val="FFC000"/>
                </a:solidFill>
              </a:rPr>
              <a:t>1956 októberében Budapesten</a:t>
            </a:r>
            <a:endParaRPr lang="hu-H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Csehszlovákiában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kommunizmus átfogó reformját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próbálták megvalósítani.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kísérletet ,,</a:t>
            </a:r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prágai </a:t>
            </a:r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tavasznak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is nevezik.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felélénkülő viták közepette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ellenzéki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csoportok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jöttek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létre.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már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szabad választásokat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demokráciát,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Varsói Szerződésből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kilépést követeltek.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64129" y="444562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Szovjetuniónak ez azonban már sok volt.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 hadsereg szövetségeseivel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együtt bevonult Csehszlovákiába.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Moszkvához hűséges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pártvezetők kerültek hatalomra az országban.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260648"/>
            <a:ext cx="4091796" cy="269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4884612" y="2871357"/>
            <a:ext cx="3969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cseheknek elegük lett az elnyomásból</a:t>
            </a: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é</a:t>
            </a:r>
            <a:r>
              <a:rPr lang="hu-HU" b="1" dirty="0" smtClean="0">
                <a:solidFill>
                  <a:srgbClr val="002060"/>
                </a:solidFill>
              </a:rPr>
              <a:t>s ennek hangot is adtak 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mult-kor.hu/image/article/main/.630x1260/38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26816"/>
            <a:ext cx="3794787" cy="2276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137529" y="3655096"/>
            <a:ext cx="3217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Varsói szerződés csapatai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„testvéri” segítséget nyújtottak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Csehszlovákiának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static.ruvr.ru/2013/08/20/1320174948/map_h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13" y="190853"/>
            <a:ext cx="4379716" cy="34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46524" y="5759847"/>
            <a:ext cx="340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 szövetséges csapatok Prágában,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://img1.indafoto.hu/4/3/62183_d092b8f3e3f91dc99774ecbf149e94a0/20366509_a7385dd83b7b9ddbc0090e370b800184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5" y="3392036"/>
            <a:ext cx="4046307" cy="2845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66791" y="6158105"/>
            <a:ext cx="387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d</a:t>
            </a:r>
            <a:r>
              <a:rPr lang="hu-HU" b="1" dirty="0" smtClean="0">
                <a:solidFill>
                  <a:srgbClr val="002060"/>
                </a:solidFill>
              </a:rPr>
              <a:t>e csak a véletlenen múlott, hogy nem</a:t>
            </a: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l</a:t>
            </a:r>
            <a:r>
              <a:rPr lang="hu-HU" b="1" dirty="0" smtClean="0">
                <a:solidFill>
                  <a:srgbClr val="002060"/>
                </a:solidFill>
              </a:rPr>
              <a:t>ett véres harc a „segítségből”.  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5889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Újabb lépések az enyhülés érdekében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88491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előző évtized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feszültségei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után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1970-es évek elejére ismét enyhült a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szuperhatalmak közötti szembenállás.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 kérdésben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alapvető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változást jelentett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NSZK új keleti politikája.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NSZK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elismerte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NDK önálló állami l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étét, és egy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szerződésben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elfogadta Lengyelország nyugati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határait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</a:t>
            </a:r>
          </a:p>
        </p:txBody>
      </p:sp>
      <p:sp>
        <p:nvSpPr>
          <p:cNvPr id="4" name="Téglalap 3"/>
          <p:cNvSpPr/>
          <p:nvPr/>
        </p:nvSpPr>
        <p:spPr>
          <a:xfrm>
            <a:off x="4280361" y="419728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enyhülési politika csúcspontja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</a:p>
          <a:p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1975-ös </a:t>
            </a:r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helsinki értekezlet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akár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egyfajta kései békekonferenciának is tekinthető.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tanácskozáson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részt vett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szemben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tábor valamennyi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 országa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hosszas tárgy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alások egy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záróny1latkozat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aláírásával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értek véget.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56185"/>
            <a:ext cx="3766096" cy="253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741911" y="6241805"/>
            <a:ext cx="278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Az áttörést hozó értekezlet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p</a:t>
            </a:r>
            <a:r>
              <a:rPr lang="hu-HU" b="1" dirty="0" smtClean="0">
                <a:solidFill>
                  <a:srgbClr val="002060"/>
                </a:solidFill>
              </a:rPr>
              <a:t>lenáris ülése 1975-ben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rewrite.origos.hu/s/img/i/1602/20160215afganszovjet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79" y="711860"/>
            <a:ext cx="3433135" cy="2563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851330" y="3273957"/>
            <a:ext cx="4001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Az 1970-es évek meghatározó politikusa</a:t>
            </a:r>
          </a:p>
          <a:p>
            <a:pPr algn="ctr"/>
            <a:r>
              <a:rPr lang="hu-HU" b="1" dirty="0" smtClean="0">
                <a:solidFill>
                  <a:srgbClr val="990000"/>
                </a:solidFill>
              </a:rPr>
              <a:t>Leonyid Brezsnyev </a:t>
            </a:r>
          </a:p>
          <a:p>
            <a:pPr algn="ctr"/>
            <a:r>
              <a:rPr lang="hu-HU" b="1" dirty="0" smtClean="0"/>
              <a:t>az SZKP. főtitkára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632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82369" y="2823317"/>
            <a:ext cx="3525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2060"/>
                </a:solidFill>
              </a:rPr>
              <a:t>Finlandia</a:t>
            </a:r>
            <a:r>
              <a:rPr lang="hu-HU" b="1" dirty="0" smtClean="0">
                <a:solidFill>
                  <a:srgbClr val="002060"/>
                </a:solidFill>
              </a:rPr>
              <a:t> palota ahol a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történelmi dokumentumot aláírták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3.bp.blogspot.com/-nvq5n4pMsak/UOrzlxlsP6I/AAAAAAAAVFM/fT985z1YeUI/s1600/2009_0116Finland0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8216"/>
            <a:ext cx="4721059" cy="2797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7504" y="188640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rögzítették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határok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sérthetetlenségét,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valamint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alapvető emberi jogokat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Elítélték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erőszak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alkalmazását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nemzetközi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kapcsolatokban.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Még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Szovjetunió 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elfogadta,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nem avatkozik be más állam belügyeibe.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aláíró felek vállalták, hogy fokozatosan megkönnyítik a más országokba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történő utazásokat.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Ígéretet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tettek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külföldi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újságok és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könyvek terjesztésének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engedélyezésére is.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következtében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vasfüggöny mögött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élő emberek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egyre jobban megismerhették a nyugati világot.</a:t>
            </a:r>
          </a:p>
        </p:txBody>
      </p:sp>
      <p:pic>
        <p:nvPicPr>
          <p:cNvPr id="1026" name="Picture 2" descr="http://aszabadsag.hu/cikkek/2007/32/KADARHELSINKIB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9934"/>
            <a:ext cx="5278990" cy="3940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548643" y="3104384"/>
            <a:ext cx="313124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magyar küldöttség a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Helsinki értekezleten 1975-ben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Jobbról – balra haladva:</a:t>
            </a:r>
          </a:p>
          <a:p>
            <a:pPr algn="ctr"/>
            <a:r>
              <a:rPr lang="hu-HU" sz="2400" b="1" dirty="0" smtClean="0">
                <a:solidFill>
                  <a:srgbClr val="990000"/>
                </a:solidFill>
              </a:rPr>
              <a:t>Kádár János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az MSZMP főtitkára,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sz="2000" b="1" dirty="0" smtClean="0">
                <a:solidFill>
                  <a:srgbClr val="990000"/>
                </a:solidFill>
              </a:rPr>
              <a:t>Lázár György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 a Magyar Népköztársaság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miniszterelnöke,</a:t>
            </a:r>
          </a:p>
          <a:p>
            <a:pPr algn="ctr"/>
            <a:r>
              <a:rPr lang="hu-HU" b="1" dirty="0" err="1" smtClean="0">
                <a:solidFill>
                  <a:srgbClr val="002060"/>
                </a:solidFill>
              </a:rPr>
              <a:t>Puja</a:t>
            </a:r>
            <a:r>
              <a:rPr lang="hu-HU" b="1" dirty="0" smtClean="0">
                <a:solidFill>
                  <a:srgbClr val="002060"/>
                </a:solidFill>
              </a:rPr>
              <a:t> Frigyes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hazánk akkori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külügyminisztere 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793</Words>
  <Application>Microsoft Office PowerPoint</Application>
  <PresentationFormat>Diavetítés a képernyőre (4:3 oldalarány)</PresentationFormat>
  <Paragraphs>121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Office-téma</vt:lpstr>
      <vt:lpstr>A  KÉTPOLUSÚ  VILÁG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KÉTPOLUSÚ  VILÁG</dc:title>
  <dc:creator>Kami</dc:creator>
  <cp:lastModifiedBy>Tikos Kálmán</cp:lastModifiedBy>
  <cp:revision>230</cp:revision>
  <dcterms:created xsi:type="dcterms:W3CDTF">2014-05-11T09:37:42Z</dcterms:created>
  <dcterms:modified xsi:type="dcterms:W3CDTF">2020-04-10T20:49:42Z</dcterms:modified>
</cp:coreProperties>
</file>