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0" r:id="rId3"/>
    <p:sldId id="281" r:id="rId4"/>
    <p:sldId id="282" r:id="rId5"/>
    <p:sldId id="283" r:id="rId6"/>
    <p:sldId id="284" r:id="rId7"/>
  </p:sldIdLst>
  <p:sldSz cx="6858000" cy="9144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2232" y="4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514352" y="2840574"/>
            <a:ext cx="5829300" cy="196003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891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792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4972051" y="366193"/>
            <a:ext cx="1543051" cy="780203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42902" y="366193"/>
            <a:ext cx="4514851" cy="780203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27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068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41736" y="5875868"/>
            <a:ext cx="5829300" cy="1816099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41736" y="3875624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416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42903" y="2133608"/>
            <a:ext cx="3028951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486151" y="2133608"/>
            <a:ext cx="3028951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00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42903" y="2046817"/>
            <a:ext cx="3030141" cy="8530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42903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3483773" y="2046817"/>
            <a:ext cx="3031331" cy="85301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3483773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9353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605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769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42905" y="364066"/>
            <a:ext cx="2256235" cy="154940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81292" y="364074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42905" y="191347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651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731F-31CD-4622-AB27-35A00C5E5B79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931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342900" y="366185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42900" y="2133608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342900" y="8475141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D731F-31CD-4622-AB27-35A00C5E5B79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2343152" y="8475141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4914900" y="8475141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562B0-B660-4D5B-9752-E8A0AED55E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1375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60650" y="323537"/>
            <a:ext cx="55835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A FALVAK ÉS LAKÓIK</a:t>
            </a:r>
            <a:endParaRPr lang="hu-HU" sz="4400" b="1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80133" y="125963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gazdálkodás és annak eszközei</a:t>
            </a:r>
            <a:endParaRPr lang="hu-H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30090" y="1993176"/>
            <a:ext cx="63771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gazdálkodás Európában a középkor elején egyrészt a római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hagyományokat követte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másrészt a betelepülő népek kezdetlegesebb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módszereit alkalmazták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vad talajváltó művelés során erdőirtással, égetéssel új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területeket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tettek művelhetővé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azonban hamar elvesztették termőképességüket.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Ekkor újabb földterületet tisztítottak meg, a régit pedig elhagyták.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86" y="4932040"/>
            <a:ext cx="6429696" cy="2232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1714501" y="4547717"/>
            <a:ext cx="4954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Falusi munkák </a:t>
            </a:r>
            <a:r>
              <a:rPr lang="hu-HU" b="1" dirty="0"/>
              <a:t>ábrázolása </a:t>
            </a:r>
            <a:r>
              <a:rPr lang="hu-HU" b="1" dirty="0" smtClean="0"/>
              <a:t>egy korabeli könyvben.</a:t>
            </a:r>
            <a:endParaRPr lang="hu-HU" b="1" dirty="0"/>
          </a:p>
        </p:txBody>
      </p:sp>
      <p:pic>
        <p:nvPicPr>
          <p:cNvPr id="5124" name="Picture 4" descr="http://mek.oszk.hu/02100/02115/html/img/2-45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8" y="7414131"/>
            <a:ext cx="2488720" cy="149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6" descr="http://www.mozaweb.hu/course/tortenelem_6/jpg/t6-170_szugyham.jpg"/>
          <p:cNvSpPr>
            <a:spLocks noChangeAspect="1" noChangeArrowheads="1"/>
          </p:cNvSpPr>
          <p:nvPr/>
        </p:nvSpPr>
        <p:spPr bwMode="auto">
          <a:xfrm>
            <a:off x="155575" y="-14445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7" name="AutoShape 8" descr="http://www.mozaweb.hu/course/tortenelem_6/jpg/t6-170_szugyham.jpg"/>
          <p:cNvSpPr>
            <a:spLocks noChangeAspect="1" noChangeArrowheads="1"/>
          </p:cNvSpPr>
          <p:nvPr/>
        </p:nvSpPr>
        <p:spPr bwMode="auto">
          <a:xfrm>
            <a:off x="307976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729" y="7267556"/>
            <a:ext cx="1434635" cy="178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églalap 7"/>
          <p:cNvSpPr/>
          <p:nvPr/>
        </p:nvSpPr>
        <p:spPr>
          <a:xfrm>
            <a:off x="1714506" y="7312904"/>
            <a:ext cx="38027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/>
              <a:t>Szügyhám:</a:t>
            </a:r>
            <a:r>
              <a:rPr lang="hu-HU" dirty="0" smtClean="0"/>
              <a:t> a </a:t>
            </a:r>
            <a:r>
              <a:rPr lang="hu-HU" dirty="0"/>
              <a:t>fogatolás olyan eszköze, </a:t>
            </a:r>
            <a:r>
              <a:rPr lang="hu-HU" dirty="0" smtClean="0"/>
              <a:t>amelyet </a:t>
            </a:r>
            <a:r>
              <a:rPr lang="hu-HU" dirty="0"/>
              <a:t>nem az állat nyakára, hanem lejjebb, az úgynevezett szügyére raknak.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/>
              <a:t>Alkalmazásával </a:t>
            </a:r>
            <a:r>
              <a:rPr lang="hu-HU" b="1" dirty="0"/>
              <a:t>jelentősen megnőtt a befogott állat húzóereje.</a:t>
            </a:r>
          </a:p>
        </p:txBody>
      </p:sp>
    </p:spTree>
    <p:extLst>
      <p:ext uri="{BB962C8B-B14F-4D97-AF65-F5344CB8AC3E}">
        <p14:creationId xmlns:p14="http://schemas.microsoft.com/office/powerpoint/2010/main" val="32998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15877" y="1259638"/>
            <a:ext cx="311487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vad talajváltó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művelést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fokozatosan a nyomásos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gazdálkodás váltotta fel,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mely római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hagyományokon alapult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599" y="611563"/>
            <a:ext cx="2830392" cy="2676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3024709" y="3310157"/>
            <a:ext cx="38343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kétnyomásos rendszerben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évente váltva a megművelt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föld egyik felét bevet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ették gabonával,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másik részét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pihen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tették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leggyakrabban legelőnek használták, 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így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föld trágyázását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megoldották,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amivel növelték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termőképességét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90" y="3432320"/>
            <a:ext cx="2926883" cy="2688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15882" y="257189"/>
            <a:ext cx="2707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Művelési módok</a:t>
            </a:r>
            <a:endParaRPr lang="hu-H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147822" y="6804249"/>
            <a:ext cx="36029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háromnyomásos művelésnél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művelésnél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földet harmadol- ták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egy része pihent, másik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részében ősszel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harmadikban tavasszal vetett gabona vagy zöldség termett.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378" y="6294643"/>
            <a:ext cx="2845259" cy="263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26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8642" y="251525"/>
            <a:ext cx="64087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földműve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lésben az ekétől függött az, hogy milyen mélyen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tudják megforgatni a talajt.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Így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amikor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könnyű faekét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felváltotta a vas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alkatrészekből álló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ökrökkel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vontatott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nehézeke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jelentősen nőtt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megtermelt gabona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mennyisége.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aratáskor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sarló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helyett kaszát használtak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munka is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gyorsabban haladt.</a:t>
            </a:r>
          </a:p>
        </p:txBody>
      </p:sp>
      <p:pic>
        <p:nvPicPr>
          <p:cNvPr id="7170" name="Picture 2" descr="http://mek.oszk.hu/02100/02115/html/img/1-65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2" y="2633971"/>
            <a:ext cx="2657475" cy="1533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xQQEhUQEA8WFRAXDxgYGBUQFhUVEhYZFRQYFxYTGBMYHCggGBslHRcWJDEhJSktLi4uFyA/ODMsNygtLisBCgoKDg0OGxAQGywkICQwLDc0NywtLCwsLy8sNDQsLTItNywsLCwsLCwsLCwsLC8sLCwsLDQsLCwsLCwsLCwsLP/AABEIALMBGQMBIgACEQEDEQH/xAAbAAEAAgMBAQAAAAAAAAAAAAAABgcDBAUCAf/EAEMQAAIBAgIIAwMKBQIFBQAAAAECAAMRBDEFBhIhQVFhcRMigQcykRQjQlJicoKhscEzQ1Oy8JLRosLD4fEWRGODk//EABkBAQADAQEAAAAAAAAAAAAAAAACAwQBBf/EADERAAICAQMBBAkEAwEAAAAAAAABAgMRBCExEhNBYaEiUXGBkbHR4fAFIzJiFULxFP/aAAwDAQACEQMRAD8AvGIiAIiIAiIgCIiAIiIAiIgCIiAIiIAiIgCIiAIiIAiIgCaek9KUcKniV6q01vYFjvJ5AZk9pnxWIWmjVHbZRVLMTkABcmV/oHCnS+KfGYlT8npeWlTb3QTvtu5CxPMnkJByw0iyFeYuT4RNdFaao4oE0Koa2Y3hh1KkAzoSE6f1ebD1UxeAQhg4D003g7RttAcuY9ZNKd7C+dt9sr8ZJPJFxwk0eoiJ0iIicTWLWJMIAoHiV2BK0wwXcM3dzupoN92PIzjeOTqTbwjtzyZBw+PxY26TEKcnLGhR/wDrQDxHH2mIvynPq6a0ho1x8rXxaBNrg7Q9KmYPQyCsRb2L4yslj2n2009D6VpYqmKtFrqcx9JT9VhwM3pZkpwIiIAiIgCIiAIiIAiIgCIiAIiIAiIgCIiAIiIAiIgCImPEV1pqzubIqlmJyAUXJ+EAgntS0zsomDQ+Z/O9vqA+VT3YE/g6zs+z7CijgqaHdVN3dT7wZzcC3AbOzbmLSB4HCHS2MapUB2Xqg5kbNNPo7uOyAL8zJtifZ/hH4MLZb1a3+pSZnrcm3NLk3XQhCEa28Pl7Z3ZK4kMOoWz/AAcXUTttD+x1hdWMahumkHP3qtX9H2xLOt96Zn7OPdJef0JpEhy4LSif+5Df/k360lP5zl6e1jx+DAWo1Lab3fmlLkDM7qxA7lbQ7EllhUSk8Rw/eSXWzWVMEgAs+IcHw6f/ADtbJR+f6RLUnQrY2q+MxRNRQ/0x/FqDeN31F3WXK9vq2nC0PhK2kcQRtlqjAGpVIuqrl6cQFGfSxlwaNwKYeklGmLIi2HM8yepNye8zUzlfPq/1XHizZfXHS19GczfPgjZtMGOwaV0alUXaRhYg/wCbj1mxE2nmnB1W1aTACoFcuXbNhayi+yth3O+d6InEsLB2TcnliIidOCIiAIiIAiIgCIiAIiIAiIgCIiAIiIAiIgCIiAJCPabpbYpLhEPzlY3bfayKcum01h2DSa1HABJNgBck5ADMypUoHSuNeob7DVFVcwVppv4ZHZBNvrNKbpPHSuWa9JBOTnLiO5M9QtEijR8W3mcAA/ZF9/qbn4SUyPtqhQzQ1KZ+w37sCZh/9NVk/haQrDpULuP77flORc4rHT8H/wAOWdnZJy6+fWvpkk0SNDBY9MsUjjkwUf8AT/ec/T2s2JwCBq9OkSxsgG4se4e9hz2eXOSdqW7TRBUNvEWn7/qdjWjWSngUubNWYeSkDvb7R5KOJ/eVApxGlMV4aktWdrs591QMz9lFvuA/U79fF1q+IxADBqmJr33j6O+wUADdla2QFpbupGqiaPpXNmxDjzvwHEU1+yOfE+gGVZ1E/wCqN7S0df8Ad+R0tXdBU8FRFGkN+bOQNp2tYsf2HCdWIm5JJYR5UpOTyxEROnBERAEREAREQBERAEREAREQBERAEREAREQBERAEREARE+MbQCIe0fTHhUBh0Pztby2Gex9L/UbL6nlMmoGivCpeIcz5R2Bux9W/tkW8Y6Sx7VEN0B2KfEAC4B+G034paGGoCmqovuqoA9Jnq9OTn8Dff+zUqly92ZYifGNpoMBq6V0gmGpNWqmyKLnmeSgcSTYDvKV0xpV8ZWOIrDfeyJmKa3NlH7niZ09dNYTjqwVGPyWm3ltk5tbxG/PZHLvO57PdXNsjGVksgPzSniR/MI5Dh138Bfyr5y1E+yr47z3NLVDSVdvbz3L88ztak6t/J18eqvz7j3T/AC1PC3Bjx+HO8siJ6NVca4qMeEeRddO6bnPliIiWFQiIgCIiAIiIAiIgCIiAIiIAiIgCIiAIiIAiIgCIiAInG0prPh8PcNV2n+pS87X5G24HuRIvpLXyof4aLSHA1fM56heHwM42lyWRqnLhE3wukKdVqiU6gZ6bbLgZqeR/P4GR32hacWhhKgRwar+Sym5AY2YkDeBa4vzIlVYPSNRK1aptEmoxLLcksSxN9gC+bE2txnrSGNeuoWot02twXZFiB6njzHaZrNXTFc5N1P6bdJ5xj2kh1LFWiXreKtFCgNPap+OrFveGwjBkIsPj0nfPtA2W2WNFgBmPHpm/3CjW48ZWQxXA3K5BCSVA7HdMdehtsCgAJ5Cw795mWuSajGO3ib3+kdeZ2Ty/AtPG+0uko+bpFjzJ3fA2vIppHXZ8SXWtWZaDJbw6AUG3HzEjPje/rIqmDPFvX9D3tOtoTVt8VUWmi5n3nyUcW/ziZPt7JbbbnVoaK11PuPmhNG1MdXFGgStMnftkMUX6TMVChj6DeQJe+DwwpU0pLfZRAo2jc2UWFzznI1V1ap4BCqttuxuzkWvyAG+w6XndmqmpVrxZ5Os1PbSSXC4EREuMYiIgCIiAIiIAiIgCIiAIiIAiIgCIiAIiIAiIgCJyNYNZMPgVvXqWYi60131W7Ly6mw6yqdY9f8Ri706d6NE/RRvOR9uoLH0FhwN5XOxRL6tPOzjgsfWDXbDYS6BvFrC/kpkbiODPkvbeekrnTeueJxRK7fh0z/LpXG77TZt+nSRVOR/Lh/tNhKhUAimTfllnxzmazUSXCPUo0Na3bM7YhgM9kcTx+MJVCqS67TEi12stjfMDebEH8phpIajDbNwDe3HoDw/zvO9orQtbEbqNDbyG0w+bWxNztGwv636TFZ1zkk9/YejDs4QbTS8WcimWc7KgkW92mLL8FFvym29KwUbsmuCQbX2bXIP2bb5t6c0Pi8Mdh0RU20UPtAq22QLimu8gbrlgDlnMuo2CoYjGLSrKaoAa4q7JpkhTYGmBbgTa7ZZmT/8AHOe0vRRi/wAjVS8x9J/BeZr6C1fq40scOAwVrM+0oVTmBz+AMl1LUmhhab4nHVS4Vb7NMlV5bO17zEmwFtmWDRoqihUUKoG5VACjsBlK5170qcTXGDpt83Tbz2+k/H0UXHcmXSoq00evl+JTHW6jVz6E+ld+PqRnA4EVKhxBTZDG1Kklyqgm1xzbIXzz5y19WdDjDU7t/FaxbpyQdv19JxtTtD3IxDr5V3Ux23bXYcP+0mUlpKZP92zl8eCKtfqEv2a+Fz4v7CIibzyxERAEREAREQBERAEREAREQBERAEREAREQBESKaz68UcITTQeLXG4qpsiH7b8D0G/tOOSSyycISm8RWSS4rFJSU1KrqiKLlnIVR3Jla62+0oi9LAiw/r1Bn1pof7m+GRkN07pzEY2ptVqm1beqJdaVP7q3z6m5nPqUix2nO0etyB2EyzvbeInp0aDC6p7v1d3vMNWo9VjUdmZmNy7kszHud7T2aDKygoQrZHdc368JnC+6VWwIILPz4AC/Qzd0Zo7EYo+DRVnII3pkOpc2AHU8pVHLe33NUkorfb5eZpBTtKr+VBfIbzf9Z3dXNBVsSdmghNMHe7+VBzBbj2G/pJvoH2eIlqmLbxX+otxTHc5t+Q53k3pUlQBVUKoFgFAAA5ADKWLTda9Myy/UOzb7Ld+simhNQcPQO3V+eqHg26kOgTj637CSxEAAAFgBuA3AdLT1E1RiorCPMsslY8yeSC+1BCFw7DI4pFPbe/6oshvs8BTSFMkjzl+/01II4SX+12ts4eib7/lSn4U6kiGrVQUsfSY2VBiKgLMcgFBvfgu9v9M5J4ZHGfz2loa3aa+SUCyn51rqg68Wt0/UiVxqXo+picS1N1Oxbbd999knnzP7T1p3TAx2K3E7GSLx2Qd1hzPLmeksvVzRQw1IKR841i/fgt+QG7485lWbrH1L0Uem8aahOL9N/nl8zp0qYUBVFlAAAGQAyE9xE2nliIiAIiIAiIgCIiAIiIAiIgCIiAIiIAiJr43G06KGpVqKiDi5sO3U9ICWTYnP0xpmjhF269UKOAzduiqN5kF1k9pNrphFsP6tQb/wUzl3b4SstI6Zes5ZmZ3ObP5nPx4dJnleuInoVaCT3s2+f2JxrP7Q6ta9OhejSPG/zzDqw9zsu/rIJ8oJNl3C/czBSpFt7Gwv3O7/AMTq6L0XUrN4dCk1RvsAm3UnIDrlM765s9SuNdUdsL87zZw1MKvlQbxvJIv63/z9vWHwr128OkheocggJPc24dZNdAezipubF1Qq/wBOlvY8wz5D0v3En+jNFUsMuxQpBF42zPVmO9j3koaaT/kzLbr6oN9msvy9xBtBezstapjn438Kmeee0/7D4yfYLBU6KinSpqiDgosO/U9ZsRNkYRisI8q2+drzJiIiSKhETDi64pqWPAf4IBWftppviKa0aVtpFq1jc28uHol3O7j5rDqRlnIxjaQYOd5BeonTz023X67S/nJVrFSUJX0litrw6eGejQVGsalWurpUJUZjzgb/AKjG3lkPw7BjSLHyMaTWGZDKrOb8L3OUovTeEi2ppPJMPZ1q8tSt8qZfJSOyg+iXtmPug5826Sz5q4PC08PTWlSULTUWCj/N56z1UrgAkkBRmSbAepk4R6IqIus7SbkZ7z7IrpTXbCUBureK31aFn/4/dHxnc0bjRXppWS+w6BhtCxsRfeOcnkq2N6J5E9ToEREAREQBERAEREARE1dJY9MOniVL2uAAoLMzMbKiqM2J4QDaic/QumKeLQvTuCtQo6OLOjrmrDfvnvSWlaOGXar1VQcAT5m6Ko3t6CHsdSbeEbsw4vFpSUvVdUQfScgD4mQHTXtBJuuFTYH9SrYt3CZD1v2kC0jpo1nLPVNSpzY3t0HIdBulE70uNzdVoJy/m8fMsXT/ALREQFcKoY/1Ktwg7LuLetvWVhpzWSpiG2ncu3Nj5R91cl9Jo4oNUOd+wm5oTQFbFvs0KLPwLWsi93O4esztzs4PRhTXQs8eL5/PYckIzkFjw47vSdTRGhquIYU8NQZ34kDyi/1mOXqRLO0F7M6aWbGVPEP9NLimOhf3m/KTvCYRKKinSpqiDJUAVR6CXQo75GW7XxW1e5X2r/swVbPjam2c/Dpbk7F8z6W7yf4HA06CCnRpqiDggAHfqes2ImhLB5s7Zz/kxEROlYiIgCJ5ZrC5ytKY0lplq9V28RirOSFJJABO4WyytJwh1MhOfSslsY7TdGj71QFvqp5m/LL1kb0lpV8QQijezAKvUmwuf1PAA8pEcE95xNNaYdn2aTlVW/mQlSSRY7xwtcep5y1wUUVqxyMHtF0X8mxXyVMXWrbYFRxUv4VJqjmzELu3C5yuA3G849LGVdhUCKrrTRQ7MX9xQu0KYAAO6+9iM5kZeeZM+quW6UOMXyTUmuCYaQ9omLqXFMJSHNRtP8XuPgJG8bpGrXN61Z6h/wDkYkDsDuHpOloLVbEYzfTp7NIn+JUutP8ADxf0v6SwtA+z7DYez1fn6vOoLUx2pZH8V/SNkN2V3oLVvE42xpU7U7/xal1p+ht5vw3l06CwBw+HpUC20UphSwFr242ubTbRbbhlMgkW8koxwexPs8iehOkhERAEREAREQBERAPFWoFBZjZQCSeQAuTKj9oWta4yilKmuwFxF2NQ22dzKpcW8o3kk3NrS3mUEWIuDwOUrHXTURl2sRgwWW3mpAbTqOOwP5i/ZzFt20PLJRx3kJuS3iV6NKVsIxp0cVVv4pYvS2lFQqPK9ja6EG42txDcb3njEabZiXqF3qnMsSSfxHhynvG1vFYVCGbE7QBJLVRU3bKgXNwdyi18hlcGa+iNF1sRW8CnTZqpOWXC5JJ9227OQtrjLZl+l1E68yht7TUxOMqVMzsjpnNzQmg62JcJh6TOwNyANw5FmJsAeZtLN1c9laJZ8bU22/p0iQvY1Mz6W7yxMFg6dFBTpU1RBkqAAfAcYUIxWEjsrpzl1yeWQLVz2aqtqmNYO3ClTuEH3n3FuwsO8n+Hw601CU0CoBYKgAUdgMplicjFRWELbp2vM2IiJIqEREAREQBERAI/r3pDwMFWYHzMvhrzvU8pt2XaPpKUoVN8m/tb0qalSnhEO6mNt+W0wsqnspJ/GJBMNgb+YkhAL34nt/vLq9lkpt3eDexOkLIVU9CRy42nMrMBunf0PqniMYSUQU6BAAqVLhSPsLm/fLrLC0DqHh8PZ2Txqo+nWA2Qfs08h3Nz1kJyyIxxwVtoPVPE4yzJT2KR/mVbqp+6M29BbrLH0DqJhsPZqg8aoONQeQHpTy+N5Llw/OZBTEhlk1H1mALPYTpM1p9nMEzGEnsLPsTuAIiIAiIgCIiAIiIAiIgCIiARLWrUmlilqVKYKYhhcbLWRnGTMuW0RcbXWaGpGgKlHFPiHoikDhthlVBTph9pfLTXaJKhUF2J3kmTyIAiIgCIiAIiIAiIgCIiAJEdb9dqWEvRpMHxJ3bK7wnVuvSSbSGG8Wk9LaZdtCu0hKstxbaBGREiurHs9w+E89X56rzcfNjoE4+t+whHHnuIJovVzE6QfxCh2C1zUqXCEk3Jvm57br5mWLoTUmhh7O48WqPpOBsj7tPIetz1knVbbhlPs65NkVBI8LTA4T3EThMRE+GAfYiIAiIgCIiAIiIAiIgCIiAIiIAiIgCIiAIiIAiIgCIiAIiIAiIgCIiAIiIAiIgCIiAJ8iIB9EREAREQBERAEREAREQBERAP/9k="/>
          <p:cNvSpPr>
            <a:spLocks noChangeAspect="1" noChangeArrowheads="1"/>
          </p:cNvSpPr>
          <p:nvPr/>
        </p:nvSpPr>
        <p:spPr bwMode="auto">
          <a:xfrm>
            <a:off x="155575" y="-14445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AutoShape 6" descr="data:image/jpeg;base64,/9j/4AAQSkZJRgABAQAAAQABAAD/2wCEAAkGBxQQEhUQEA8WFRAXDxgYGBUQFhUVEhYZFRQYFxYTGBMYHCggGBslHRcWJDEhJSktLi4uFyA/ODMsNygtLisBCgoKDg0OGxAQGywkICQwLDc0NywtLCwsLy8sNDQsLTItNywsLCwsLCwsLCwsLC8sLCwsLDQsLCwsLCwsLCwsLP/AABEIALMBGQMBIgACEQEDEQH/xAAbAAEAAgMBAQAAAAAAAAAAAAAABgcDBAUCAf/EAEMQAAIBAgIIAwMKBQIFBQAAAAECAAMRBDEFBhIhQVFhcRMigQcykRQjQlJicoKhscEzQ1Oy8JLRosLD4fEWRGODk//EABkBAQADAQEAAAAAAAAAAAAAAAACAwQBBf/EADERAAICAQMBBAkEAwEAAAAAAAABAgMRBCExEhNBYaEiUXGBkbHR4fAFIzJiFULxFP/aAAwDAQACEQMRAD8AvGIiAIiIAiIgCIiAIiIAiIgCIiAIiIAiIgCIiAIiIAiIgCaek9KUcKniV6q01vYFjvJ5AZk9pnxWIWmjVHbZRVLMTkABcmV/oHCnS+KfGYlT8npeWlTb3QTvtu5CxPMnkJByw0iyFeYuT4RNdFaao4oE0Koa2Y3hh1KkAzoSE6f1ebD1UxeAQhg4D003g7RttAcuY9ZNKd7C+dt9sr8ZJPJFxwk0eoiJ0iIicTWLWJMIAoHiV2BK0wwXcM3dzupoN92PIzjeOTqTbwjtzyZBw+PxY26TEKcnLGhR/wDrQDxHH2mIvynPq6a0ho1x8rXxaBNrg7Q9KmYPQyCsRb2L4yslj2n2009D6VpYqmKtFrqcx9JT9VhwM3pZkpwIiIAiIgCIiAIiIAiIgCIiAIiIAiIgCIiAIiIAiIgCImPEV1pqzubIqlmJyAUXJ+EAgntS0zsomDQ+Z/O9vqA+VT3YE/g6zs+z7CijgqaHdVN3dT7wZzcC3AbOzbmLSB4HCHS2MapUB2Xqg5kbNNPo7uOyAL8zJtifZ/hH4MLZb1a3+pSZnrcm3NLk3XQhCEa28Pl7Z3ZK4kMOoWz/AAcXUTttD+x1hdWMahumkHP3qtX9H2xLOt96Zn7OPdJef0JpEhy4LSif+5Df/k360lP5zl6e1jx+DAWo1Lab3fmlLkDM7qxA7lbQ7EllhUSk8Rw/eSXWzWVMEgAs+IcHw6f/ADtbJR+f6RLUnQrY2q+MxRNRQ/0x/FqDeN31F3WXK9vq2nC0PhK2kcQRtlqjAGpVIuqrl6cQFGfSxlwaNwKYeklGmLIi2HM8yepNye8zUzlfPq/1XHizZfXHS19GczfPgjZtMGOwaV0alUXaRhYg/wCbj1mxE2nmnB1W1aTACoFcuXbNhayi+yth3O+d6InEsLB2TcnliIidOCIiAIiIAiIgCIiAIiIAiIgCIiAIiIAiIgCIiAJCPabpbYpLhEPzlY3bfayKcum01h2DSa1HABJNgBck5ADMypUoHSuNeob7DVFVcwVppv4ZHZBNvrNKbpPHSuWa9JBOTnLiO5M9QtEijR8W3mcAA/ZF9/qbn4SUyPtqhQzQ1KZ+w37sCZh/9NVk/haQrDpULuP77flORc4rHT8H/wAOWdnZJy6+fWvpkk0SNDBY9MsUjjkwUf8AT/ec/T2s2JwCBq9OkSxsgG4se4e9hz2eXOSdqW7TRBUNvEWn7/qdjWjWSngUubNWYeSkDvb7R5KOJ/eVApxGlMV4aktWdrs591QMz9lFvuA/U79fF1q+IxADBqmJr33j6O+wUADdla2QFpbupGqiaPpXNmxDjzvwHEU1+yOfE+gGVZ1E/wCqN7S0df8Ad+R0tXdBU8FRFGkN+bOQNp2tYsf2HCdWIm5JJYR5UpOTyxEROnBERAEREAREQBERAEREAREQBERAEREAREQBERAEREARE+MbQCIe0fTHhUBh0Pztby2Gex9L/UbL6nlMmoGivCpeIcz5R2Bux9W/tkW8Y6Sx7VEN0B2KfEAC4B+G034paGGoCmqovuqoA9Jnq9OTn8Dff+zUqly92ZYifGNpoMBq6V0gmGpNWqmyKLnmeSgcSTYDvKV0xpV8ZWOIrDfeyJmKa3NlH7niZ09dNYTjqwVGPyWm3ltk5tbxG/PZHLvO57PdXNsjGVksgPzSniR/MI5Dh138Bfyr5y1E+yr47z3NLVDSVdvbz3L88ztak6t/J18eqvz7j3T/AC1PC3Bjx+HO8siJ6NVca4qMeEeRddO6bnPliIiWFQiIgCIiAIiIAiIgCIiAIiIAiIgCIiAIiIAiIgCIiAInG0prPh8PcNV2n+pS87X5G24HuRIvpLXyof4aLSHA1fM56heHwM42lyWRqnLhE3wukKdVqiU6gZ6bbLgZqeR/P4GR32hacWhhKgRwar+Sym5AY2YkDeBa4vzIlVYPSNRK1aptEmoxLLcksSxN9gC+bE2txnrSGNeuoWot02twXZFiB6njzHaZrNXTFc5N1P6bdJ5xj2kh1LFWiXreKtFCgNPap+OrFveGwjBkIsPj0nfPtA2W2WNFgBmPHpm/3CjW48ZWQxXA3K5BCSVA7HdMdehtsCgAJ5Cw795mWuSajGO3ib3+kdeZ2Ty/AtPG+0uko+bpFjzJ3fA2vIppHXZ8SXWtWZaDJbw6AUG3HzEjPje/rIqmDPFvX9D3tOtoTVt8VUWmi5n3nyUcW/ziZPt7JbbbnVoaK11PuPmhNG1MdXFGgStMnftkMUX6TMVChj6DeQJe+DwwpU0pLfZRAo2jc2UWFzznI1V1ap4BCqttuxuzkWvyAG+w6XndmqmpVrxZ5Os1PbSSXC4EREuMYiIgCIiAIiIAiIgCIiAIiIAiIgCIiAIiIAiIgCJyNYNZMPgVvXqWYi60131W7Ly6mw6yqdY9f8Ri706d6NE/RRvOR9uoLH0FhwN5XOxRL6tPOzjgsfWDXbDYS6BvFrC/kpkbiODPkvbeekrnTeueJxRK7fh0z/LpXG77TZt+nSRVOR/Lh/tNhKhUAimTfllnxzmazUSXCPUo0Na3bM7YhgM9kcTx+MJVCqS67TEi12stjfMDebEH8phpIajDbNwDe3HoDw/zvO9orQtbEbqNDbyG0w+bWxNztGwv636TFZ1zkk9/YejDs4QbTS8WcimWc7KgkW92mLL8FFvym29KwUbsmuCQbX2bXIP2bb5t6c0Pi8Mdh0RU20UPtAq22QLimu8gbrlgDlnMuo2CoYjGLSrKaoAa4q7JpkhTYGmBbgTa7ZZmT/8AHOe0vRRi/wAjVS8x9J/BeZr6C1fq40scOAwVrM+0oVTmBz+AMl1LUmhhab4nHVS4Vb7NMlV5bO17zEmwFtmWDRoqihUUKoG5VACjsBlK5170qcTXGDpt83Tbz2+k/H0UXHcmXSoq00evl+JTHW6jVz6E+ld+PqRnA4EVKhxBTZDG1Kklyqgm1xzbIXzz5y19WdDjDU7t/FaxbpyQdv19JxtTtD3IxDr5V3Ux23bXYcP+0mUlpKZP92zl8eCKtfqEv2a+Fz4v7CIibzyxERAEREAREQBERAEREAREQBERAEREAREQBESKaz68UcITTQeLXG4qpsiH7b8D0G/tOOSSyycISm8RWSS4rFJSU1KrqiKLlnIVR3Jla62+0oi9LAiw/r1Bn1pof7m+GRkN07pzEY2ptVqm1beqJdaVP7q3z6m5nPqUix2nO0etyB2EyzvbeInp0aDC6p7v1d3vMNWo9VjUdmZmNy7kszHud7T2aDKygoQrZHdc368JnC+6VWwIILPz4AC/Qzd0Zo7EYo+DRVnII3pkOpc2AHU8pVHLe33NUkorfb5eZpBTtKr+VBfIbzf9Z3dXNBVsSdmghNMHe7+VBzBbj2G/pJvoH2eIlqmLbxX+otxTHc5t+Q53k3pUlQBVUKoFgFAAA5ADKWLTda9Myy/UOzb7Ld+simhNQcPQO3V+eqHg26kOgTj637CSxEAAAFgBuA3AdLT1E1RiorCPMsslY8yeSC+1BCFw7DI4pFPbe/6oshvs8BTSFMkjzl+/01II4SX+12ts4eib7/lSn4U6kiGrVQUsfSY2VBiKgLMcgFBvfgu9v9M5J4ZHGfz2loa3aa+SUCyn51rqg68Wt0/UiVxqXo+picS1N1Oxbbd999knnzP7T1p3TAx2K3E7GSLx2Qd1hzPLmeksvVzRQw1IKR841i/fgt+QG7485lWbrH1L0Uem8aahOL9N/nl8zp0qYUBVFlAAAGQAyE9xE2nliIiAIiIAiIgCIiAIiIAiIgCIiAIiIAiJr43G06KGpVqKiDi5sO3U9ICWTYnP0xpmjhF269UKOAzduiqN5kF1k9pNrphFsP6tQb/wUzl3b4SstI6Zes5ZmZ3ObP5nPx4dJnleuInoVaCT3s2+f2JxrP7Q6ta9OhejSPG/zzDqw9zsu/rIJ8oJNl3C/czBSpFt7Gwv3O7/AMTq6L0XUrN4dCk1RvsAm3UnIDrlM765s9SuNdUdsL87zZw1MKvlQbxvJIv63/z9vWHwr128OkheocggJPc24dZNdAezipubF1Qq/wBOlvY8wz5D0v3En+jNFUsMuxQpBF42zPVmO9j3koaaT/kzLbr6oN9msvy9xBtBezstapjn438Kmeee0/7D4yfYLBU6KinSpqiDgosO/U9ZsRNkYRisI8q2+drzJiIiSKhETDi64pqWPAf4IBWftppviKa0aVtpFq1jc28uHol3O7j5rDqRlnIxjaQYOd5BeonTz023X67S/nJVrFSUJX0litrw6eGejQVGsalWurpUJUZjzgb/AKjG3lkPw7BjSLHyMaTWGZDKrOb8L3OUovTeEi2ppPJMPZ1q8tSt8qZfJSOyg+iXtmPug5826Sz5q4PC08PTWlSULTUWCj/N56z1UrgAkkBRmSbAepk4R6IqIus7SbkZ7z7IrpTXbCUBureK31aFn/4/dHxnc0bjRXppWS+w6BhtCxsRfeOcnkq2N6J5E9ToEREAREQBERAEREARE1dJY9MOniVL2uAAoLMzMbKiqM2J4QDaic/QumKeLQvTuCtQo6OLOjrmrDfvnvSWlaOGXar1VQcAT5m6Ko3t6CHsdSbeEbsw4vFpSUvVdUQfScgD4mQHTXtBJuuFTYH9SrYt3CZD1v2kC0jpo1nLPVNSpzY3t0HIdBulE70uNzdVoJy/m8fMsXT/ALREQFcKoY/1Ktwg7LuLetvWVhpzWSpiG2ncu3Nj5R91cl9Jo4oNUOd+wm5oTQFbFvs0KLPwLWsi93O4esztzs4PRhTXQs8eL5/PYckIzkFjw47vSdTRGhquIYU8NQZ34kDyi/1mOXqRLO0F7M6aWbGVPEP9NLimOhf3m/KTvCYRKKinSpqiDJUAVR6CXQo75GW7XxW1e5X2r/swVbPjam2c/Dpbk7F8z6W7yf4HA06CCnRpqiDggAHfqes2ImhLB5s7Zz/kxEROlYiIgCJ5ZrC5ytKY0lplq9V28RirOSFJJABO4WyytJwh1MhOfSslsY7TdGj71QFvqp5m/LL1kb0lpV8QQijezAKvUmwuf1PAA8pEcE95xNNaYdn2aTlVW/mQlSSRY7xwtcep5y1wUUVqxyMHtF0X8mxXyVMXWrbYFRxUv4VJqjmzELu3C5yuA3G849LGVdhUCKrrTRQ7MX9xQu0KYAAO6+9iM5kZeeZM+quW6UOMXyTUmuCYaQ9omLqXFMJSHNRtP8XuPgJG8bpGrXN61Z6h/wDkYkDsDuHpOloLVbEYzfTp7NIn+JUutP8ADxf0v6SwtA+z7DYez1fn6vOoLUx2pZH8V/SNkN2V3oLVvE42xpU7U7/xal1p+ht5vw3l06CwBw+HpUC20UphSwFr242ubTbRbbhlMgkW8koxwexPs8iehOkhERAEREAREQBERAPFWoFBZjZQCSeQAuTKj9oWta4yilKmuwFxF2NQ22dzKpcW8o3kk3NrS3mUEWIuDwOUrHXTURl2sRgwWW3mpAbTqOOwP5i/ZzFt20PLJRx3kJuS3iV6NKVsIxp0cVVv4pYvS2lFQqPK9ja6EG42txDcb3njEabZiXqF3qnMsSSfxHhynvG1vFYVCGbE7QBJLVRU3bKgXNwdyi18hlcGa+iNF1sRW8CnTZqpOWXC5JJ9227OQtrjLZl+l1E68yht7TUxOMqVMzsjpnNzQmg62JcJh6TOwNyANw5FmJsAeZtLN1c9laJZ8bU22/p0iQvY1Mz6W7yxMFg6dFBTpU1RBkqAAfAcYUIxWEjsrpzl1yeWQLVz2aqtqmNYO3ClTuEH3n3FuwsO8n+Hw601CU0CoBYKgAUdgMplicjFRWELbp2vM2IiJIqEREAREQBERAI/r3pDwMFWYHzMvhrzvU8pt2XaPpKUoVN8m/tb0qalSnhEO6mNt+W0wsqnspJ/GJBMNgb+YkhAL34nt/vLq9lkpt3eDexOkLIVU9CRy42nMrMBunf0PqniMYSUQU6BAAqVLhSPsLm/fLrLC0DqHh8PZ2Txqo+nWA2Qfs08h3Nz1kJyyIxxwVtoPVPE4yzJT2KR/mVbqp+6M29BbrLH0DqJhsPZqg8aoONQeQHpTy+N5Llw/OZBTEhlk1H1mALPYTpM1p9nMEzGEnsLPsTuAIiIAiIgCIiAIiIAiIgCIiARLWrUmlilqVKYKYhhcbLWRnGTMuW0RcbXWaGpGgKlHFPiHoikDhthlVBTph9pfLTXaJKhUF2J3kmTyIAiIgCIiAIiIAiIgCIiAJEdb9dqWEvRpMHxJ3bK7wnVuvSSbSGG8Wk9LaZdtCu0hKstxbaBGREiurHs9w+E89X56rzcfNjoE4+t+whHHnuIJovVzE6QfxCh2C1zUqXCEk3Jvm57br5mWLoTUmhh7O48WqPpOBsj7tPIetz1knVbbhlPs65NkVBI8LTA4T3EThMRE+GAfYiIAiIgCIiAIiIAiIgCIiAIiIAiIgCIiAIiIAiIgCIiAIiIAiIgCIiAIiIAiIgCIiAJ8iIB9EREAREQBERAEREAREQBERAP/9k="/>
          <p:cNvSpPr>
            <a:spLocks noChangeAspect="1" noChangeArrowheads="1"/>
          </p:cNvSpPr>
          <p:nvPr/>
        </p:nvSpPr>
        <p:spPr bwMode="auto">
          <a:xfrm>
            <a:off x="307976" y="794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5" name="AutoShape 8" descr="data:image/jpeg;base64,/9j/4AAQSkZJRgABAQAAAQABAAD/2wCEAAkGBxQQEhUQEA8WFRAXDxgYGBUQFhUVEhYZFRQYFxYTGBMYHCggGBslHRcWJDEhJSktLi4uFyA/ODMsNygtLisBCgoKDg0OGxAQGywkICQwLDc0NywtLCwsLy8sNDQsLTItNywsLCwsLCwsLCwsLC8sLCwsLDQsLCwsLCwsLCwsLP/AABEIALMBGQMBIgACEQEDEQH/xAAbAAEAAgMBAQAAAAAAAAAAAAAABgcDBAUCAf/EAEMQAAIBAgIIAwMKBQIFBQAAAAECAAMRBDEFBhIhQVFhcRMigQcykRQjQlJicoKhscEzQ1Oy8JLRosLD4fEWRGODk//EABkBAQADAQEAAAAAAAAAAAAAAAACAwQBBf/EADERAAICAQMBBAkEAwEAAAAAAAABAgMRBCExEhNBYaEiUXGBkbHR4fAFIzJiFULxFP/aAAwDAQACEQMRAD8AvGIiAIiIAiIgCIiAIiIAiIgCIiAIiIAiIgCIiAIiIAiIgCaek9KUcKniV6q01vYFjvJ5AZk9pnxWIWmjVHbZRVLMTkABcmV/oHCnS+KfGYlT8npeWlTb3QTvtu5CxPMnkJByw0iyFeYuT4RNdFaao4oE0Koa2Y3hh1KkAzoSE6f1ebD1UxeAQhg4D003g7RttAcuY9ZNKd7C+dt9sr8ZJPJFxwk0eoiJ0iIicTWLWJMIAoHiV2BK0wwXcM3dzupoN92PIzjeOTqTbwjtzyZBw+PxY26TEKcnLGhR/wDrQDxHH2mIvynPq6a0ho1x8rXxaBNrg7Q9KmYPQyCsRb2L4yslj2n2009D6VpYqmKtFrqcx9JT9VhwM3pZkpwIiIAiIgCIiAIiIAiIgCIiAIiIAiIgCIiAIiIAiIgCImPEV1pqzubIqlmJyAUXJ+EAgntS0zsomDQ+Z/O9vqA+VT3YE/g6zs+z7CijgqaHdVN3dT7wZzcC3AbOzbmLSB4HCHS2MapUB2Xqg5kbNNPo7uOyAL8zJtifZ/hH4MLZb1a3+pSZnrcm3NLk3XQhCEa28Pl7Z3ZK4kMOoWz/AAcXUTttD+x1hdWMahumkHP3qtX9H2xLOt96Zn7OPdJef0JpEhy4LSif+5Df/k360lP5zl6e1jx+DAWo1Lab3fmlLkDM7qxA7lbQ7EllhUSk8Rw/eSXWzWVMEgAs+IcHw6f/ADtbJR+f6RLUnQrY2q+MxRNRQ/0x/FqDeN31F3WXK9vq2nC0PhK2kcQRtlqjAGpVIuqrl6cQFGfSxlwaNwKYeklGmLIi2HM8yepNye8zUzlfPq/1XHizZfXHS19GczfPgjZtMGOwaV0alUXaRhYg/wCbj1mxE2nmnB1W1aTACoFcuXbNhayi+yth3O+d6InEsLB2TcnliIidOCIiAIiIAiIgCIiAIiIAiIgCIiAIiIAiIgCIiAJCPabpbYpLhEPzlY3bfayKcum01h2DSa1HABJNgBck5ADMypUoHSuNeob7DVFVcwVppv4ZHZBNvrNKbpPHSuWa9JBOTnLiO5M9QtEijR8W3mcAA/ZF9/qbn4SUyPtqhQzQ1KZ+w37sCZh/9NVk/haQrDpULuP77flORc4rHT8H/wAOWdnZJy6+fWvpkk0SNDBY9MsUjjkwUf8AT/ec/T2s2JwCBq9OkSxsgG4se4e9hz2eXOSdqW7TRBUNvEWn7/qdjWjWSngUubNWYeSkDvb7R5KOJ/eVApxGlMV4aktWdrs591QMz9lFvuA/U79fF1q+IxADBqmJr33j6O+wUADdla2QFpbupGqiaPpXNmxDjzvwHEU1+yOfE+gGVZ1E/wCqN7S0df8Ad+R0tXdBU8FRFGkN+bOQNp2tYsf2HCdWIm5JJYR5UpOTyxEROnBERAEREAREQBERAEREAREQBERAEREAREQBERAEREARE+MbQCIe0fTHhUBh0Pztby2Gex9L/UbL6nlMmoGivCpeIcz5R2Bux9W/tkW8Y6Sx7VEN0B2KfEAC4B+G034paGGoCmqovuqoA9Jnq9OTn8Dff+zUqly92ZYifGNpoMBq6V0gmGpNWqmyKLnmeSgcSTYDvKV0xpV8ZWOIrDfeyJmKa3NlH7niZ09dNYTjqwVGPyWm3ltk5tbxG/PZHLvO57PdXNsjGVksgPzSniR/MI5Dh138Bfyr5y1E+yr47z3NLVDSVdvbz3L88ztak6t/J18eqvz7j3T/AC1PC3Bjx+HO8siJ6NVca4qMeEeRddO6bnPliIiWFQiIgCIiAIiIAiIgCIiAIiIAiIgCIiAIiIAiIgCIiAInG0prPh8PcNV2n+pS87X5G24HuRIvpLXyof4aLSHA1fM56heHwM42lyWRqnLhE3wukKdVqiU6gZ6bbLgZqeR/P4GR32hacWhhKgRwar+Sym5AY2YkDeBa4vzIlVYPSNRK1aptEmoxLLcksSxN9gC+bE2txnrSGNeuoWot02twXZFiB6njzHaZrNXTFc5N1P6bdJ5xj2kh1LFWiXreKtFCgNPap+OrFveGwjBkIsPj0nfPtA2W2WNFgBmPHpm/3CjW48ZWQxXA3K5BCSVA7HdMdehtsCgAJ5Cw795mWuSajGO3ib3+kdeZ2Ty/AtPG+0uko+bpFjzJ3fA2vIppHXZ8SXWtWZaDJbw6AUG3HzEjPje/rIqmDPFvX9D3tOtoTVt8VUWmi5n3nyUcW/ziZPt7JbbbnVoaK11PuPmhNG1MdXFGgStMnftkMUX6TMVChj6DeQJe+DwwpU0pLfZRAo2jc2UWFzznI1V1ap4BCqttuxuzkWvyAG+w6XndmqmpVrxZ5Os1PbSSXC4EREuMYiIgCIiAIiIAiIgCIiAIiIAiIgCIiAIiIAiIgCJyNYNZMPgVvXqWYi60131W7Ly6mw6yqdY9f8Ri706d6NE/RRvOR9uoLH0FhwN5XOxRL6tPOzjgsfWDXbDYS6BvFrC/kpkbiODPkvbeekrnTeueJxRK7fh0z/LpXG77TZt+nSRVOR/Lh/tNhKhUAimTfllnxzmazUSXCPUo0Na3bM7YhgM9kcTx+MJVCqS67TEi12stjfMDebEH8phpIajDbNwDe3HoDw/zvO9orQtbEbqNDbyG0w+bWxNztGwv636TFZ1zkk9/YejDs4QbTS8WcimWc7KgkW92mLL8FFvym29KwUbsmuCQbX2bXIP2bb5t6c0Pi8Mdh0RU20UPtAq22QLimu8gbrlgDlnMuo2CoYjGLSrKaoAa4q7JpkhTYGmBbgTa7ZZmT/8AHOe0vRRi/wAjVS8x9J/BeZr6C1fq40scOAwVrM+0oVTmBz+AMl1LUmhhab4nHVS4Vb7NMlV5bO17zEmwFtmWDRoqihUUKoG5VACjsBlK5170qcTXGDpt83Tbz2+k/H0UXHcmXSoq00evl+JTHW6jVz6E+ld+PqRnA4EVKhxBTZDG1Kklyqgm1xzbIXzz5y19WdDjDU7t/FaxbpyQdv19JxtTtD3IxDr5V3Ux23bXYcP+0mUlpKZP92zl8eCKtfqEv2a+Fz4v7CIibzyxERAEREAREQBERAEREAREQBERAEREAREQBESKaz68UcITTQeLXG4qpsiH7b8D0G/tOOSSyycISm8RWSS4rFJSU1KrqiKLlnIVR3Jla62+0oi9LAiw/r1Bn1pof7m+GRkN07pzEY2ptVqm1beqJdaVP7q3z6m5nPqUix2nO0etyB2EyzvbeInp0aDC6p7v1d3vMNWo9VjUdmZmNy7kszHud7T2aDKygoQrZHdc368JnC+6VWwIILPz4AC/Qzd0Zo7EYo+DRVnII3pkOpc2AHU8pVHLe33NUkorfb5eZpBTtKr+VBfIbzf9Z3dXNBVsSdmghNMHe7+VBzBbj2G/pJvoH2eIlqmLbxX+otxTHc5t+Q53k3pUlQBVUKoFgFAAA5ADKWLTda9Myy/UOzb7Ld+simhNQcPQO3V+eqHg26kOgTj637CSxEAAAFgBuA3AdLT1E1RiorCPMsslY8yeSC+1BCFw7DI4pFPbe/6oshvs8BTSFMkjzl+/01II4SX+12ts4eib7/lSn4U6kiGrVQUsfSY2VBiKgLMcgFBvfgu9v9M5J4ZHGfz2loa3aa+SUCyn51rqg68Wt0/UiVxqXo+picS1N1Oxbbd999knnzP7T1p3TAx2K3E7GSLx2Qd1hzPLmeksvVzRQw1IKR841i/fgt+QG7485lWbrH1L0Uem8aahOL9N/nl8zp0qYUBVFlAAAGQAyE9xE2nliIiAIiIAiIgCIiAIiIAiIgCIiAIiIAiJr43G06KGpVqKiDi5sO3U9ICWTYnP0xpmjhF269UKOAzduiqN5kF1k9pNrphFsP6tQb/wUzl3b4SstI6Zes5ZmZ3ObP5nPx4dJnleuInoVaCT3s2+f2JxrP7Q6ta9OhejSPG/zzDqw9zsu/rIJ8oJNl3C/czBSpFt7Gwv3O7/AMTq6L0XUrN4dCk1RvsAm3UnIDrlM765s9SuNdUdsL87zZw1MKvlQbxvJIv63/z9vWHwr128OkheocggJPc24dZNdAezipubF1Qq/wBOlvY8wz5D0v3En+jNFUsMuxQpBF42zPVmO9j3koaaT/kzLbr6oN9msvy9xBtBezstapjn438Kmeee0/7D4yfYLBU6KinSpqiDgosO/U9ZsRNkYRisI8q2+drzJiIiSKhETDi64pqWPAf4IBWftppviKa0aVtpFq1jc28uHol3O7j5rDqRlnIxjaQYOd5BeonTz023X67S/nJVrFSUJX0litrw6eGejQVGsalWurpUJUZjzgb/AKjG3lkPw7BjSLHyMaTWGZDKrOb8L3OUovTeEi2ppPJMPZ1q8tSt8qZfJSOyg+iXtmPug5826Sz5q4PC08PTWlSULTUWCj/N56z1UrgAkkBRmSbAepk4R6IqIus7SbkZ7z7IrpTXbCUBureK31aFn/4/dHxnc0bjRXppWS+w6BhtCxsRfeOcnkq2N6J5E9ToEREAREQBERAEREARE1dJY9MOniVL2uAAoLMzMbKiqM2J4QDaic/QumKeLQvTuCtQo6OLOjrmrDfvnvSWlaOGXar1VQcAT5m6Ko3t6CHsdSbeEbsw4vFpSUvVdUQfScgD4mQHTXtBJuuFTYH9SrYt3CZD1v2kC0jpo1nLPVNSpzY3t0HIdBulE70uNzdVoJy/m8fMsXT/ALREQFcKoY/1Ktwg7LuLetvWVhpzWSpiG2ncu3Nj5R91cl9Jo4oNUOd+wm5oTQFbFvs0KLPwLWsi93O4esztzs4PRhTXQs8eL5/PYckIzkFjw47vSdTRGhquIYU8NQZ34kDyi/1mOXqRLO0F7M6aWbGVPEP9NLimOhf3m/KTvCYRKKinSpqiDJUAVR6CXQo75GW7XxW1e5X2r/swVbPjam2c/Dpbk7F8z6W7yf4HA06CCnRpqiDggAHfqes2ImhLB5s7Zz/kxEROlYiIgCJ5ZrC5ytKY0lplq9V28RirOSFJJABO4WyytJwh1MhOfSslsY7TdGj71QFvqp5m/LL1kb0lpV8QQijezAKvUmwuf1PAA8pEcE95xNNaYdn2aTlVW/mQlSSRY7xwtcep5y1wUUVqxyMHtF0X8mxXyVMXWrbYFRxUv4VJqjmzELu3C5yuA3G849LGVdhUCKrrTRQ7MX9xQu0KYAAO6+9iM5kZeeZM+quW6UOMXyTUmuCYaQ9omLqXFMJSHNRtP8XuPgJG8bpGrXN61Z6h/wDkYkDsDuHpOloLVbEYzfTp7NIn+JUutP8ADxf0v6SwtA+z7DYez1fn6vOoLUx2pZH8V/SNkN2V3oLVvE42xpU7U7/xal1p+ht5vw3l06CwBw+HpUC20UphSwFr242ubTbRbbhlMgkW8koxwexPs8iehOkhERAEREAREQBERAPFWoFBZjZQCSeQAuTKj9oWta4yilKmuwFxF2NQ22dzKpcW8o3kk3NrS3mUEWIuDwOUrHXTURl2sRgwWW3mpAbTqOOwP5i/ZzFt20PLJRx3kJuS3iV6NKVsIxp0cVVv4pYvS2lFQqPK9ja6EG42txDcb3njEabZiXqF3qnMsSSfxHhynvG1vFYVCGbE7QBJLVRU3bKgXNwdyi18hlcGa+iNF1sRW8CnTZqpOWXC5JJ9227OQtrjLZl+l1E68yht7TUxOMqVMzsjpnNzQmg62JcJh6TOwNyANw5FmJsAeZtLN1c9laJZ8bU22/p0iQvY1Mz6W7yxMFg6dFBTpU1RBkqAAfAcYUIxWEjsrpzl1yeWQLVz2aqtqmNYO3ClTuEH3n3FuwsO8n+Hw601CU0CoBYKgAUdgMplicjFRWELbp2vM2IiJIqEREAREQBERAI/r3pDwMFWYHzMvhrzvU8pt2XaPpKUoVN8m/tb0qalSnhEO6mNt+W0wsqnspJ/GJBMNgb+YkhAL34nt/vLq9lkpt3eDexOkLIVU9CRy42nMrMBunf0PqniMYSUQU6BAAqVLhSPsLm/fLrLC0DqHh8PZ2Txqo+nWA2Qfs08h3Nz1kJyyIxxwVtoPVPE4yzJT2KR/mVbqp+6M29BbrLH0DqJhsPZqg8aoONQeQHpTy+N5Llw/OZBTEhlk1H1mALPYTpM1p9nMEzGEnsLPsTuAIiIAiIgCIiAIiIAiIgCIiARLWrUmlilqVKYKYhhcbLWRnGTMuW0RcbXWaGpGgKlHFPiHoikDhthlVBTph9pfLTXaJKhUF2J3kmTyIAiIgCIiAIiIAiIgCIiAJEdb9dqWEvRpMHxJ3bK7wnVuvSSbSGG8Wk9LaZdtCu0hKstxbaBGREiurHs9w+E89X56rzcfNjoE4+t+whHHnuIJovVzE6QfxCh2C1zUqXCEk3Jvm57br5mWLoTUmhh7O48WqPpOBsj7tPIetz1knVbbhlPs65NkVBI8LTA4T3EThMRE+GAfYiIAiIgCIiAIiIAiIgCIiAIiIAiIgCIiAIiIAiIgCIiAIiIAiIgCIiAIiIAiIgCIiAJ8iIB9EREAREQBERAEREAREQBERAP/9k="/>
          <p:cNvSpPr>
            <a:spLocks noChangeAspect="1" noChangeArrowheads="1"/>
          </p:cNvSpPr>
          <p:nvPr/>
        </p:nvSpPr>
        <p:spPr bwMode="auto">
          <a:xfrm>
            <a:off x="460375" y="16034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7177" name="Picture 9" descr="C:\Users\Nelli és Kálmán\Desktop\letölté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960" y="2378571"/>
            <a:ext cx="2808312" cy="1788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2846121" y="2633968"/>
            <a:ext cx="1478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Könnyű faeke</a:t>
            </a:r>
            <a:endParaRPr lang="hu-HU" b="1" dirty="0"/>
          </a:p>
        </p:txBody>
      </p:sp>
      <p:sp>
        <p:nvSpPr>
          <p:cNvPr id="7" name="Szövegdoboz 6"/>
          <p:cNvSpPr txBox="1"/>
          <p:nvPr/>
        </p:nvSpPr>
        <p:spPr>
          <a:xfrm>
            <a:off x="5157976" y="3526161"/>
            <a:ext cx="15826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/>
              <a:t>Vasból készült </a:t>
            </a:r>
            <a:br>
              <a:rPr lang="hu-HU" b="1" dirty="0" smtClean="0"/>
            </a:br>
            <a:r>
              <a:rPr lang="hu-HU" b="1" dirty="0" smtClean="0"/>
              <a:t>nehézeke</a:t>
            </a:r>
            <a:endParaRPr lang="hu-HU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1512893" y="4230941"/>
            <a:ext cx="397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tx2"/>
                </a:solidFill>
              </a:rPr>
              <a:t>Mi tette lehetővé az új eke használatát?</a:t>
            </a:r>
            <a:endParaRPr lang="hu-HU" b="1" dirty="0">
              <a:solidFill>
                <a:schemeClr val="tx2"/>
              </a:solidFill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59" y="4860033"/>
            <a:ext cx="643458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églalap 8"/>
          <p:cNvSpPr/>
          <p:nvPr/>
        </p:nvSpPr>
        <p:spPr>
          <a:xfrm>
            <a:off x="218560" y="7236297"/>
            <a:ext cx="65220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Főként sertést és szarvasmarhát tenyésztettek.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szárnyasok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tartása is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fokozatosan elterjedt.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emberek sok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állati eredetű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ételt (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húst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szalonnát, zsírt, sajtot, tejet)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ettek, nagy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szerepe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volt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halászatnak is, hiszen például böjt idején csak halat lehetett fogyasztani.</a:t>
            </a:r>
          </a:p>
        </p:txBody>
      </p:sp>
    </p:spTree>
    <p:extLst>
      <p:ext uri="{BB962C8B-B14F-4D97-AF65-F5344CB8AC3E}">
        <p14:creationId xmlns:p14="http://schemas.microsoft.com/office/powerpoint/2010/main" val="119605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8640" y="88883"/>
            <a:ext cx="47981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Szolgák, szabadok, jobbágyok</a:t>
            </a:r>
            <a:endParaRPr lang="hu-HU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42003" y="885197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földesurak 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használatra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kiosztott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telkekért cserébe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úgynevezett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járadékokat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kaptak. A szabadból lett parasztok terményük egy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részével fizettek uruknak. </a:t>
            </a:r>
            <a:b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(ez volt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általában 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kilenced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megtermelt javak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tizede pedig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egyházat illette meg.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11" y="1187628"/>
            <a:ext cx="2162243" cy="43924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feliratnak 3"/>
          <p:cNvSpPr/>
          <p:nvPr/>
        </p:nvSpPr>
        <p:spPr>
          <a:xfrm>
            <a:off x="3645026" y="6533678"/>
            <a:ext cx="3060339" cy="2088233"/>
          </a:xfrm>
          <a:prstGeom prst="wedgeRectCallout">
            <a:avLst>
              <a:gd name="adj1" fmla="val 20595"/>
              <a:gd name="adj2" fmla="val -977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 </a:t>
            </a:r>
            <a:r>
              <a:rPr lang="en-US" b="1" dirty="0" smtClean="0"/>
              <a:t>t</a:t>
            </a:r>
            <a:r>
              <a:rPr lang="hu-HU" b="1" dirty="0" smtClean="0"/>
              <a:t>i</a:t>
            </a:r>
            <a:r>
              <a:rPr lang="en-US" b="1" dirty="0" smtClean="0"/>
              <a:t>zed </a:t>
            </a:r>
            <a:r>
              <a:rPr lang="en-US" b="1" dirty="0" err="1"/>
              <a:t>és</a:t>
            </a:r>
            <a:r>
              <a:rPr lang="en-US" b="1" dirty="0"/>
              <a:t> a </a:t>
            </a:r>
            <a:r>
              <a:rPr lang="en-US" b="1" dirty="0" err="1"/>
              <a:t>kilenced</a:t>
            </a:r>
            <a:r>
              <a:rPr lang="en-US" b="1" dirty="0"/>
              <a:t>.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en-US" b="1" dirty="0" smtClean="0"/>
              <a:t>A </a:t>
            </a:r>
            <a:r>
              <a:rPr lang="hu-HU" b="1" dirty="0" err="1"/>
              <a:t>p</a:t>
            </a:r>
            <a:r>
              <a:rPr lang="en-US" b="1" dirty="0" err="1" smtClean="0"/>
              <a:t>araszt</a:t>
            </a:r>
            <a:endParaRPr lang="en-US" b="1" dirty="0"/>
          </a:p>
          <a:p>
            <a:pPr algn="ctr"/>
            <a:r>
              <a:rPr lang="hu-HU" b="1" dirty="0"/>
              <a:t>által megtermelt javakat </a:t>
            </a:r>
            <a:r>
              <a:rPr lang="hu-HU" b="1" dirty="0" err="1" smtClean="0"/>
              <a:t>tiz</a:t>
            </a:r>
            <a:r>
              <a:rPr lang="hu-HU" b="1" dirty="0" smtClean="0"/>
              <a:t> részre osztották</a:t>
            </a:r>
            <a:r>
              <a:rPr lang="hu-HU" b="1" dirty="0"/>
              <a:t>.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Ebből </a:t>
            </a:r>
            <a:r>
              <a:rPr lang="hu-HU" b="1" dirty="0"/>
              <a:t>egy rész </a:t>
            </a:r>
            <a:r>
              <a:rPr lang="hu-HU" b="1" dirty="0" smtClean="0"/>
              <a:t>(a 10. tized</a:t>
            </a:r>
            <a:r>
              <a:rPr lang="hu-HU" b="1" dirty="0"/>
              <a:t>) az </a:t>
            </a:r>
            <a:r>
              <a:rPr lang="hu-HU" b="1" dirty="0" smtClean="0"/>
              <a:t>egyházé</a:t>
            </a:r>
            <a:r>
              <a:rPr lang="hu-HU" b="1" dirty="0"/>
              <a:t>, általában egy rész</a:t>
            </a:r>
          </a:p>
          <a:p>
            <a:pPr algn="ctr"/>
            <a:r>
              <a:rPr lang="en-US" b="1" dirty="0"/>
              <a:t>(a </a:t>
            </a:r>
            <a:r>
              <a:rPr lang="hu-HU" b="1" dirty="0" smtClean="0"/>
              <a:t>9. </a:t>
            </a:r>
            <a:r>
              <a:rPr lang="en-US" b="1" dirty="0" smtClean="0"/>
              <a:t>t</a:t>
            </a:r>
            <a:r>
              <a:rPr lang="hu-HU" b="1" dirty="0" smtClean="0"/>
              <a:t>i</a:t>
            </a:r>
            <a:r>
              <a:rPr lang="en-US" b="1" dirty="0" smtClean="0"/>
              <a:t>zed</a:t>
            </a:r>
            <a:r>
              <a:rPr lang="en-US" b="1" dirty="0"/>
              <a:t>) a </a:t>
            </a:r>
            <a:r>
              <a:rPr lang="hu-HU" b="1" dirty="0" err="1" smtClean="0"/>
              <a:t>fö</a:t>
            </a:r>
            <a:r>
              <a:rPr lang="en-US" b="1" dirty="0" err="1" smtClean="0"/>
              <a:t>ldes</a:t>
            </a:r>
            <a:r>
              <a:rPr lang="hu-HU" b="1" dirty="0" smtClean="0"/>
              <a:t>ú</a:t>
            </a:r>
            <a:r>
              <a:rPr lang="en-US" b="1" dirty="0" err="1" smtClean="0"/>
              <a:t>ré</a:t>
            </a:r>
            <a:r>
              <a:rPr lang="en-US" b="1" dirty="0" smtClean="0"/>
              <a:t> </a:t>
            </a:r>
            <a:r>
              <a:rPr lang="hu-HU" b="1" dirty="0"/>
              <a:t>l</a:t>
            </a:r>
            <a:r>
              <a:rPr lang="en-US" b="1" dirty="0" err="1" smtClean="0"/>
              <a:t>ett</a:t>
            </a:r>
            <a:r>
              <a:rPr lang="hu-HU" b="1" dirty="0" smtClean="0"/>
              <a:t>.</a:t>
            </a:r>
            <a:endParaRPr lang="hu-HU" b="1" dirty="0"/>
          </a:p>
        </p:txBody>
      </p:sp>
      <p:sp>
        <p:nvSpPr>
          <p:cNvPr id="5" name="Téglalap 4"/>
          <p:cNvSpPr/>
          <p:nvPr/>
        </p:nvSpPr>
        <p:spPr>
          <a:xfrm>
            <a:off x="142005" y="3635900"/>
            <a:ext cx="435645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szolga származásúak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első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sorban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munkajáradékkal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(robot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tartoztak.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 héten néhány napot 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úr saját használatra megtartott földjén kellett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dolgozniuk.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Ezt vagy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kétkezi munkával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teljesítették,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vagy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igás állatokkal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végezték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(szántás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szállítás).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8" y="6190444"/>
            <a:ext cx="3459736" cy="2406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341974" y="8517838"/>
            <a:ext cx="31399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/>
              <a:t>Paraszti munka ábrázolása egy </a:t>
            </a:r>
            <a:br>
              <a:rPr lang="hu-HU" b="1" dirty="0" smtClean="0"/>
            </a:br>
            <a:r>
              <a:rPr lang="hu-HU" b="1" dirty="0" smtClean="0"/>
              <a:t>XI. századi kéziraton 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07378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23" y="2195742"/>
            <a:ext cx="6633219" cy="6306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54599" y="251520"/>
            <a:ext cx="6298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Középkori birtok részei korszakunkban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1. sz. felirat 2"/>
          <p:cNvSpPr/>
          <p:nvPr/>
        </p:nvSpPr>
        <p:spPr>
          <a:xfrm>
            <a:off x="4581133" y="849001"/>
            <a:ext cx="1719583" cy="1296144"/>
          </a:xfrm>
          <a:prstGeom prst="borderCallout1">
            <a:avLst>
              <a:gd name="adj1" fmla="val 102645"/>
              <a:gd name="adj2" fmla="val 51310"/>
              <a:gd name="adj3" fmla="val 122034"/>
              <a:gd name="adj4" fmla="val 69162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Földesúr (hűbérúr) lakhelye fallal körül véve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5" name="1. sz. felirat 4"/>
          <p:cNvSpPr/>
          <p:nvPr/>
        </p:nvSpPr>
        <p:spPr>
          <a:xfrm>
            <a:off x="4733533" y="5349057"/>
            <a:ext cx="1719583" cy="1887241"/>
          </a:xfrm>
          <a:prstGeom prst="borderCallout1">
            <a:avLst>
              <a:gd name="adj1" fmla="val -2223"/>
              <a:gd name="adj2" fmla="val 49154"/>
              <a:gd name="adj3" fmla="val -35520"/>
              <a:gd name="adj4" fmla="val 72037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Földesúr birtoka (majorság),</a:t>
            </a:r>
            <a:br>
              <a:rPr lang="hu-HU" b="1" dirty="0" smtClean="0">
                <a:solidFill>
                  <a:srgbClr val="C00000"/>
                </a:solidFill>
              </a:rPr>
            </a:br>
            <a:r>
              <a:rPr lang="hu-HU" b="1" dirty="0" smtClean="0">
                <a:solidFill>
                  <a:srgbClr val="C00000"/>
                </a:solidFill>
              </a:rPr>
              <a:t>ahol a jobbágy a robotot végezte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6" name="1. sz. felirat 5"/>
          <p:cNvSpPr/>
          <p:nvPr/>
        </p:nvSpPr>
        <p:spPr>
          <a:xfrm>
            <a:off x="1340773" y="899593"/>
            <a:ext cx="1719583" cy="1296144"/>
          </a:xfrm>
          <a:prstGeom prst="borderCallout1">
            <a:avLst>
              <a:gd name="adj1" fmla="val 102645"/>
              <a:gd name="adj2" fmla="val 51310"/>
              <a:gd name="adj3" fmla="val 130614"/>
              <a:gd name="adj4" fmla="val 10238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A templom és a körülötte lévő egyházi birtok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7" name="1. sz. felirat 6"/>
          <p:cNvSpPr/>
          <p:nvPr/>
        </p:nvSpPr>
        <p:spPr>
          <a:xfrm>
            <a:off x="2564908" y="3347865"/>
            <a:ext cx="877028" cy="720080"/>
          </a:xfrm>
          <a:prstGeom prst="borderCallout1">
            <a:avLst>
              <a:gd name="adj1" fmla="val 637"/>
              <a:gd name="adj2" fmla="val 50591"/>
              <a:gd name="adj3" fmla="val -81792"/>
              <a:gd name="adj4" fmla="val 114389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Malom</a:t>
            </a:r>
            <a:endParaRPr lang="hu-HU" b="1" dirty="0">
              <a:solidFill>
                <a:srgbClr val="C00000"/>
              </a:solidFill>
            </a:endParaRPr>
          </a:p>
        </p:txBody>
      </p:sp>
      <p:sp>
        <p:nvSpPr>
          <p:cNvPr id="8" name="1. sz. felirat 7"/>
          <p:cNvSpPr/>
          <p:nvPr/>
        </p:nvSpPr>
        <p:spPr>
          <a:xfrm>
            <a:off x="332661" y="3720768"/>
            <a:ext cx="1719583" cy="1427301"/>
          </a:xfrm>
          <a:prstGeom prst="borderCallout1">
            <a:avLst>
              <a:gd name="adj1" fmla="val 102645"/>
              <a:gd name="adj2" fmla="val 51310"/>
              <a:gd name="adj3" fmla="val 147774"/>
              <a:gd name="adj4" fmla="val 90001"/>
            </a:avLst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</a:rPr>
              <a:t>A jobbágyok házai és a hozzájuk tartozó jobbágytelek</a:t>
            </a:r>
            <a:endParaRPr lang="hu-H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40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32660" y="395545"/>
            <a:ext cx="6192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járadékok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harmadik formájaként az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alávetetteknek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pénzt is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kellett fizetniük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Ilyen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formában szedték be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például a földbért.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1" y="1861036"/>
            <a:ext cx="6760946" cy="342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églalap 3"/>
          <p:cNvSpPr/>
          <p:nvPr/>
        </p:nvSpPr>
        <p:spPr>
          <a:xfrm>
            <a:off x="260648" y="5580116"/>
            <a:ext cx="6480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esküvők,lovaggá avatások vagy egyházi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ünnepek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alkalmával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parasztoknak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ajándékot kellett vinniük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földesúr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számára. </a:t>
            </a:r>
          </a:p>
        </p:txBody>
      </p:sp>
      <p:sp>
        <p:nvSpPr>
          <p:cNvPr id="5" name="Téglalap 4"/>
          <p:cNvSpPr/>
          <p:nvPr/>
        </p:nvSpPr>
        <p:spPr>
          <a:xfrm>
            <a:off x="233144" y="6595780"/>
            <a:ext cx="6576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10. századra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paraszti népességben már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 volt különbség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szolgák,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illetve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szabad eredetűek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között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ekkortól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jobbágyoknak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nevezzük őket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églalap 5"/>
          <p:cNvSpPr/>
          <p:nvPr/>
        </p:nvSpPr>
        <p:spPr>
          <a:xfrm>
            <a:off x="233144" y="7611446"/>
            <a:ext cx="65082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jobbágyok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egyrészt gazdaságilag függtek a földesuraktól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mert a föld az úré volt.</a:t>
            </a:r>
            <a:b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ásrészt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személyi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függés is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jellemezte a viszonyukat.</a:t>
            </a:r>
          </a:p>
        </p:txBody>
      </p:sp>
    </p:spTree>
    <p:extLst>
      <p:ext uri="{BB962C8B-B14F-4D97-AF65-F5344CB8AC3E}">
        <p14:creationId xmlns:p14="http://schemas.microsoft.com/office/powerpoint/2010/main" val="32707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2344</TotalTime>
  <Words>563</Words>
  <Application>Microsoft Office PowerPoint</Application>
  <PresentationFormat>Diavetítés a képernyőre (4:3 oldalarány)</PresentationFormat>
  <Paragraphs>37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11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EURÓPA  a V – XI. században</dc:title>
  <dc:creator>Nelli és Kálmán</dc:creator>
  <cp:lastModifiedBy>Tikos Kálmán</cp:lastModifiedBy>
  <cp:revision>199</cp:revision>
  <dcterms:created xsi:type="dcterms:W3CDTF">2013-11-01T10:26:53Z</dcterms:created>
  <dcterms:modified xsi:type="dcterms:W3CDTF">2020-05-05T20:32:45Z</dcterms:modified>
</cp:coreProperties>
</file>