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4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58" d="100"/>
          <a:sy n="58" d="100"/>
        </p:scale>
        <p:origin x="15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6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0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6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0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0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1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1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65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0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4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9CE5-7642-47E6-A65B-79C895A92CA7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7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 flipH="1">
            <a:off x="477670" y="2415654"/>
            <a:ext cx="79702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MAGYARORSZÁG A SZOVJET TÁBORBAN</a:t>
            </a:r>
          </a:p>
          <a:p>
            <a:pPr algn="ctr"/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1945 - 1990</a:t>
            </a:r>
            <a:endParaRPr lang="hu-H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4" y="118659"/>
            <a:ext cx="1754211" cy="254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s://upload.wikimedia.org/wikipedia/en/4/4b/Mkp-sdunificationcong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47" y="22440"/>
            <a:ext cx="1801172" cy="2516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tatic.origos.hu/s/partners/foto/img/201404-romok/01-02-erzsebethid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0" y="118659"/>
            <a:ext cx="3484491" cy="232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mult-kor.hu/image/article/main/.630x1260/435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45" y="70550"/>
            <a:ext cx="3985145" cy="2296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tatic.keptelenseg.hu/p/0a69b9d1714617e6cc42ed0bf31af3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0" y="5199796"/>
            <a:ext cx="3545147" cy="1658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mek.oszk.hu/01900/01906/html/cd9/kepek/tortenelem/to281sztal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4" y="4281370"/>
            <a:ext cx="1992930" cy="2549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pinteraukcioshaz.hu/images/201111/20111107_7198-324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79" y="4200856"/>
            <a:ext cx="2029240" cy="2630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hir.ma/wp-content/uploads/2013/08/1F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0" y="5164633"/>
            <a:ext cx="3971499" cy="175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94" y="5125448"/>
            <a:ext cx="4271749" cy="183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53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42451" y="103240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7" y="855062"/>
            <a:ext cx="8793849" cy="2861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442451" y="3126659"/>
            <a:ext cx="471948" cy="442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42451" y="1255899"/>
            <a:ext cx="471948" cy="442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42451" y="1624609"/>
            <a:ext cx="471948" cy="442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42451" y="2348682"/>
            <a:ext cx="471948" cy="442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42451" y="1979972"/>
            <a:ext cx="471948" cy="442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42451" y="2746888"/>
            <a:ext cx="471948" cy="442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6" y="3716594"/>
            <a:ext cx="8793850" cy="2993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Egyenes összekötő nyíllal 11"/>
          <p:cNvCxnSpPr/>
          <p:nvPr/>
        </p:nvCxnSpPr>
        <p:spPr>
          <a:xfrm>
            <a:off x="3067665" y="4380271"/>
            <a:ext cx="1799303" cy="471948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3067665" y="4763729"/>
            <a:ext cx="1799303" cy="1268361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3067664" y="5928852"/>
            <a:ext cx="1799304" cy="217538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V="1">
            <a:off x="3067664" y="4520207"/>
            <a:ext cx="1799304" cy="1755403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3052914" y="5143500"/>
            <a:ext cx="1814054" cy="512332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flipV="1">
            <a:off x="3052913" y="5291072"/>
            <a:ext cx="1814055" cy="250549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0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2" y="260603"/>
            <a:ext cx="8475879" cy="137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llipszis 2"/>
          <p:cNvSpPr/>
          <p:nvPr/>
        </p:nvSpPr>
        <p:spPr>
          <a:xfrm>
            <a:off x="545296" y="855475"/>
            <a:ext cx="368710" cy="383458"/>
          </a:xfrm>
          <a:prstGeom prst="ellipse">
            <a:avLst/>
          </a:prstGeom>
          <a:noFill/>
          <a:ln w="34925">
            <a:solidFill>
              <a:srgbClr val="365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4598881" y="1199558"/>
            <a:ext cx="368710" cy="383458"/>
          </a:xfrm>
          <a:prstGeom prst="ellipse">
            <a:avLst/>
          </a:prstGeom>
          <a:noFill/>
          <a:ln w="34925">
            <a:solidFill>
              <a:srgbClr val="365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0" y="1637070"/>
            <a:ext cx="8495466" cy="511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/>
          <p:nvPr/>
        </p:nvSpPr>
        <p:spPr>
          <a:xfrm>
            <a:off x="914006" y="5560142"/>
            <a:ext cx="560438" cy="3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914006" y="6077197"/>
            <a:ext cx="560438" cy="3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769491" y="5590500"/>
            <a:ext cx="6799322" cy="3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hatalom védelmében rendkívüli állapotot rendeltek el.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754664" y="5821535"/>
            <a:ext cx="6799322" cy="3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Korlátozó intézkedéseket vezetnek be.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752049" y="6077197"/>
            <a:ext cx="6799322" cy="3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Szabadságharcosokat toboroznak. 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727154" y="6365791"/>
            <a:ext cx="6799322" cy="3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Példaképül állítja a pesti forradalmárokat.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6601" y="0"/>
            <a:ext cx="5186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Az 1956-os forradalom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91319" y="941695"/>
            <a:ext cx="434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Október huszonharmadika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86601" y="1533465"/>
            <a:ext cx="507696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Október végén a budapesti műszaki egyetemen diákgyűlést tartottak. Követeléseiket 16 pontban fogalmazták meg.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között szerepelt Nagy Imre kormányfővé kinevezése, a többpártrendszer bevezetése, Rákosi bíróság elé állítása és a szovjet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csapatok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kivonása. </a:t>
            </a:r>
          </a:p>
          <a:p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1956. október 23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-án délutánra az egyetemisták tüntetést szerveztek.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résztvevők két helyen,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műszaki egyetemnél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Petőfi-szobornál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gyülekeztek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Innen vonultak a Bem térre.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Útközben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 többen csatlakoztak a felvonulókhoz.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Egyre radikálisabb jelszavak hangzottak el, például ,,Nagy Imrét a kormányba, Rákosit a Dunába!'' </a:t>
            </a:r>
          </a:p>
        </p:txBody>
      </p:sp>
      <p:pic>
        <p:nvPicPr>
          <p:cNvPr id="1026" name="Picture 2" descr="http://www.montazsmagazin.hu/wp-content/uploads/2015/10/elte_tunte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87" y="899547"/>
            <a:ext cx="3810000" cy="23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femina.hu/terasz/erdekes_tenyek_1956/tunte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16" y="4376369"/>
            <a:ext cx="3851326" cy="2189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913162" y="3292156"/>
            <a:ext cx="42308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Ekkor még úgy látszott, hogy csak az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gyetemisták által kezdeményezett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ékés tüntetés lesz. 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442347" y="444917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csalódást keltett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emberekben,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akik már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forradalmi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változásokat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akartak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Sztálin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monumentális szobránál is összegyűltek az emberek.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nehézségek árán ugyan, de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sikerült ledönteniük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gyűlölt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emlékművet.</a:t>
            </a:r>
          </a:p>
        </p:txBody>
      </p:sp>
      <p:sp>
        <p:nvSpPr>
          <p:cNvPr id="3" name="Téglalap 2"/>
          <p:cNvSpPr/>
          <p:nvPr/>
        </p:nvSpPr>
        <p:spPr>
          <a:xfrm>
            <a:off x="102358" y="100801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zászlokból kivágták a gyűlölt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Rákosi - címert.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lyukas zászló vált a forradalom egyik jelképévé.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Estére a tömeg hatalmasra duzzadt.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főváros három pontján is fontos események történtek.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Parlament előtt Nagy Imre mellett tüntettek, aki hamarosan beszédet mondott, amelyben korábbi reformjai folytatását ígérte. </a:t>
            </a:r>
          </a:p>
        </p:txBody>
      </p:sp>
      <p:pic>
        <p:nvPicPr>
          <p:cNvPr id="2050" name="Picture 2" descr="http://portal.debrecen.hu/upload/Image/Cikkkepek/Hirek/Helyihirek/2007/oktober/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41" y="247134"/>
            <a:ext cx="4606803" cy="3331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loapp.hunsor.se/blog/kitekinto?ShowFile&amp;image=1287791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50" y="3529877"/>
            <a:ext cx="3810000" cy="267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49485" y="6150114"/>
            <a:ext cx="3929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gyűlölt diktátor szobrát a tömeg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darabjaira szedte szét. 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dunaharasztima.hu/wp-content/uploads/2010/10/sztalinszob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3" y="3497364"/>
            <a:ext cx="4215738" cy="2671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676194" y="3659980"/>
            <a:ext cx="3907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lyukas zászló az egész világon a 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agyar forradalom jelképe lett.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5188" y="0"/>
            <a:ext cx="52612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harmadik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tüntető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csoport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Rádió székházánál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követelések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beolvasását akarta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elérni.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Kérésüket megtagadták, ráadásul Gerő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ádió beszéde még inkább felhergelte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embereket.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feldühödött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tömeg fegyvereket szerzett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hamarosan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eldördültek az első lövések.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Máig tisztázatlan, hogy az ÁVH-sok vagy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tüntetők lőttek-e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előszőr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felkelők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ezután megostromolták és 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elfoglalták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Rádió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épületét.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070110" y="3687901"/>
            <a:ext cx="50223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éjszaka folyamán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városba szovjet tankok nyomultak.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Azt gondolták, hogy puszta megjelenésükkel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véget vetnek a megmozdulásoknak.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Legnagyobb meglepetéstükre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budapestiek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felvették ellenük a harcot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városi környezetben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idegenül mozgópáncélosok közül sokat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benzines palackokkal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(ún. Molotov-koktéllal) sikerült harcképtelenné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tenni.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cultura.hu/wp-content/uploads/2015/05/cultura-radio-1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67" y="152013"/>
            <a:ext cx="4162399" cy="2656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930084" y="2740551"/>
            <a:ext cx="3875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Magyar Rádiónál történtek fordulópontot jelentettek a nap eseményeinek menetében. 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upload.wikimedia.org/wikipedia/commons/0/07/Sz%C3%A9tl%C5%91tt_harckocsi_a_M%C3%B3ricz_Zsigmond_k%C3%B6rt%C3%A9r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64" y="3959585"/>
            <a:ext cx="3316371" cy="2294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korok.webnode.hu/200000927-46f1548e21/imagesCAXPS06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5" y="3787177"/>
            <a:ext cx="3642317" cy="2362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34029" y="6150114"/>
            <a:ext cx="3027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főváros rövid időn belül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stromlott várossá vált.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http://www.fotomuveszet.net/_site/templates/images/stories/fotok/200612/19/06121904.jpg?PHPSESSID=6b77aac2a19d2429c82d49afc286c1f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6" y="3687901"/>
            <a:ext cx="3807263" cy="2566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7546" y="109182"/>
            <a:ext cx="3773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forradalom győzelme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17263" y="803220"/>
            <a:ext cx="47494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Ebben a helyzetben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MDP engedett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követelések egy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részének, 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Imrét miniszterelnökké nevezték ki.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továbbra is az 1953-as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folytatását szerette volna megvalósítani.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felkelők viszont teljes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függetlenséget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demokráciát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akartak.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forradalom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hívei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október 25-én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újabb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tüntetésen vettek részt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Parlament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előtt.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Ekkor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-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feltehetőleg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ÁVH emberei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sortüzet nyitottak a fegyvertelen tömegre.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mészárlás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közel száz áldozatot követelt.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Néhány felkelő a következő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napokban hajtóvadászatot rendezettaz ÁVH-sok ellen.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sortűz után a Budapestre küldött szovjet megbízottak leváltották Gerőt.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flagmagazin.hu/userfiles/text/87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32" y="109182"/>
            <a:ext cx="3658311" cy="4389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agyarorszag.ucoz.hu/1956parla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32" y="4369586"/>
            <a:ext cx="3624855" cy="2385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20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1709" y="116078"/>
            <a:ext cx="47698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MDP új vezetője Kádár János lett.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döntő fordulatra október 28-án került sor.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Ezen a napon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 Imre elfogadta a felkelők követeléseit, és az eseményeket nemzeti demokratikus forradalomnak minősítette.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Bejelentette az ÁVH feloszlatását és a szovjet csapatok kivonulását.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Elismerték a többpártrendszert is, s hamarosan sorra jöttek létre a pártok.</a:t>
            </a:r>
          </a:p>
        </p:txBody>
      </p:sp>
      <p:sp>
        <p:nvSpPr>
          <p:cNvPr id="3" name="Téglalap 2"/>
          <p:cNvSpPr/>
          <p:nvPr/>
        </p:nvSpPr>
        <p:spPr>
          <a:xfrm>
            <a:off x="4722072" y="4133134"/>
            <a:ext cx="43507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Október végén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feloszlott az MDP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helyette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megalakult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Magyar Szocialista Munkáspárt (MSZP)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melynek vezetője Kádár János lett.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Kádár ekkor még Nagy Imre mellett állt.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Másnap azonban eltűnt: a szovjetek Moszkvába vitték, és rábírták, hogy vegyen részt a forradalom leverésében. </a:t>
            </a:r>
          </a:p>
        </p:txBody>
      </p:sp>
      <p:pic>
        <p:nvPicPr>
          <p:cNvPr id="5122" name="Picture 2" descr="http://444.hu/assets/koztarasag-ter-total-nyugi-56-25-1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9" y="3430798"/>
            <a:ext cx="4090936" cy="2303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65239" y="5790077"/>
            <a:ext cx="41681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Október 30-án a köztársaság téri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pártháznál zajlottak le a forradalom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egvéresebb eseményei.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www.titkosbudapest.hu/cms/upload/image/article/106_pic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2" y="3164376"/>
            <a:ext cx="4168129" cy="2638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9" y="3179687"/>
            <a:ext cx="4267053" cy="2716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img.444.hu/56osorosz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395" y="116078"/>
            <a:ext cx="4113366" cy="283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4651286" y="296301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szovjet csapatok ideiglenes kivonulása 1956 október 31-én a </a:t>
            </a:r>
            <a:endParaRPr lang="hu-H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Szent </a:t>
            </a:r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István körúton.</a:t>
            </a:r>
          </a:p>
        </p:txBody>
      </p:sp>
      <p:pic>
        <p:nvPicPr>
          <p:cNvPr id="5128" name="Picture 8" descr="http://kmpsz.uz.ua/images/images/1956foto-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395" y="0"/>
            <a:ext cx="4069057" cy="294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5988401" y="116078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Úgy tűnt teljesül</a:t>
            </a:r>
          </a:p>
          <a:p>
            <a:pPr algn="ctr"/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kívánság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2232" y="180566"/>
            <a:ext cx="47784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Imre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rádöbbent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arra, hogy a szovjetek fegyveres támadást készítenek elő.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Ennek hatására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bejelentette, hogy Magyarország kilép a Varsói Szerződésből, és semleges, független állammá alakul.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Ezzel teljesült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felkelők utolsó követelése is, s a fegyveres harcok lassan elcsitultak.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élet kezdett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visszatérni a normális kerékvágásba. </a:t>
            </a:r>
          </a:p>
        </p:txBody>
      </p:sp>
      <p:pic>
        <p:nvPicPr>
          <p:cNvPr id="6146" name="Picture 2" descr="http://pctrs.network.hu/clubpicture/2/9/_/29384_268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03" y="180566"/>
            <a:ext cx="4029938" cy="2252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361324" y="2443949"/>
            <a:ext cx="48654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miniszterelnök november 4-i beszédében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külföldi segítséget kért, de a nagyhatalmak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özti egyezség ezt lehetetlenné tette.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Emlékszel rá, hogy mikor és miben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egyeztek meg a világ akkori „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rai”?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2824" y="3690885"/>
            <a:ext cx="47676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Szovjet beavatkozás </a:t>
            </a:r>
          </a:p>
          <a:p>
            <a:r>
              <a:rPr lang="hu-HU" sz="2800" b="1" dirty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– a forradalom leverése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62232" y="4789641"/>
            <a:ext cx="4867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4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-én hajnalban azonban Budapest lakói ágyúdörgésre ébredtek.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 csapatok újabb támadást indítottak a forradalom ellen.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Imre számos hívével együtt Jugoszlávia budapesti nagykövetségére menekült. </a:t>
            </a:r>
          </a:p>
        </p:txBody>
      </p:sp>
      <p:pic>
        <p:nvPicPr>
          <p:cNvPr id="6148" name="Picture 4" descr="http://magyarhirlap.hu/mh/webimage/1/1/9/9/0/wimage/01oMTI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34" y="4039936"/>
            <a:ext cx="3719103" cy="2298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4454010" y="6161092"/>
            <a:ext cx="4822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„Baráti” szovjet tankok kelnek át </a:t>
            </a:r>
            <a:endParaRPr lang="hu-H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Margit 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hídon és szállják meg Pest utcáit.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://www.osmagyaregyhaz.hu/images/56nov4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09" y="4134375"/>
            <a:ext cx="2204172" cy="2204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2.indafoto.hu/4/3/62183_d092b8f3e3f91dc99774ecbf149e94a0/19221835_7a5a3ab1376a5ea3043d2d51d9344c07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849" y="4085631"/>
            <a:ext cx="1976121" cy="2252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50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6981" y="14021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Ezzel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egyidejűleg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megalakult egy új kormány,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melynek vezetője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szovjetek által kiszemelt Kádár János lett.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ún. Magyar Forradalmi Munkás-Paraszt Kormány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együttműködött a megszállókkal.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szovjetek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órák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alatt elfoglalták Budapest legfontosabb pontjait.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felkelőcsoportok még egy hétig folytatták a szabadságharcot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a nyomasztó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túlerő hatására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végül kénytelenek voltak letenni a fegyvert. </a:t>
            </a:r>
          </a:p>
        </p:txBody>
      </p:sp>
      <p:pic>
        <p:nvPicPr>
          <p:cNvPr id="7170" name="Picture 2" descr="http://www.rev.hu/sulinet56/online/szerviz/foto/00001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01" y="273408"/>
            <a:ext cx="3993870" cy="2838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4848136" y="3111910"/>
            <a:ext cx="419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Corvin közi csendélet a zsákmányolt 122 mm-es szovjet 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tarackkal.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://www.onlinefootage.tv/uploads/videos/5277/images/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81" y="-1"/>
            <a:ext cx="4294354" cy="3111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48981" y="3819796"/>
            <a:ext cx="4104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Legtovább itt tartottak ki a felkelők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sokszoros túlerővel szemben.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31555" y="3970042"/>
            <a:ext cx="3951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forradalom jellege </a:t>
            </a:r>
          </a:p>
          <a:p>
            <a:r>
              <a:rPr lang="hu-HU" sz="2800" b="1" dirty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és jelentősége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04037" y="5235568"/>
            <a:ext cx="3792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 forradalma igen sokszínű volt,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ráadásul rövidsége miatt nehéz pontosan megítélni a résztvevők szándékait.</a:t>
            </a:r>
          </a:p>
        </p:txBody>
      </p:sp>
      <p:pic>
        <p:nvPicPr>
          <p:cNvPr id="7174" name="Picture 6" descr="http://galeria.nlcafe.hu/files/320/085/000/85320/85320_707571_1000x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40" y="4527573"/>
            <a:ext cx="3045125" cy="2272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977830" y="4972653"/>
            <a:ext cx="21661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Sokszor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„gyerekek” vették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 a harcot az 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rosz tankokkal. 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6476" y="127318"/>
            <a:ext cx="48374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 irányzat emelkedett ki.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egyiknek a követői nyugati típusú polgári demokráciát akartak létrehozni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másik hívei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1945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után kialakult rendszer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átfogó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reformját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demokratizálását tűzték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 célul.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nem lehet eldönteni, hogy a két fő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irányzat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közül melyik vált volna erősebbé.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Bár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forradalom elbukott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hatása mégis óriási volt, hiszen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sztálinizmust többé nem lehetett visszaállítani.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Hazánk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fokozatosan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legszabadabb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országgá vált a kommunista tábor államai között.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1956 világtörténelmi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jelentőségű is : ez az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egyetlen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forradalom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századi diktatúrák történetében.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szabadságért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küzdő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magyarok a Nyugat szemében hősökké váltak.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ENSZ is többször megtárgyalta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”magyar kérdést”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elítélte a szovjet beavatkozást.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08" y="127317"/>
            <a:ext cx="4047497" cy="6555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021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2692</TotalTime>
  <Words>1004</Words>
  <Application>Microsoft Office PowerPoint</Application>
  <PresentationFormat>Diavetítés a képernyőre (4:3 oldalarány)</PresentationFormat>
  <Paragraphs>124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297</cp:revision>
  <dcterms:created xsi:type="dcterms:W3CDTF">2016-07-18T11:45:32Z</dcterms:created>
  <dcterms:modified xsi:type="dcterms:W3CDTF">2020-05-15T18:06:21Z</dcterms:modified>
</cp:coreProperties>
</file>