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21" r:id="rId3"/>
    <p:sldId id="322" r:id="rId4"/>
    <p:sldId id="323" r:id="rId5"/>
    <p:sldId id="324" r:id="rId6"/>
    <p:sldId id="325" r:id="rId7"/>
    <p:sldId id="326" r:id="rId8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8C2E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684987-2895-4D04-9600-E040B8D76123}" type="datetimeFigureOut">
              <a:rPr lang="hu-HU"/>
              <a:pPr>
                <a:defRPr/>
              </a:pPr>
              <a:t>2020. 03. 31.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2C1A8B2-9DBE-49CF-A24C-11EC37F84A5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4426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BD015-382C-4345-8630-03DE55BED298}" type="datetimeFigureOut">
              <a:rPr lang="hu-HU"/>
              <a:pPr>
                <a:defRPr/>
              </a:pPr>
              <a:t>2020. 03. 31.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7014F-7E70-4441-B693-68853DDDEBE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84395520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4B2C1-C234-430A-A44E-EFB941EA1D41}" type="datetimeFigureOut">
              <a:rPr lang="hu-HU"/>
              <a:pPr>
                <a:defRPr/>
              </a:pPr>
              <a:t>2020. 03. 31.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E405F-2A2F-4F5F-8A73-442928888CC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82915594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19191-67AA-4CDC-BA90-69963E3124AE}" type="datetimeFigureOut">
              <a:rPr lang="hu-HU"/>
              <a:pPr>
                <a:defRPr/>
              </a:pPr>
              <a:t>2020. 03. 31.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C4A63-0E38-4422-8C82-E63F6C09DC4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37484252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2A2C2-FCDC-4C03-8A76-EEC715D871DD}" type="datetimeFigureOut">
              <a:rPr lang="hu-HU"/>
              <a:pPr>
                <a:defRPr/>
              </a:pPr>
              <a:t>2020. 03. 31.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65FD7-294D-409E-972C-253F4B8646F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25715155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3F41F-4F60-42D7-AD72-2549ED5FFEA1}" type="datetimeFigureOut">
              <a:rPr lang="hu-HU"/>
              <a:pPr>
                <a:defRPr/>
              </a:pPr>
              <a:t>2020. 03. 31.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4B75C-3EC9-44BC-B144-0050D7156BB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62700209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002C9-8AFE-439C-BC51-034F58328035}" type="datetimeFigureOut">
              <a:rPr lang="hu-HU"/>
              <a:pPr>
                <a:defRPr/>
              </a:pPr>
              <a:t>2020. 03. 31.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6D4AB-20D3-4110-BA28-805B2D58E96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21887667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991AD-5BBE-4B66-8F77-1F14F11906C5}" type="datetimeFigureOut">
              <a:rPr lang="hu-HU"/>
              <a:pPr>
                <a:defRPr/>
              </a:pPr>
              <a:t>2020. 03. 31.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C855E-5179-47E9-AA25-9A2847FB867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01194810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F4DBF-0FD6-46ED-848E-A45180813913}" type="datetimeFigureOut">
              <a:rPr lang="hu-HU"/>
              <a:pPr>
                <a:defRPr/>
              </a:pPr>
              <a:t>2020. 03. 31.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D8350-4657-4C3E-BDD6-13407024C84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41886285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A09C0-03F1-4150-893F-E468D204E9E2}" type="datetimeFigureOut">
              <a:rPr lang="hu-HU"/>
              <a:pPr>
                <a:defRPr/>
              </a:pPr>
              <a:t>2020. 03. 31.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BC3C3-1BB3-4B81-80AD-FF0D9AA0D13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98895076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00A18-8669-4405-9E09-3FF691703AB8}" type="datetimeFigureOut">
              <a:rPr lang="hu-HU"/>
              <a:pPr>
                <a:defRPr/>
              </a:pPr>
              <a:t>2020. 03. 31.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7EEF8-7052-4E25-8A25-A27B83E3855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02733580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A832C-0365-4CA8-A1C3-BF9326761B86}" type="datetimeFigureOut">
              <a:rPr lang="hu-HU"/>
              <a:pPr>
                <a:defRPr/>
              </a:pPr>
              <a:t>2020. 03. 31.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4E9DA-F9DE-4A51-9A45-11A4AA3D796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40682604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7118BB-1D8D-4940-BCFE-D34FC9E27F12}" type="datetimeFigureOut">
              <a:rPr lang="hu-HU"/>
              <a:pPr>
                <a:defRPr/>
              </a:pPr>
              <a:t>2020. 03. 31.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C47ABB7-8E8F-46CF-9BF8-357FBBD48BBC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713788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68313" y="1457325"/>
            <a:ext cx="5883275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Az Újkor kezdetén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4313" y="214313"/>
            <a:ext cx="5602287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„napkirályok” százada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57188" y="1071563"/>
            <a:ext cx="38909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háború háborút követ</a:t>
            </a:r>
          </a:p>
        </p:txBody>
      </p:sp>
      <p:sp>
        <p:nvSpPr>
          <p:cNvPr id="4" name="Téglalap 3"/>
          <p:cNvSpPr>
            <a:spLocks noChangeArrowheads="1"/>
          </p:cNvSpPr>
          <p:nvPr/>
        </p:nvSpPr>
        <p:spPr bwMode="auto">
          <a:xfrm>
            <a:off x="214313" y="1841500"/>
            <a:ext cx="44291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Európában nem csitultak a reformációt követő vallási ellentétek.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katolikus Habsburg-uralkodók és protestáns alattvalóik között háború tört ki. </a:t>
            </a:r>
            <a:b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Ebből alakult ki a </a:t>
            </a:r>
            <a:r>
              <a:rPr lang="hu-HU" altLang="hu-H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harmincéves háború (1618-1648)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altLang="hu-H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amelybe később számos európai ország is beavatkozott.</a:t>
            </a:r>
          </a:p>
          <a:p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 Habsburgok vereséget szenvedtek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de az igazi vesztes a német nép lett.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 háború 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ugyanis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hatalmas pusztítással járt: kb. egymillió áldozatot követelt. 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Nyomában éhínségek és járványok pusztítottak.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1648-ban megkötötték a </a:t>
            </a:r>
            <a:r>
              <a:rPr lang="hu-HU" altLang="hu-H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vesztfáliai békét. </a:t>
            </a:r>
            <a:endParaRPr lang="hu-HU" altLang="hu-HU" sz="20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000108"/>
            <a:ext cx="416433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églalap 5"/>
          <p:cNvSpPr>
            <a:spLocks noChangeArrowheads="1"/>
          </p:cNvSpPr>
          <p:nvPr/>
        </p:nvSpPr>
        <p:spPr bwMode="auto">
          <a:xfrm>
            <a:off x="5214938" y="3786188"/>
            <a:ext cx="3143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hu-HU" altLang="hu-HU" b="1">
                <a:solidFill>
                  <a:srgbClr val="002060"/>
                </a:solidFill>
              </a:rPr>
              <a:t>Európa a harmincéves háború 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(1618 - 1648) után.</a:t>
            </a:r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auto">
          <a:xfrm>
            <a:off x="4572000" y="4611688"/>
            <a:ext cx="457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Ennek következményeként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b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Német-római Császárság területe mintegy 300 önálló államra tagolódott.</a:t>
            </a:r>
          </a:p>
          <a:p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győztesek területeket kaptak,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elismerték Hollandia és Svájc függetlenségét.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Ezzel a békéve1 véget értek a vallásháborúk.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>
            <a:spLocks noChangeArrowheads="1"/>
          </p:cNvSpPr>
          <p:nvPr/>
        </p:nvSpPr>
        <p:spPr bwMode="auto">
          <a:xfrm>
            <a:off x="214313" y="214313"/>
            <a:ext cx="414337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béketárgyalás helyszínén fényes záróünnepségeket rendeztek: l28 fogást tálaltak fel a követeknek, az épület előtt állóknak pedig egy aranyozott</a:t>
            </a:r>
          </a:p>
          <a:p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oroszlán fejből folyt a bor.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Európa-szerte tűzijátékokat tartottak.</a:t>
            </a:r>
          </a:p>
          <a:p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 béke azonban nem bizonyult tartósnak. </a:t>
            </a:r>
            <a:b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 17 . században csupán hét olyan esztendő volt, amelyben nem dúlt háború Európában.</a:t>
            </a:r>
          </a:p>
        </p:txBody>
      </p:sp>
      <p:pic>
        <p:nvPicPr>
          <p:cNvPr id="82946" name="Picture 2" descr="http://alomlato2.nolblog.hu/files/Westfaliai%20beke%20itt%20eppen%20Munsterb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57166"/>
            <a:ext cx="471641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4357688" y="500063"/>
            <a:ext cx="4297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u-HU" altLang="hu-HU" b="1">
                <a:solidFill>
                  <a:srgbClr val="FFFF00"/>
                </a:solidFill>
              </a:rPr>
              <a:t>A hadviselő felek aláírják a békeszerződést.</a:t>
            </a:r>
          </a:p>
        </p:txBody>
      </p:sp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4500563" y="3786188"/>
            <a:ext cx="4000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hu-HU" altLang="hu-HU" b="1">
                <a:solidFill>
                  <a:srgbClr val="002060"/>
                </a:solidFill>
              </a:rPr>
              <a:t>Ezzel lezárul az emberiség történetének 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első „világháborúja”.</a:t>
            </a:r>
          </a:p>
        </p:txBody>
      </p:sp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285750" y="4071938"/>
            <a:ext cx="68167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u-HU" altLang="hu-HU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korlátlan királyi hatalom</a:t>
            </a:r>
            <a:br>
              <a:rPr lang="hu-HU" altLang="hu-HU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Franciaországban</a:t>
            </a:r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auto">
          <a:xfrm>
            <a:off x="285750" y="4919663"/>
            <a:ext cx="85725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17. században a francia uralkodók a rendi gyűlés összehívása nélkül kormányoztak.</a:t>
            </a:r>
          </a:p>
          <a:p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Korlátlan királyi hatalom alakult ki, 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amely különösen szembetűnő volt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XIV. Lajos idején. 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király hozta a törvényeket , az ő kezében volt az igazságszolgáltatás, és ő irányította a végrehajtó hatalmat is.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Tikos Kálmán\Asztal\IMG_0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050704"/>
            <a:ext cx="5000628" cy="3807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144462"/>
            <a:ext cx="5274098" cy="1712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églalap 5"/>
          <p:cNvSpPr>
            <a:spLocks noChangeArrowheads="1"/>
          </p:cNvSpPr>
          <p:nvPr/>
        </p:nvSpPr>
        <p:spPr bwMode="auto">
          <a:xfrm>
            <a:off x="4214813" y="3500438"/>
            <a:ext cx="3227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u-HU" altLang="hu-HU" b="1">
                <a:solidFill>
                  <a:srgbClr val="002060"/>
                </a:solidFill>
              </a:rPr>
              <a:t>A Napkirály versailles i palotája.</a:t>
            </a:r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auto">
          <a:xfrm>
            <a:off x="214313" y="1857375"/>
            <a:ext cx="47148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XIV. Lajos, a ,,Napkirály'' fényes udvart épített ki a Párizs melletti Versailles-ban. </a:t>
            </a:r>
            <a:b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csillogó paloták, a szökőkutakkal díszített kertek, a színházi előadások, a királyi vadászatokra létrehozott vadaspark</a:t>
            </a:r>
          </a:p>
          <a:p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gazdagságról és pompáról árulkodtak.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Európa uralkodói irigykedve nézték,</a:t>
            </a:r>
          </a:p>
          <a:p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és utánozni próbálták ezt a fényűzést.</a:t>
            </a:r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auto">
          <a:xfrm>
            <a:off x="285750" y="4572000"/>
            <a:ext cx="39290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királyi bevételek lehetővé tették egy nagy létszámú állandó hadsereg fenntartását is.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Ebben a jól képzett, új típusú hadseregben vezették be először az egyenruha használatát.</a:t>
            </a: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500042"/>
            <a:ext cx="174584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églalap 9"/>
          <p:cNvSpPr>
            <a:spLocks noChangeArrowheads="1"/>
          </p:cNvSpPr>
          <p:nvPr/>
        </p:nvSpPr>
        <p:spPr bwMode="auto">
          <a:xfrm>
            <a:off x="6786563" y="214313"/>
            <a:ext cx="235743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 Napkirály hadjáratokkal igyekezett növelni amúgy is hatalmas</a:t>
            </a:r>
          </a:p>
          <a:p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országát, 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és ehhez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korszerű hadseregre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volt szűksége.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20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>
            <a:spLocks noChangeArrowheads="1"/>
          </p:cNvSpPr>
          <p:nvPr/>
        </p:nvSpPr>
        <p:spPr bwMode="auto">
          <a:xfrm>
            <a:off x="285750" y="214313"/>
            <a:ext cx="414337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legnagyobb álma Franciaország és Spanyolország egyesítése volt, melyre a spanyol uralkodóház kihalása adott lehetőséget.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De az osztrák Habsburgok is igényt tartottak a spanyol trónra.</a:t>
            </a:r>
          </a:p>
          <a:p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 Napkirály végül alulmaradt a </a:t>
            </a:r>
            <a:r>
              <a:rPr lang="hu-HU" altLang="hu-H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spanyol örökösödési háborúban  (1701-1714). </a:t>
            </a:r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6258" name="Picture 2" descr="http://upload.wikimedia.org/wikipedia/commons/4/46/Eugene_of_Savoy_during_the_Battle_of_Belgrade_1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429156" cy="26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4572000" y="2571750"/>
            <a:ext cx="43656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hu-HU" altLang="hu-HU" b="1">
                <a:solidFill>
                  <a:srgbClr val="002060"/>
                </a:solidFill>
              </a:rPr>
              <a:t>Az osztrákok győzelmében jelentős szerepet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játszott Savoyai Jenő tábornok.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A franciák veresége negatívan befolyásolta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harcunkat az osztrákok ellen a Rákóczi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szabadságharc idején.</a:t>
            </a: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3248"/>
            <a:ext cx="2167828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6261" name="Picture 5" descr="http://members.iif.hu/visontay/ponticulus/img1/portrait/peter-i-orosz-c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5278" y="4071942"/>
            <a:ext cx="2168722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églalap 6"/>
          <p:cNvSpPr>
            <a:spLocks noChangeArrowheads="1"/>
          </p:cNvSpPr>
          <p:nvPr/>
        </p:nvSpPr>
        <p:spPr bwMode="auto">
          <a:xfrm>
            <a:off x="3429000" y="5349875"/>
            <a:ext cx="364331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hu-HU" altLang="hu-HU" sz="2000" b="1"/>
              <a:t>I. (Nagy) Péter </a:t>
            </a:r>
            <a:r>
              <a:rPr lang="hu-HU" altLang="hu-HU" b="1"/>
              <a:t/>
            </a:r>
            <a:br>
              <a:rPr lang="hu-HU" altLang="hu-HU" b="1"/>
            </a:br>
            <a:r>
              <a:rPr lang="hu-HU" altLang="hu-HU" b="1" i="1"/>
              <a:t>1672 – 1725) </a:t>
            </a:r>
            <a:r>
              <a:rPr lang="hu-HU" altLang="hu-HU"/>
              <a:t/>
            </a:r>
            <a:br>
              <a:rPr lang="hu-HU" altLang="hu-HU"/>
            </a:br>
            <a:r>
              <a:rPr lang="hu-HU" altLang="hu-HU"/>
              <a:t>orosz cár, egyeduralkodó,</a:t>
            </a:r>
            <a:br>
              <a:rPr lang="hu-HU" altLang="hu-HU"/>
            </a:br>
            <a:r>
              <a:rPr lang="hu-HU" altLang="hu-HU" b="1"/>
              <a:t>Életcélja volt országát igazi európai nagyhatalommá fejleszteni.</a:t>
            </a:r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auto">
          <a:xfrm>
            <a:off x="1785938" y="3143250"/>
            <a:ext cx="435768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hu-HU" altLang="hu-HU" sz="2000" b="1"/>
              <a:t>XIV. Lajos</a:t>
            </a:r>
            <a:r>
              <a:rPr lang="hu-HU" altLang="hu-HU" sz="2000"/>
              <a:t> </a:t>
            </a:r>
            <a:r>
              <a:rPr lang="hu-HU" altLang="hu-HU"/>
              <a:t/>
            </a:r>
            <a:br>
              <a:rPr lang="hu-HU" altLang="hu-HU"/>
            </a:br>
            <a:r>
              <a:rPr lang="hu-HU" altLang="hu-HU"/>
              <a:t>francia király</a:t>
            </a:r>
            <a:br>
              <a:rPr lang="hu-HU" altLang="hu-HU"/>
            </a:br>
            <a:r>
              <a:rPr lang="hu-HU" altLang="hu-HU"/>
              <a:t>(</a:t>
            </a:r>
            <a:r>
              <a:rPr lang="hu-HU" altLang="hu-HU" b="1" i="1"/>
              <a:t>1638 - 1715</a:t>
            </a:r>
            <a:r>
              <a:rPr lang="hu-HU" altLang="hu-HU"/>
              <a:t>)</a:t>
            </a:r>
            <a:br>
              <a:rPr lang="hu-HU" altLang="hu-HU"/>
            </a:br>
            <a:r>
              <a:rPr lang="hu-HU" altLang="hu-HU"/>
              <a:t>A leghosszabb ideig (72 évig) uralkodó európai király. </a:t>
            </a:r>
            <a:br>
              <a:rPr lang="hu-HU" altLang="hu-HU"/>
            </a:br>
            <a:r>
              <a:rPr lang="hu-HU" altLang="hu-HU"/>
              <a:t>Ismert mellékneve: </a:t>
            </a:r>
            <a:r>
              <a:rPr lang="hu-HU" altLang="hu-HU" i="1"/>
              <a:t>„a Napkirály” </a:t>
            </a:r>
            <a:r>
              <a:rPr lang="hu-HU" altLang="hu-HU" b="1"/>
              <a:t>Az </a:t>
            </a:r>
            <a:r>
              <a:rPr lang="hu-HU" altLang="hu-HU" b="1">
                <a:solidFill>
                  <a:srgbClr val="C00000"/>
                </a:solidFill>
              </a:rPr>
              <a:t>abszolutizmus </a:t>
            </a:r>
            <a:r>
              <a:rPr lang="hu-HU" altLang="hu-HU" b="1"/>
              <a:t>klasszikus képviselője.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14313" y="214313"/>
            <a:ext cx="40560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Nagy Péter Oroszországa</a:t>
            </a:r>
          </a:p>
        </p:txBody>
      </p:sp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6688" y="3681413"/>
            <a:ext cx="6437312" cy="3176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églalap 5"/>
          <p:cNvSpPr>
            <a:spLocks noChangeArrowheads="1"/>
          </p:cNvSpPr>
          <p:nvPr/>
        </p:nvSpPr>
        <p:spPr bwMode="auto">
          <a:xfrm>
            <a:off x="2857500" y="2786063"/>
            <a:ext cx="607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hu-HU" altLang="hu-HU" b="1">
                <a:solidFill>
                  <a:srgbClr val="002060"/>
                </a:solidFill>
              </a:rPr>
              <a:t>Ilyen lehetett a I.(Naqy) Péter által alapított Szentpétervár, </a:t>
            </a:r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auto">
          <a:xfrm>
            <a:off x="4714875" y="3143250"/>
            <a:ext cx="2200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u-HU" altLang="hu-HU" b="1">
                <a:solidFill>
                  <a:srgbClr val="002060"/>
                </a:solidFill>
              </a:rPr>
              <a:t>és ilyen napjainkban.</a:t>
            </a:r>
            <a:endParaRPr lang="hu-HU" altLang="hu-HU"/>
          </a:p>
        </p:txBody>
      </p:sp>
      <p:pic>
        <p:nvPicPr>
          <p:cNvPr id="95235" name="Picture 3" descr="http://regi.1000ut.hu/Images/strelk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500438"/>
            <a:ext cx="6429388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églalap 9"/>
          <p:cNvSpPr>
            <a:spLocks noChangeArrowheads="1"/>
          </p:cNvSpPr>
          <p:nvPr/>
        </p:nvSpPr>
        <p:spPr bwMode="auto">
          <a:xfrm>
            <a:off x="0" y="928688"/>
            <a:ext cx="9144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17. század végén Oroszországban I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. (Nagy) Péter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cár került trónra, aki hatalmas termetével és fizikai erejével is kitűnt kora uralkodói közül.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fiatal cár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fejébe vette, hogy Oroszország fejlettségét Európáéhoz közelíti.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Balti-tenger pultján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új fővárost alapított, amelyet róla Szentpétervárnak neveztek el. 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Flottaépítésbe fogott, és a svédeket legyőzve országát nagyhatalommá tette.</a:t>
            </a:r>
          </a:p>
          <a:p>
            <a:endParaRPr lang="hu-HU" altLang="hu-H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>
            <a:spLocks noChangeArrowheads="1"/>
          </p:cNvSpPr>
          <p:nvPr/>
        </p:nvSpPr>
        <p:spPr bwMode="auto">
          <a:xfrm>
            <a:off x="0" y="2571750"/>
            <a:ext cx="278606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Az ország azonban Nagy Péter intézkedései ellenére sem fejlődött gyorsan. 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cár türelmetlen és erőszakos akciói csak a felszínt érintették.</a:t>
            </a:r>
          </a:p>
          <a:p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Az orosz jobbágyok 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milliói továbbra</a:t>
            </a:r>
          </a:p>
          <a:p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 rabszolgákéhoz hasonló alávetettségben éltek.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5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5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95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20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357188" y="285750"/>
            <a:ext cx="3179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u-HU" altLang="hu-H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Miről is tanultunk?</a:t>
            </a:r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2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85813"/>
            <a:ext cx="8643938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214938"/>
            <a:ext cx="847248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571500" y="1643063"/>
            <a:ext cx="500063" cy="357187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6" name="Téglalap 5"/>
          <p:cNvSpPr/>
          <p:nvPr/>
        </p:nvSpPr>
        <p:spPr>
          <a:xfrm>
            <a:off x="571500" y="2500313"/>
            <a:ext cx="500063" cy="357187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7" name="Téglalap 6"/>
          <p:cNvSpPr/>
          <p:nvPr/>
        </p:nvSpPr>
        <p:spPr>
          <a:xfrm>
            <a:off x="571500" y="2071688"/>
            <a:ext cx="500063" cy="357187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8" name="Lefelé nyíl 7"/>
          <p:cNvSpPr/>
          <p:nvPr/>
        </p:nvSpPr>
        <p:spPr>
          <a:xfrm>
            <a:off x="3429000" y="5715000"/>
            <a:ext cx="71438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" name="Lefelé nyíl 8"/>
          <p:cNvSpPr/>
          <p:nvPr/>
        </p:nvSpPr>
        <p:spPr>
          <a:xfrm>
            <a:off x="7858125" y="5643563"/>
            <a:ext cx="71438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1" name="Lefelé nyíl 10"/>
          <p:cNvSpPr/>
          <p:nvPr/>
        </p:nvSpPr>
        <p:spPr>
          <a:xfrm>
            <a:off x="6143625" y="5643563"/>
            <a:ext cx="71438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3071813" y="6215063"/>
            <a:ext cx="71437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rgbClr val="FFFF00"/>
                </a:solidFill>
              </a:rPr>
              <a:t>1581</a:t>
            </a:r>
          </a:p>
        </p:txBody>
      </p:sp>
      <p:sp>
        <p:nvSpPr>
          <p:cNvPr id="13" name="Téglalap 12"/>
          <p:cNvSpPr/>
          <p:nvPr/>
        </p:nvSpPr>
        <p:spPr>
          <a:xfrm>
            <a:off x="5786438" y="6215063"/>
            <a:ext cx="71437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rgbClr val="FFFF00"/>
                </a:solidFill>
              </a:rPr>
              <a:t>1648</a:t>
            </a:r>
          </a:p>
        </p:txBody>
      </p:sp>
      <p:sp>
        <p:nvSpPr>
          <p:cNvPr id="14" name="Téglalap 13"/>
          <p:cNvSpPr/>
          <p:nvPr/>
        </p:nvSpPr>
        <p:spPr>
          <a:xfrm>
            <a:off x="7000875" y="4857750"/>
            <a:ext cx="714375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rgbClr val="FFFF00"/>
                </a:solidFill>
              </a:rPr>
              <a:t>1689</a:t>
            </a:r>
          </a:p>
        </p:txBody>
      </p:sp>
      <p:sp>
        <p:nvSpPr>
          <p:cNvPr id="15" name="Téglalap 14"/>
          <p:cNvSpPr/>
          <p:nvPr/>
        </p:nvSpPr>
        <p:spPr>
          <a:xfrm>
            <a:off x="7572375" y="6143625"/>
            <a:ext cx="714375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rgbClr val="FFFF00"/>
                </a:solidFill>
              </a:rPr>
              <a:t>1701</a:t>
            </a:r>
          </a:p>
        </p:txBody>
      </p:sp>
      <p:sp>
        <p:nvSpPr>
          <p:cNvPr id="16" name="Felfelé nyíl 15"/>
          <p:cNvSpPr/>
          <p:nvPr/>
        </p:nvSpPr>
        <p:spPr>
          <a:xfrm>
            <a:off x="7358063" y="5643563"/>
            <a:ext cx="71437" cy="4286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3767</TotalTime>
  <Words>243</Words>
  <Application>Microsoft Office PowerPoint</Application>
  <PresentationFormat>Diavetítés a képernyőre (4:3 oldalarány)</PresentationFormat>
  <Paragraphs>43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Kami</dc:creator>
  <cp:lastModifiedBy>Tikos Kálmán</cp:lastModifiedBy>
  <cp:revision>325</cp:revision>
  <dcterms:created xsi:type="dcterms:W3CDTF">2014-07-16T10:48:47Z</dcterms:created>
  <dcterms:modified xsi:type="dcterms:W3CDTF">2020-03-31T09:12:20Z</dcterms:modified>
</cp:coreProperties>
</file>