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09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0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39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95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33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591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47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734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9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5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43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821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18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03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03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12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8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62E7-8305-459B-9E37-B8268FED71EC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6782-D756-4D2D-BE58-BC13D76992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8144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122" y="468903"/>
            <a:ext cx="10353761" cy="1325563"/>
          </a:xfrm>
        </p:spPr>
        <p:txBody>
          <a:bodyPr/>
          <a:lstStyle/>
          <a:p>
            <a:r>
              <a:rPr lang="hu-HU" dirty="0" smtClean="0"/>
              <a:t>Jellegzetes elemek: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Vízköpők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démonokat, a gonoszt a külső fal díszítésénél láthatjuk.</a:t>
            </a:r>
            <a:endParaRPr lang="hu-HU" dirty="0"/>
          </a:p>
        </p:txBody>
      </p:sp>
      <p:pic>
        <p:nvPicPr>
          <p:cNvPr id="3074" name="Picture 2" descr="Képtalálatok a következőre: vízköpő szobo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0077" r="10846" b="7982"/>
          <a:stretch/>
        </p:blipFill>
        <p:spPr bwMode="auto">
          <a:xfrm>
            <a:off x="227586" y="3094050"/>
            <a:ext cx="2808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ok a következőre: vízköpő szobo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70" y="3054350"/>
            <a:ext cx="5434229" cy="36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éptalálatok a következőre: vízköpő szob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1244" r="12163" b="17520"/>
          <a:stretch/>
        </p:blipFill>
        <p:spPr bwMode="auto">
          <a:xfrm>
            <a:off x="2383768" y="4713934"/>
            <a:ext cx="2772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szobrokkal számos helyen találkozhatunk: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 tornyok, oltárok, kapuk, katedrálisok külső fala.</a:t>
            </a:r>
            <a:endParaRPr lang="hu-HU" sz="2000" dirty="0"/>
          </a:p>
        </p:txBody>
      </p:sp>
      <p:sp>
        <p:nvSpPr>
          <p:cNvPr id="5" name="AutoShape 2" descr="Képtalálatok a következőre: gótikus épületszobrász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Képtalálatok a következőre: gótikus épületszobrásza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9" b="28449"/>
          <a:stretch>
            <a:fillRect/>
          </a:stretch>
        </p:blipFill>
        <p:spPr bwMode="auto">
          <a:xfrm>
            <a:off x="680322" y="609597"/>
            <a:ext cx="9959969" cy="37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874" y="276832"/>
            <a:ext cx="5176881" cy="1325563"/>
          </a:xfrm>
        </p:spPr>
        <p:txBody>
          <a:bodyPr/>
          <a:lstStyle/>
          <a:p>
            <a:r>
              <a:rPr lang="hu-HU" dirty="0" smtClean="0"/>
              <a:t>Szárnyas oltárok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095378" y="2512911"/>
            <a:ext cx="3634565" cy="692076"/>
          </a:xfrm>
        </p:spPr>
        <p:txBody>
          <a:bodyPr>
            <a:noAutofit/>
          </a:bodyPr>
          <a:lstStyle/>
          <a:p>
            <a:r>
              <a:rPr lang="hu-HU" sz="2000" dirty="0" smtClean="0"/>
              <a:t>Az ünnepi időszakban kinyitott szárnyak a kinyilatkoztatást jelképezik.</a:t>
            </a:r>
            <a:endParaRPr lang="hu-HU" sz="2000" dirty="0"/>
          </a:p>
        </p:txBody>
      </p:sp>
      <p:pic>
        <p:nvPicPr>
          <p:cNvPr id="4100" name="Picture 4" descr="Képtalálatok a következőre: gótikus szárnyasoltárok csuko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31" y="1909950"/>
            <a:ext cx="2530664" cy="189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éptalálatok a következőre: gótikus szárnyasoltárok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5" b="374"/>
          <a:stretch/>
        </p:blipFill>
        <p:spPr bwMode="auto">
          <a:xfrm>
            <a:off x="464874" y="1983318"/>
            <a:ext cx="4396674" cy="464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éptalálatok a következőre: szárnyasoltár része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02" y="3780013"/>
            <a:ext cx="3470115" cy="26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5137214" y="4423058"/>
            <a:ext cx="2795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advent és a nagyböjt idején bezárt szárnyak az isteni titkot rejtik.</a:t>
            </a:r>
          </a:p>
        </p:txBody>
      </p:sp>
    </p:spTree>
    <p:extLst>
      <p:ext uri="{BB962C8B-B14F-4D97-AF65-F5344CB8AC3E}">
        <p14:creationId xmlns:p14="http://schemas.microsoft.com/office/powerpoint/2010/main" val="34978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60337"/>
            <a:ext cx="3932237" cy="1714043"/>
          </a:xfrm>
        </p:spPr>
        <p:txBody>
          <a:bodyPr/>
          <a:lstStyle/>
          <a:p>
            <a:r>
              <a:rPr lang="hu-HU" dirty="0" smtClean="0"/>
              <a:t>Az emberábrázolás nagy fejlődésen ment keresztül.</a:t>
            </a:r>
            <a:endParaRPr lang="hu-HU" dirty="0"/>
          </a:p>
        </p:txBody>
      </p:sp>
      <p:pic>
        <p:nvPicPr>
          <p:cNvPr id="5122" name="Picture 2" descr="Képtalálatok a következőre: gótikus szobro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r="-472"/>
          <a:stretch/>
        </p:blipFill>
        <p:spPr bwMode="auto">
          <a:xfrm>
            <a:off x="3584028" y="2336872"/>
            <a:ext cx="234000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2903706" cy="3599317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 smtClean="0"/>
              <a:t>A kezdetben oszlopszerű merev alakokat felváltotta a valósághű ábrázolás. </a:t>
            </a:r>
          </a:p>
          <a:p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1" dirty="0" smtClean="0"/>
              <a:t>Jellemzői:</a:t>
            </a:r>
            <a:br>
              <a:rPr lang="hu-HU" sz="2000" b="1" dirty="0" smtClean="0"/>
            </a:br>
            <a:r>
              <a:rPr lang="hu-HU" sz="2000" b="1" dirty="0" smtClean="0"/>
              <a:t>Természetes mozdulatok.</a:t>
            </a:r>
            <a:br>
              <a:rPr lang="hu-HU" sz="2000" b="1" dirty="0" smtClean="0"/>
            </a:br>
            <a:r>
              <a:rPr lang="hu-HU" sz="2000" b="1" dirty="0" smtClean="0"/>
              <a:t>Érzelmek ábrázolása.</a:t>
            </a:r>
            <a:br>
              <a:rPr lang="hu-HU" sz="2000" b="1" dirty="0" smtClean="0"/>
            </a:br>
            <a:r>
              <a:rPr lang="hu-HU" sz="2000" b="1" dirty="0" smtClean="0"/>
              <a:t>Egyéni vonások.</a:t>
            </a:r>
            <a:endParaRPr lang="hu-HU" sz="2000" b="1" dirty="0"/>
          </a:p>
        </p:txBody>
      </p:sp>
      <p:sp>
        <p:nvSpPr>
          <p:cNvPr id="5" name="AutoShape 4" descr="Képtalálatok a következőre: gótikus szobr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Képtalálatok a következőre: gótikus szobr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8" name="Picture 8" descr="Képtalálatok a következőre: gótikus szobr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14" y="849034"/>
            <a:ext cx="2735136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éptalálatok a következőre: gótikus szobr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85" y="2336872"/>
            <a:ext cx="2406739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7227" y="1069384"/>
            <a:ext cx="3932237" cy="1158498"/>
          </a:xfrm>
        </p:spPr>
        <p:txBody>
          <a:bodyPr/>
          <a:lstStyle/>
          <a:p>
            <a:r>
              <a:rPr lang="hu-HU" dirty="0" smtClean="0"/>
              <a:t>Szt. László hermája</a:t>
            </a:r>
            <a:endParaRPr lang="hu-HU" dirty="0"/>
          </a:p>
        </p:txBody>
      </p:sp>
      <p:pic>
        <p:nvPicPr>
          <p:cNvPr id="6146" name="Picture 2" descr="Képtalálatok a következőre: st lászló hermáj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0" t="11382" r="24593" b="233"/>
          <a:stretch/>
        </p:blipFill>
        <p:spPr bwMode="auto">
          <a:xfrm>
            <a:off x="5626735" y="609600"/>
            <a:ext cx="4539619" cy="58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87709" y="2750105"/>
            <a:ext cx="3932237" cy="2819399"/>
          </a:xfrm>
        </p:spPr>
        <p:txBody>
          <a:bodyPr>
            <a:normAutofit fontScale="85000" lnSpcReduction="20000"/>
          </a:bodyPr>
          <a:lstStyle/>
          <a:p>
            <a:r>
              <a:rPr lang="hu-HU" sz="2000" dirty="0"/>
              <a:t>Győrben őrzik Szent László koponyáját a herma belsejében található ezüst tokban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 smtClean="0"/>
              <a:t>Herma: ereklye tartó edény</a:t>
            </a:r>
          </a:p>
          <a:p>
            <a:r>
              <a:rPr lang="hu-HU" sz="2000" dirty="0" smtClean="0"/>
              <a:t>Ereklye: keresztény vértanúk, szentek maradványai.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60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0783" y="324174"/>
            <a:ext cx="10353761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sz="5300" b="1" dirty="0" smtClean="0"/>
              <a:t>gótikus festészet</a:t>
            </a:r>
            <a:r>
              <a:rPr lang="hu-HU" dirty="0" smtClean="0"/>
              <a:t> megjelenési formái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2002" y="1649737"/>
            <a:ext cx="5283200" cy="964451"/>
          </a:xfrm>
        </p:spPr>
        <p:txBody>
          <a:bodyPr>
            <a:normAutofit/>
          </a:bodyPr>
          <a:lstStyle/>
          <a:p>
            <a:r>
              <a:rPr lang="hu-HU" dirty="0" smtClean="0"/>
              <a:t>1. A kódexekben sok szép iniciálét és miniatúrát láthatunk.</a:t>
            </a:r>
            <a:endParaRPr lang="hu-HU" dirty="0"/>
          </a:p>
        </p:txBody>
      </p:sp>
      <p:pic>
        <p:nvPicPr>
          <p:cNvPr id="1026" name="Picture 2" descr="Képtalálatok a következőre: gótika festészet minatú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2790869"/>
            <a:ext cx="2964873" cy="39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820153" y="1678351"/>
            <a:ext cx="5494391" cy="1060541"/>
          </a:xfrm>
        </p:spPr>
        <p:txBody>
          <a:bodyPr>
            <a:normAutofit/>
          </a:bodyPr>
          <a:lstStyle/>
          <a:p>
            <a:r>
              <a:rPr lang="hu-HU" dirty="0" smtClean="0"/>
              <a:t>2. Oltárok táblaképei (fa táblára általában temperával festett kép)</a:t>
            </a:r>
            <a:endParaRPr lang="hu-HU" dirty="0"/>
          </a:p>
        </p:txBody>
      </p:sp>
      <p:pic>
        <p:nvPicPr>
          <p:cNvPr id="1028" name="Picture 4" descr="Képtalálatok a következőre: gótika festészet minatúr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06" y="2899358"/>
            <a:ext cx="3781765" cy="28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947743" y="5789196"/>
            <a:ext cx="582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M.S. mester: Mária és Erzsébet találkozása</a:t>
            </a:r>
          </a:p>
          <a:p>
            <a:r>
              <a:rPr lang="hu-HU" dirty="0" smtClean="0"/>
              <a:t>Középkori </a:t>
            </a:r>
            <a:r>
              <a:rPr lang="hu-HU" dirty="0" err="1" smtClean="0"/>
              <a:t>azonosítatlan</a:t>
            </a:r>
            <a:r>
              <a:rPr lang="hu-HU" dirty="0" smtClean="0"/>
              <a:t> magyarországi festő munkája. (Csak a monogram: M S maradt fenn.)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62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89630" y="478479"/>
            <a:ext cx="4045527" cy="960582"/>
          </a:xfrm>
        </p:spPr>
        <p:txBody>
          <a:bodyPr>
            <a:normAutofit fontScale="92500"/>
          </a:bodyPr>
          <a:lstStyle/>
          <a:p>
            <a:r>
              <a:rPr lang="hu-HU" sz="4000" dirty="0" smtClean="0"/>
              <a:t>3. Üvegfestészet</a:t>
            </a:r>
            <a:endParaRPr lang="hu-HU" sz="4000" dirty="0"/>
          </a:p>
        </p:txBody>
      </p:sp>
      <p:pic>
        <p:nvPicPr>
          <p:cNvPr id="1032" name="Picture 8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65" y="1875831"/>
            <a:ext cx="2316346" cy="45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36119" y="758396"/>
            <a:ext cx="2840437" cy="79848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4. Freskó </a:t>
            </a:r>
            <a:endParaRPr lang="hu-HU" sz="4000" dirty="0"/>
          </a:p>
        </p:txBody>
      </p:sp>
      <p:pic>
        <p:nvPicPr>
          <p:cNvPr id="1030" name="Picture 6" descr="Képtalálatok a következőre: gótikus freskó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93" y="1936151"/>
            <a:ext cx="5578593" cy="37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058554" y="6034489"/>
            <a:ext cx="611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székelyderzsi</a:t>
            </a:r>
            <a:r>
              <a:rPr lang="hu-HU" sz="2000" dirty="0" smtClean="0"/>
              <a:t> templom 600 éves freskói (Erdély)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154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5204" y="253139"/>
            <a:ext cx="4631745" cy="2042390"/>
          </a:xfrm>
        </p:spPr>
        <p:txBody>
          <a:bodyPr>
            <a:normAutofit/>
          </a:bodyPr>
          <a:lstStyle/>
          <a:p>
            <a:r>
              <a:rPr lang="hu-HU" sz="5300" dirty="0" smtClean="0"/>
              <a:t>Giotto</a:t>
            </a:r>
            <a:r>
              <a:rPr lang="hu-HU" dirty="0" smtClean="0"/>
              <a:t> -  </a:t>
            </a:r>
            <a:br>
              <a:rPr lang="hu-HU" dirty="0" smtClean="0"/>
            </a:br>
            <a:r>
              <a:rPr lang="hu-HU" sz="2400" dirty="0" smtClean="0"/>
              <a:t>a késő gótika legjelentősebb freskófestője</a:t>
            </a:r>
            <a:endParaRPr lang="hu-HU" sz="2400" dirty="0"/>
          </a:p>
        </p:txBody>
      </p:sp>
      <p:pic>
        <p:nvPicPr>
          <p:cNvPr id="3074" name="Picture 2" descr="Képtalálatok a következőre: giot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92" y="609600"/>
            <a:ext cx="575450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-34060" y="2295529"/>
            <a:ext cx="5510271" cy="2851259"/>
          </a:xfrm>
        </p:spPr>
        <p:txBody>
          <a:bodyPr>
            <a:normAutofit fontScale="92500" lnSpcReduction="10000"/>
          </a:bodyPr>
          <a:lstStyle/>
          <a:p>
            <a:r>
              <a:rPr lang="hu-HU" sz="2400" b="1" dirty="0" smtClean="0"/>
              <a:t>Művészete hatalmas lépést tett az új felfogás irányába. Képeit a világos színek uraljak. Az alakok valósághűek, mély érzéseket közvetítenek.</a:t>
            </a:r>
          </a:p>
          <a:p>
            <a:r>
              <a:rPr lang="hu-HU" sz="2400" b="1" dirty="0" smtClean="0"/>
              <a:t>Freskó:  Frissel alapozott, nedves falfelületre festett kép.</a:t>
            </a:r>
            <a:endParaRPr lang="hu-HU" sz="2400" b="1" dirty="0"/>
          </a:p>
        </p:txBody>
      </p:sp>
      <p:pic>
        <p:nvPicPr>
          <p:cNvPr id="3076" name="Picture 4" descr="Képtalálatok a következőre: gio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8" y="5086145"/>
            <a:ext cx="4560141" cy="14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6666" y="371959"/>
            <a:ext cx="4291526" cy="1127502"/>
          </a:xfrm>
        </p:spPr>
        <p:txBody>
          <a:bodyPr/>
          <a:lstStyle/>
          <a:p>
            <a:r>
              <a:rPr lang="hu-HU" dirty="0" smtClean="0"/>
              <a:t>A festészet jellegzetességei</a:t>
            </a:r>
            <a:endParaRPr lang="hu-HU" dirty="0"/>
          </a:p>
        </p:txBody>
      </p:sp>
      <p:pic>
        <p:nvPicPr>
          <p:cNvPr id="2050" name="Picture 2" descr="RISD Museum: Unknown artist, Spanish, Spain. Crucifixion, ca. 1490. Tempera and gold on panel. 143.8 x 113 cm (56 5/8 x 44 1/2 inches). Gift of John Nicholas Brown. 69.197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4819" y="371959"/>
            <a:ext cx="401083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27390" y="1529082"/>
            <a:ext cx="3790078" cy="426211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hu-HU" sz="2400" b="1" dirty="0" smtClean="0"/>
              <a:t>Arany színű égbolt</a:t>
            </a:r>
          </a:p>
          <a:p>
            <a:pPr marL="342900" indent="-342900">
              <a:buAutoNum type="arabicPeriod"/>
            </a:pPr>
            <a:r>
              <a:rPr lang="hu-HU" sz="2400" b="1" dirty="0" smtClean="0"/>
              <a:t>Jelképes formák</a:t>
            </a:r>
          </a:p>
          <a:p>
            <a:pPr marL="342900" indent="-342900">
              <a:buAutoNum type="arabicPeriod"/>
            </a:pPr>
            <a:r>
              <a:rPr lang="hu-HU" sz="2400" b="1" dirty="0" smtClean="0"/>
              <a:t>Élénk tiszta színek</a:t>
            </a:r>
          </a:p>
          <a:p>
            <a:pPr marL="342900" indent="-342900">
              <a:buAutoNum type="arabicPeriod"/>
            </a:pPr>
            <a:r>
              <a:rPr lang="hu-HU" sz="2400" b="1" dirty="0" smtClean="0"/>
              <a:t>Részletgazdagság</a:t>
            </a:r>
          </a:p>
        </p:txBody>
      </p:sp>
      <p:pic>
        <p:nvPicPr>
          <p:cNvPr id="2052" name="Picture 4" descr="Szent György és Szent Sándo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72" y="1224229"/>
            <a:ext cx="2216342" cy="40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ok a következőre: gótikus festménye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 b="1443"/>
          <a:stretch/>
        </p:blipFill>
        <p:spPr bwMode="auto">
          <a:xfrm>
            <a:off x="1647271" y="3875938"/>
            <a:ext cx="195031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8</TotalTime>
  <Words>216</Words>
  <Application>Microsoft Office PowerPoint</Application>
  <PresentationFormat>Szélesvásznú</PresentationFormat>
  <Paragraphs>33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Jellegzetes elemek:</vt:lpstr>
      <vt:lpstr>A szobrokkal számos helyen találkozhatunk:</vt:lpstr>
      <vt:lpstr>Szárnyas oltárok</vt:lpstr>
      <vt:lpstr>Az emberábrázolás nagy fejlődésen ment keresztül.</vt:lpstr>
      <vt:lpstr>Szt. László hermája</vt:lpstr>
      <vt:lpstr>A gótikus festészet megjelenési formái</vt:lpstr>
      <vt:lpstr>PowerPoint-bemutató</vt:lpstr>
      <vt:lpstr>Giotto -   a késő gótika legjelentősebb freskófestője</vt:lpstr>
      <vt:lpstr>A festészet jellegzetességei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Szárnyas oltárok</dc:title>
  <dc:creator>Tikos Kálmán</dc:creator>
  <cp:lastModifiedBy>Tikos Kálmán</cp:lastModifiedBy>
  <cp:revision>4</cp:revision>
  <dcterms:created xsi:type="dcterms:W3CDTF">2020-03-21T20:44:31Z</dcterms:created>
  <dcterms:modified xsi:type="dcterms:W3CDTF">2020-03-21T21:04:00Z</dcterms:modified>
</cp:coreProperties>
</file>