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9CF3-4DDC-42A0-9366-0252CFD23039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A8A6-8120-4BB1-ADED-3ED0CFBECE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8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9CF3-4DDC-42A0-9366-0252CFD23039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A8A6-8120-4BB1-ADED-3ED0CFBECE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234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9CF3-4DDC-42A0-9366-0252CFD23039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A8A6-8120-4BB1-ADED-3ED0CFBECE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614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9CF3-4DDC-42A0-9366-0252CFD23039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A8A6-8120-4BB1-ADED-3ED0CFBECE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689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9CF3-4DDC-42A0-9366-0252CFD23039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A8A6-8120-4BB1-ADED-3ED0CFBECE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5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9CF3-4DDC-42A0-9366-0252CFD23039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A8A6-8120-4BB1-ADED-3ED0CFBECE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855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9CF3-4DDC-42A0-9366-0252CFD23039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A8A6-8120-4BB1-ADED-3ED0CFBECE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380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9CF3-4DDC-42A0-9366-0252CFD23039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A8A6-8120-4BB1-ADED-3ED0CFBECE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817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9CF3-4DDC-42A0-9366-0252CFD23039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A8A6-8120-4BB1-ADED-3ED0CFBECE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686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9CF3-4DDC-42A0-9366-0252CFD23039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A8A6-8120-4BB1-ADED-3ED0CFBECE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811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9CF3-4DDC-42A0-9366-0252CFD23039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A8A6-8120-4BB1-ADED-3ED0CFBECE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201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09CF3-4DDC-42A0-9366-0252CFD23039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6A8A6-8120-4BB1-ADED-3ED0CFBECE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108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b/b8/FDR_in_193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710" y="188640"/>
            <a:ext cx="2612764" cy="1959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8640"/>
            <a:ext cx="2520280" cy="1951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4824538" cy="3911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96342" y="2924944"/>
            <a:ext cx="8278688" cy="1470025"/>
          </a:xfrm>
        </p:spPr>
        <p:txBody>
          <a:bodyPr>
            <a:noAutofit/>
          </a:bodyPr>
          <a:lstStyle/>
          <a:p>
            <a:r>
              <a:rPr lang="hu-HU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GAZDASÁGI</a:t>
            </a:r>
            <a:br>
              <a:rPr lang="hu-HU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VILÁGVÁLSÁG</a:t>
            </a:r>
            <a:br>
              <a:rPr lang="hu-HU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1929 - 1933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624870" y="5777503"/>
            <a:ext cx="36216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„Fekete csütörtök”</a:t>
            </a:r>
            <a:b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Összeomlott a New York-i tőzsde</a:t>
            </a:r>
          </a:p>
        </p:txBody>
      </p:sp>
      <p:pic>
        <p:nvPicPr>
          <p:cNvPr id="6146" name="Picture 2" descr="http://istenbizony.hu/wp-content/uploads/2011/10/attachme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0906" y="4716575"/>
            <a:ext cx="2433474" cy="2003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ult-kor.hu/image/article/main/.460x310/2484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99455"/>
            <a:ext cx="2915816" cy="1749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24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147990"/>
            <a:ext cx="504056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Németország</a:t>
            </a:r>
            <a:br>
              <a:rPr kumimoji="0" lang="hu-HU" sz="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kumimoji="0" lang="hu-H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hu-H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Igen súlyos volt a helyzet Németországban</a:t>
            </a:r>
            <a:r>
              <a:rPr kumimoji="0" lang="hu-H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amely az – ekkor elapadó – amerikai kölcsönöktől és befektetésektől függött, a </a:t>
            </a:r>
            <a:r>
              <a:rPr kumimoji="0" lang="hu-H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munkanélküliek száma itt később elérte a hatmilliót.</a:t>
            </a:r>
            <a:br>
              <a:rPr kumimoji="0" lang="hu-H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USA után Németországot sújtotta a leginkább a válság, ezért is erősödhettek meg annyira a szélsőséges pártok.</a:t>
            </a:r>
            <a:endParaRPr kumimoji="0" lang="hu-H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08374"/>
            <a:ext cx="3862114" cy="2172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851154" y="2867887"/>
            <a:ext cx="4269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</a:rPr>
              <a:t>Adolf Hitler és a náci párt hatalomra</a:t>
            </a:r>
            <a:br>
              <a:rPr lang="hu-HU" sz="2000" b="1" dirty="0">
                <a:solidFill>
                  <a:srgbClr val="002060"/>
                </a:solidFill>
              </a:rPr>
            </a:br>
            <a:r>
              <a:rPr lang="hu-HU" sz="2000" b="1" dirty="0">
                <a:solidFill>
                  <a:srgbClr val="002060"/>
                </a:solidFill>
              </a:rPr>
              <a:t> jutását a gazdasági válság elősegítette</a:t>
            </a:r>
          </a:p>
        </p:txBody>
      </p:sp>
      <p:sp>
        <p:nvSpPr>
          <p:cNvPr id="4" name="Téglalap 3"/>
          <p:cNvSpPr/>
          <p:nvPr/>
        </p:nvSpPr>
        <p:spPr>
          <a:xfrm>
            <a:off x="4392454" y="3861048"/>
            <a:ext cx="47278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Magyarországon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főként a mezőgazdaság került bajba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mert a hazai terményeket csak sokkal alacsonyabb áron lehetett eladni külföldön.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ipar termelése is csökkent, és hatalmas tömegek veszítették el munkájukat.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19883"/>
            <a:ext cx="3672408" cy="3234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347603" y="6165304"/>
            <a:ext cx="4070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002060"/>
                </a:solidFill>
              </a:rPr>
              <a:t>Magyarországi család a válság idején</a:t>
            </a:r>
          </a:p>
        </p:txBody>
      </p:sp>
    </p:spTree>
    <p:extLst>
      <p:ext uri="{BB962C8B-B14F-4D97-AF65-F5344CB8AC3E}">
        <p14:creationId xmlns:p14="http://schemas.microsoft.com/office/powerpoint/2010/main" val="330904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858971" cy="6524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22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86210" y="404664"/>
            <a:ext cx="85715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válság előzményei, kirobbanásának okai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46332" y="1453833"/>
            <a:ext cx="5865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század legviharosabb évei az 1920-as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évek voltak.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világháborúval a hátuk mögött az emberek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úgy érezték, hogy elsodorják őket a változások.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húszas éveket a szesztilalom, a jazz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térhódí-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tása és a tömegsajtó kialakulása jellemezte.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15794"/>
            <a:ext cx="3354327" cy="27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5150668" y="4077072"/>
            <a:ext cx="3637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</a:rPr>
              <a:t>Csatornába öntik az alkoholt</a:t>
            </a:r>
            <a:br>
              <a:rPr lang="hu-HU" sz="2000" b="1" dirty="0">
                <a:solidFill>
                  <a:srgbClr val="002060"/>
                </a:solidFill>
              </a:rPr>
            </a:br>
            <a:r>
              <a:rPr lang="hu-HU" sz="2000" b="1" dirty="0">
                <a:solidFill>
                  <a:srgbClr val="002060"/>
                </a:solidFill>
              </a:rPr>
              <a:t>az USA-ban a szesztilalom idején</a:t>
            </a:r>
          </a:p>
        </p:txBody>
      </p:sp>
      <p:sp>
        <p:nvSpPr>
          <p:cNvPr id="8" name="Téglalap 7"/>
          <p:cNvSpPr/>
          <p:nvPr/>
        </p:nvSpPr>
        <p:spPr>
          <a:xfrm>
            <a:off x="4211960" y="4783417"/>
            <a:ext cx="4932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alkoholfogyasztás azonban nem szűnt meg,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sőt nem is csökkent nagyon, mert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feketekereskedelem gyorsan és hatékonyan kiépült. 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tilalmat végül 1933. december 5-én oldották fel.</a:t>
            </a:r>
          </a:p>
        </p:txBody>
      </p:sp>
      <p:sp>
        <p:nvSpPr>
          <p:cNvPr id="9" name="Téglalap 8"/>
          <p:cNvSpPr/>
          <p:nvPr/>
        </p:nvSpPr>
        <p:spPr>
          <a:xfrm>
            <a:off x="119157" y="5943183"/>
            <a:ext cx="3925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</a:rPr>
              <a:t>A feketekereskedelem segítségével gazdagodott meg </a:t>
            </a:r>
            <a:r>
              <a:rPr lang="hu-HU" sz="2000" b="1" dirty="0" err="1">
                <a:solidFill>
                  <a:srgbClr val="002060"/>
                </a:solidFill>
              </a:rPr>
              <a:t>Al</a:t>
            </a:r>
            <a:r>
              <a:rPr lang="hu-HU" sz="2000" b="1" dirty="0">
                <a:solidFill>
                  <a:srgbClr val="002060"/>
                </a:solidFill>
              </a:rPr>
              <a:t> Capone is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53" y="3398861"/>
            <a:ext cx="1986558" cy="25443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93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95536" y="6206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fiatalság divatba jött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hiszen nagyon sok fiatal halt meg a háborúban.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tizenévesek ennek következtében olyan szabadságot élveztek, mint korábban még soha. 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Ez volt a híres jazz-korszak.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21" y="245484"/>
            <a:ext cx="2827488" cy="3200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5394413" y="3446414"/>
            <a:ext cx="2859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err="1">
                <a:solidFill>
                  <a:srgbClr val="002060"/>
                </a:solidFill>
              </a:rPr>
              <a:t>Joséphine</a:t>
            </a:r>
            <a:r>
              <a:rPr lang="hu-HU" sz="2000" b="1" dirty="0">
                <a:solidFill>
                  <a:srgbClr val="002060"/>
                </a:solidFill>
              </a:rPr>
              <a:t> Baker</a:t>
            </a:r>
            <a:br>
              <a:rPr lang="hu-HU" sz="2000" b="1" dirty="0">
                <a:solidFill>
                  <a:srgbClr val="002060"/>
                </a:solidFill>
              </a:rPr>
            </a:br>
            <a:r>
              <a:rPr lang="hu-HU" sz="2000" dirty="0">
                <a:solidFill>
                  <a:srgbClr val="002060"/>
                </a:solidFill>
              </a:rPr>
              <a:t> afroamerikai származású </a:t>
            </a:r>
            <a:br>
              <a:rPr lang="hu-HU" sz="2000" dirty="0">
                <a:solidFill>
                  <a:srgbClr val="002060"/>
                </a:solidFill>
              </a:rPr>
            </a:br>
            <a:r>
              <a:rPr lang="hu-HU" sz="2000" dirty="0">
                <a:solidFill>
                  <a:srgbClr val="002060"/>
                </a:solidFill>
              </a:rPr>
              <a:t>előadóművész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4156304" cy="3281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églalap 8"/>
          <p:cNvSpPr/>
          <p:nvPr/>
        </p:nvSpPr>
        <p:spPr>
          <a:xfrm>
            <a:off x="4716329" y="4709606"/>
            <a:ext cx="4248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Divatba jöttek a koraérett, hanyagul divatos fiatal lányok, akik rövidre vágatták hajukat és szoknyájukat, és mesés cipőket hordtak.</a:t>
            </a:r>
          </a:p>
        </p:txBody>
      </p:sp>
    </p:spTree>
    <p:extLst>
      <p:ext uri="{BB962C8B-B14F-4D97-AF65-F5344CB8AC3E}">
        <p14:creationId xmlns:p14="http://schemas.microsoft.com/office/powerpoint/2010/main" val="140415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95936" y="404664"/>
            <a:ext cx="4968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gazdasági kimerülés, az anyagi és emberi erőforrások pusztulása,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 fedezet nélküli pénzkibocsátás és a kereskedelmi kapcsolatok szétzilálódása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miatt gazdasági világválság jelentkezett. 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Ennek következtében jelentős mértékben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megnőtt az infláció és a munkanélküliség,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valamint a közszükségleti cikkek hiánya.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462753" cy="2517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88293" y="2913043"/>
            <a:ext cx="3189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</a:rPr>
              <a:t>Utcakép az 1920-as években</a:t>
            </a:r>
            <a:br>
              <a:rPr lang="hu-HU" sz="2000" b="1" dirty="0">
                <a:solidFill>
                  <a:srgbClr val="002060"/>
                </a:solidFill>
              </a:rPr>
            </a:br>
            <a:r>
              <a:rPr lang="hu-HU" sz="2000" b="1" dirty="0">
                <a:solidFill>
                  <a:srgbClr val="002060"/>
                </a:solidFill>
              </a:rPr>
              <a:t>az USA-ból</a:t>
            </a:r>
          </a:p>
        </p:txBody>
      </p:sp>
      <p:sp>
        <p:nvSpPr>
          <p:cNvPr id="5" name="Téglalap 4"/>
          <p:cNvSpPr/>
          <p:nvPr/>
        </p:nvSpPr>
        <p:spPr>
          <a:xfrm>
            <a:off x="4090191" y="412930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világgazdaság vezetését az USA vette át,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de nem volt tisztában a megváltozott gazdasági szerepével.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kialakult új gazdasági rendszerben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egész világ az USA rövidlejáratú kölcsöneitől függött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de ő továbbra is csak a belső piacaira koncentrált és folyamatosan változtatta a hitelpolitikáját.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79" y="3618938"/>
            <a:ext cx="3192119" cy="30805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. sz. felirat 5"/>
          <p:cNvSpPr/>
          <p:nvPr/>
        </p:nvSpPr>
        <p:spPr>
          <a:xfrm>
            <a:off x="3713204" y="3135760"/>
            <a:ext cx="5251284" cy="993548"/>
          </a:xfrm>
          <a:prstGeom prst="borderCallout1">
            <a:avLst>
              <a:gd name="adj1" fmla="val 55904"/>
              <a:gd name="adj2" fmla="val -2126"/>
              <a:gd name="adj3" fmla="val 186808"/>
              <a:gd name="adj4" fmla="val -228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Karikatúra  a 20-as évekből</a:t>
            </a:r>
            <a:br>
              <a:rPr lang="hu-HU" sz="2000" b="1" dirty="0"/>
            </a:br>
            <a:r>
              <a:rPr lang="hu-HU" sz="2000" b="1" dirty="0"/>
              <a:t>/a kép az USA a világgazdaságban betöltött szerepét szimbolizálja/ </a:t>
            </a:r>
          </a:p>
        </p:txBody>
      </p:sp>
    </p:spTree>
    <p:extLst>
      <p:ext uri="{BB962C8B-B14F-4D97-AF65-F5344CB8AC3E}">
        <p14:creationId xmlns:p14="http://schemas.microsoft.com/office/powerpoint/2010/main" val="320847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34" y="2780928"/>
            <a:ext cx="4286250" cy="3248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3708439" y="1312128"/>
            <a:ext cx="52927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Mindezt tovább tetézte az 1929. augusztusban kezdődő gazdasági recesszió.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Világszinten túltermelés alakult ki, s hatalmas mennyiségű cikk vált eladhatatlanná.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72616" y="40770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Ezek után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1929. október 24-én, a „fekete csütörtökön”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megkezdődött a részvénypiaci recesszió is, sokan innen számítják a válság kitörését.</a:t>
            </a:r>
            <a:br>
              <a:rPr lang="hu-HU" dirty="0">
                <a:latin typeface="Times New Roman" pitchFamily="18" charset="0"/>
                <a:cs typeface="Times New Roman" pitchFamily="18" charset="0"/>
              </a:rPr>
            </a:br>
            <a:r>
              <a:rPr lang="hu-HU" dirty="0">
                <a:latin typeface="Times New Roman" pitchFamily="18" charset="0"/>
                <a:cs typeface="Times New Roman" pitchFamily="18" charset="0"/>
              </a:rPr>
              <a:t>Ekkor – mindmáig tisztázatlan okokból kifolyólag –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 New York-i tőzsdén eladási láz tört ki, a részvények árfolyama hihetetlen mértékben zuhanni kezdett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95536" y="260648"/>
            <a:ext cx="4451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válság kirobbanása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54368"/>
            <a:ext cx="2750696" cy="2750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851018" y="6067733"/>
            <a:ext cx="3951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002060"/>
                </a:solidFill>
              </a:rPr>
              <a:t>A tőzsde összeomlása New Yorkban</a:t>
            </a:r>
          </a:p>
        </p:txBody>
      </p:sp>
    </p:spTree>
    <p:extLst>
      <p:ext uri="{BB962C8B-B14F-4D97-AF65-F5344CB8AC3E}">
        <p14:creationId xmlns:p14="http://schemas.microsoft.com/office/powerpoint/2010/main" val="269900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_PRIslKsfxJo/SciRajbxZmI/AAAAAAAAABw/DQnTufzqStg/s320/kr%C3%ADz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829507"/>
            <a:ext cx="4090253" cy="2909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9029" y="121621"/>
            <a:ext cx="4843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</a:rPr>
              <a:t>A válság az állami és </a:t>
            </a:r>
            <a:br>
              <a:rPr lang="hu-HU" sz="2000" b="1" dirty="0">
                <a:solidFill>
                  <a:srgbClr val="002060"/>
                </a:solidFill>
              </a:rPr>
            </a:br>
            <a:r>
              <a:rPr lang="hu-HU" sz="2000" b="1" dirty="0">
                <a:solidFill>
                  <a:srgbClr val="002060"/>
                </a:solidFill>
              </a:rPr>
              <a:t>kereskedelmi bankokat is súlyosan érintette</a:t>
            </a:r>
          </a:p>
        </p:txBody>
      </p:sp>
      <p:sp>
        <p:nvSpPr>
          <p:cNvPr id="3" name="Téglalap 2"/>
          <p:cNvSpPr/>
          <p:nvPr/>
        </p:nvSpPr>
        <p:spPr>
          <a:xfrm>
            <a:off x="4800988" y="260648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Több csődhullám söpört végig az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Egyesült Államokon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 válság alatt.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első bankpánikhoz is vezetett és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nagyon sok bank csődjét jelentette.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válság mélypontján végigsöpör egy harmadik csődhullám is.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Ekkortájt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munkanélküliség az USA-ban 2%-ról 25%-ra nőtt.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csődhullámok következményeként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egyes államokban nem maradt talpon bank.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17938"/>
            <a:ext cx="3240360" cy="2549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220072" y="5984686"/>
            <a:ext cx="3252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</a:rPr>
              <a:t>Munkanélküliek állnak sorba</a:t>
            </a:r>
            <a:br>
              <a:rPr lang="hu-HU" sz="2000" b="1" dirty="0">
                <a:solidFill>
                  <a:srgbClr val="002060"/>
                </a:solidFill>
              </a:rPr>
            </a:br>
            <a:r>
              <a:rPr lang="hu-HU" sz="2000" b="1" dirty="0">
                <a:solidFill>
                  <a:srgbClr val="002060"/>
                </a:solidFill>
              </a:rPr>
              <a:t>reggeliért a válság idején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48" y="3985557"/>
            <a:ext cx="2664296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51520" y="4581128"/>
            <a:ext cx="13933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</a:rPr>
              <a:t>Munkát</a:t>
            </a:r>
            <a:br>
              <a:rPr lang="hu-HU" sz="2000" b="1" dirty="0">
                <a:solidFill>
                  <a:srgbClr val="002060"/>
                </a:solidFill>
              </a:rPr>
            </a:br>
            <a:r>
              <a:rPr lang="hu-HU" sz="2000" b="1" dirty="0">
                <a:solidFill>
                  <a:srgbClr val="002060"/>
                </a:solidFill>
              </a:rPr>
              <a:t>kereső</a:t>
            </a:r>
            <a:br>
              <a:rPr lang="hu-HU" sz="2000" b="1" dirty="0">
                <a:solidFill>
                  <a:srgbClr val="002060"/>
                </a:solidFill>
              </a:rPr>
            </a:br>
            <a:r>
              <a:rPr lang="hu-HU" sz="2000" b="1" dirty="0">
                <a:solidFill>
                  <a:srgbClr val="002060"/>
                </a:solidFill>
              </a:rPr>
              <a:t>emberek</a:t>
            </a:r>
            <a:br>
              <a:rPr lang="hu-HU" sz="2000" b="1" dirty="0">
                <a:solidFill>
                  <a:srgbClr val="002060"/>
                </a:solidFill>
              </a:rPr>
            </a:br>
            <a:r>
              <a:rPr lang="hu-HU" sz="2000" b="1" dirty="0">
                <a:solidFill>
                  <a:srgbClr val="002060"/>
                </a:solidFill>
              </a:rPr>
              <a:t>az USA-ban</a:t>
            </a:r>
          </a:p>
        </p:txBody>
      </p:sp>
    </p:spTree>
    <p:extLst>
      <p:ext uri="{BB962C8B-B14F-4D97-AF65-F5344CB8AC3E}">
        <p14:creationId xmlns:p14="http://schemas.microsoft.com/office/powerpoint/2010/main" val="22379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51520" y="116632"/>
            <a:ext cx="8111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Válságkezelés az Egyesült Államokban </a:t>
            </a:r>
          </a:p>
        </p:txBody>
      </p:sp>
      <p:sp>
        <p:nvSpPr>
          <p:cNvPr id="4" name="Téglalap 3"/>
          <p:cNvSpPr/>
          <p:nvPr/>
        </p:nvSpPr>
        <p:spPr>
          <a:xfrm>
            <a:off x="310747" y="1075032"/>
            <a:ext cx="80522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Eleinte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sem az általános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(mint például az általános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takarékoskodás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sem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pedig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rendkívüli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(például kávéval fűtötték a mozdonyokat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) intézkedések nem segítettek.</a:t>
            </a:r>
          </a:p>
        </p:txBody>
      </p:sp>
      <p:sp>
        <p:nvSpPr>
          <p:cNvPr id="5" name="Téglalap 4"/>
          <p:cNvSpPr/>
          <p:nvPr/>
        </p:nvSpPr>
        <p:spPr>
          <a:xfrm>
            <a:off x="395536" y="2200252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hu-HU" sz="2400" b="1" dirty="0" err="1">
                <a:latin typeface="Times New Roman" pitchFamily="18" charset="0"/>
                <a:cs typeface="Times New Roman" pitchFamily="18" charset="0"/>
              </a:rPr>
              <a:t>Deal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95536" y="2720810"/>
            <a:ext cx="54319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1933.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március 4-én hirdette meg a hivatalába frissen beiktatott Franklin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Delano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Roosevelt amerikai elnök új gazdasági-társadalmi irányvonalát, a New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Dealt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(új irány).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Kemény kézzel rendbe tették a válságba került amerikai gazdaságot.</a:t>
            </a:r>
          </a:p>
        </p:txBody>
      </p:sp>
      <p:pic>
        <p:nvPicPr>
          <p:cNvPr id="1026" name="Picture 2" descr="Fájl:FDR in 193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66" y="1702498"/>
            <a:ext cx="2535579" cy="29839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4608256" y="465980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/>
              <a:t>Franklin </a:t>
            </a:r>
            <a:r>
              <a:rPr lang="hu-HU" b="1" dirty="0" err="1"/>
              <a:t>Delano</a:t>
            </a:r>
            <a:r>
              <a:rPr lang="hu-HU" b="1" dirty="0"/>
              <a:t> Roosevelt</a:t>
            </a:r>
            <a:r>
              <a:rPr lang="hu-HU" dirty="0"/>
              <a:t> </a:t>
            </a:r>
            <a:br>
              <a:rPr lang="hu-HU" dirty="0"/>
            </a:br>
            <a:r>
              <a:rPr lang="hu-HU" b="1" i="1" dirty="0"/>
              <a:t>(1882 – 1945) </a:t>
            </a:r>
            <a:br>
              <a:rPr lang="hu-HU" b="1" i="1" dirty="0"/>
            </a:br>
            <a:r>
              <a:rPr lang="hu-HU" dirty="0"/>
              <a:t>az Egyesült Államok 32. elnöke, </a:t>
            </a:r>
            <a:br>
              <a:rPr lang="hu-HU" dirty="0"/>
            </a:br>
            <a:r>
              <a:rPr lang="hu-HU" dirty="0"/>
              <a:t>akit 4 terminusra választottak meg. </a:t>
            </a:r>
            <a:br>
              <a:rPr lang="hu-HU" dirty="0"/>
            </a:br>
            <a:r>
              <a:rPr lang="hu-HU" dirty="0"/>
              <a:t>1933–1945 között volt elnök, </a:t>
            </a:r>
            <a:br>
              <a:rPr lang="hu-HU" dirty="0"/>
            </a:br>
            <a:r>
              <a:rPr lang="hu-HU" dirty="0"/>
              <a:t>és ő volt az egyetlen, </a:t>
            </a:r>
            <a:br>
              <a:rPr lang="hu-HU" dirty="0"/>
            </a:br>
            <a:r>
              <a:rPr lang="hu-HU" dirty="0"/>
              <a:t>aki két ciklusnál tovább vezette a Fehér Házat. </a:t>
            </a:r>
            <a:br>
              <a:rPr lang="hu-HU" dirty="0"/>
            </a:b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163" y="4365104"/>
            <a:ext cx="189584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336230" y="5106078"/>
            <a:ext cx="233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cs typeface="Times New Roman" pitchFamily="18" charset="0"/>
              </a:rPr>
              <a:t>New </a:t>
            </a:r>
            <a:r>
              <a:rPr lang="hu-HU" sz="2000" b="1" dirty="0" err="1">
                <a:solidFill>
                  <a:srgbClr val="002060"/>
                </a:solidFill>
                <a:cs typeface="Times New Roman" pitchFamily="18" charset="0"/>
              </a:rPr>
              <a:t>Dealt</a:t>
            </a:r>
            <a:r>
              <a:rPr lang="hu-HU" sz="2000" b="1" dirty="0">
                <a:solidFill>
                  <a:srgbClr val="002060"/>
                </a:solidFill>
                <a:cs typeface="Times New Roman" pitchFamily="18" charset="0"/>
              </a:rPr>
              <a:t> (Új irány)</a:t>
            </a:r>
            <a:br>
              <a:rPr lang="hu-HU" sz="2000" b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hu-HU" sz="2000" b="1" dirty="0">
                <a:solidFill>
                  <a:srgbClr val="002060"/>
                </a:solidFill>
                <a:cs typeface="Times New Roman" pitchFamily="18" charset="0"/>
              </a:rPr>
              <a:t>népszerűsítő plakát</a:t>
            </a:r>
          </a:p>
        </p:txBody>
      </p:sp>
    </p:spTree>
    <p:extLst>
      <p:ext uri="{BB962C8B-B14F-4D97-AF65-F5344CB8AC3E}">
        <p14:creationId xmlns:p14="http://schemas.microsoft.com/office/powerpoint/2010/main" val="419093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332655"/>
            <a:ext cx="54726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politika világában mágikus számnak tekintett első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100 nap alatt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elnök gyors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megoldásokat foganatosított a legsürgetőbb területeken.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Négynapos bankzárlatot rendelt el,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új banktörvényt vitt keresztül a kongresszuson,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megtiltotta az arany kivitelét az országból. 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bankok újbóli megnyitását szövetségi hatósági engedélyhez kötötte, így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helyreállította a bankokkal szemben megcsappant bizalmat.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inflációs gazdaságpolitika jegyében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leértékelték a dollárt.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03068"/>
            <a:ext cx="3821410" cy="2873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4360962" y="3962644"/>
            <a:ext cx="47976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munkanélküliség megszüntetésére létrehozták a polgári tartalék hadtestet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(CCC), a munkások táborokban laktak, ingyen étkezést, szállást, egyenruhát és napi 1 dollár zsebpénzt biztosítottak számukra.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program keretében erdőket ültettek, utakat, hidakat építettek,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folyószabályo-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zást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végeztek.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2696"/>
            <a:ext cx="3446512" cy="2450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alra-felfelé nyíl 3"/>
          <p:cNvSpPr/>
          <p:nvPr/>
        </p:nvSpPr>
        <p:spPr>
          <a:xfrm>
            <a:off x="4716016" y="2932071"/>
            <a:ext cx="3312368" cy="934121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Óriási tömegeket </a:t>
            </a:r>
            <a:r>
              <a:rPr lang="hu-HU" b="1" dirty="0">
                <a:solidFill>
                  <a:schemeClr val="bg1"/>
                </a:solidFill>
              </a:rPr>
              <a:t>megmozgató építkezések </a:t>
            </a:r>
            <a:r>
              <a:rPr lang="hu-HU" b="1" dirty="0">
                <a:solidFill>
                  <a:srgbClr val="002060"/>
                </a:solidFill>
              </a:rPr>
              <a:t>kezdődtek</a:t>
            </a:r>
          </a:p>
        </p:txBody>
      </p:sp>
    </p:spTree>
    <p:extLst>
      <p:ext uri="{BB962C8B-B14F-4D97-AF65-F5344CB8AC3E}">
        <p14:creationId xmlns:p14="http://schemas.microsoft.com/office/powerpoint/2010/main" val="158563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260648"/>
            <a:ext cx="74671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Gazdasági válság hatása Európában</a:t>
            </a:r>
          </a:p>
        </p:txBody>
      </p:sp>
      <p:sp>
        <p:nvSpPr>
          <p:cNvPr id="3" name="Téglalap 2"/>
          <p:cNvSpPr/>
          <p:nvPr/>
        </p:nvSpPr>
        <p:spPr>
          <a:xfrm>
            <a:off x="435612" y="117567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Ausztria</a:t>
            </a:r>
            <a:br>
              <a:rPr lang="hu-H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hu-HU" dirty="0"/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Európán belül először Ausztriában robbant ki 1931-ben a gazdasági válság.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Ennek az oka, hogy a Monarchia felbomlása után nem volt már szükség a hatalmas bankokra Bécsben, amit a bécsi bankok nem ismertek fel.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75678"/>
            <a:ext cx="2282533" cy="3104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4" name="Szövegdoboz 3"/>
          <p:cNvSpPr txBox="1"/>
          <p:nvPr/>
        </p:nvSpPr>
        <p:spPr>
          <a:xfrm>
            <a:off x="5492551" y="4155177"/>
            <a:ext cx="2889702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</a:rPr>
              <a:t>Munkanélküli férfi a</a:t>
            </a:r>
            <a:br>
              <a:rPr lang="hu-HU" sz="2000" b="1" dirty="0">
                <a:solidFill>
                  <a:srgbClr val="002060"/>
                </a:solidFill>
              </a:rPr>
            </a:br>
            <a:r>
              <a:rPr lang="hu-HU" sz="2000" b="1" dirty="0">
                <a:solidFill>
                  <a:srgbClr val="002060"/>
                </a:solidFill>
              </a:rPr>
              <a:t>válság idején Ausztriában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00" y="3739496"/>
            <a:ext cx="4608512" cy="2957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4932040" y="5582020"/>
            <a:ext cx="4211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</a:rPr>
              <a:t>Ínségmunkások a gazdasági válság </a:t>
            </a:r>
            <a:br>
              <a:rPr lang="hu-HU" sz="2000" b="1" dirty="0">
                <a:solidFill>
                  <a:srgbClr val="002060"/>
                </a:solidFill>
              </a:rPr>
            </a:br>
            <a:r>
              <a:rPr lang="hu-HU" sz="2000" b="1" dirty="0">
                <a:solidFill>
                  <a:srgbClr val="002060"/>
                </a:solidFill>
              </a:rPr>
              <a:t>éveiben Salgótarjánban</a:t>
            </a:r>
          </a:p>
        </p:txBody>
      </p:sp>
    </p:spTree>
    <p:extLst>
      <p:ext uri="{BB962C8B-B14F-4D97-AF65-F5344CB8AC3E}">
        <p14:creationId xmlns:p14="http://schemas.microsoft.com/office/powerpoint/2010/main" val="207638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870</Words>
  <Application>Microsoft Office PowerPoint</Application>
  <PresentationFormat>Diavetítés a képernyőre (4:3 oldalarány)</PresentationFormat>
  <Paragraphs>40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Office-téma</vt:lpstr>
      <vt:lpstr>GAZDASÁGI VILÁGVÁLSÁG 1929 - 1933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GAZDASÁGI VILÁGVÁLSÁG 1929 - 1933</dc:title>
  <dc:creator>Laptop 1</dc:creator>
  <cp:lastModifiedBy>Kálmán Tikos</cp:lastModifiedBy>
  <cp:revision>35</cp:revision>
  <dcterms:created xsi:type="dcterms:W3CDTF">2012-01-29T11:31:33Z</dcterms:created>
  <dcterms:modified xsi:type="dcterms:W3CDTF">2023-12-27T13:08:45Z</dcterms:modified>
</cp:coreProperties>
</file>