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318" r:id="rId4"/>
    <p:sldId id="282" r:id="rId5"/>
    <p:sldId id="284" r:id="rId6"/>
    <p:sldId id="285" r:id="rId7"/>
    <p:sldId id="324" r:id="rId8"/>
    <p:sldId id="329" r:id="rId9"/>
    <p:sldId id="286" r:id="rId10"/>
    <p:sldId id="321" r:id="rId11"/>
    <p:sldId id="330" r:id="rId12"/>
    <p:sldId id="331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127"/>
    <a:srgbClr val="990000"/>
    <a:srgbClr val="2F4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8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10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5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0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48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67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58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12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5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87DD-D1B3-4835-AE75-FD4F4DF2D4B9}" type="datetimeFigureOut">
              <a:rPr lang="hu-HU" smtClean="0"/>
              <a:t>2020. 04. 05.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99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4/41/Tiberius_bus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//upload.wikimedia.org/wikipedia/commons/c/c6/Villa_Di_Tiberio_Cav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8/89/Nero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6/68/Trajan-Xanten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//upload.wikimedia.org/wikipedia/commons/4/4e/Roman_Empire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7/Bust_Hadrian_Musei_Capitolini_MC817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5/51/SPLIT-Hebrard_overall_color_restitutio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//upload.wikimedia.org/wikipedia/commons/9/95/Prima_tetrarchia_Diocletianus.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RÓMA </a:t>
            </a:r>
            <a:b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TÖRTÉNETE</a:t>
            </a:r>
            <a:b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i.e. 753 - 476</a:t>
            </a:r>
            <a:endParaRPr lang="hu-HU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upload.wikimedia.org/wikipedia/commons/thumb/6/6a/She-wolf_suckles_Romulus_and_Remus.jpg/250px-She-wolf_suckles_Romulus_and_Re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150597" cy="312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8896747" cy="6596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0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ikiKami\Desktop\Történelmi atlasz - NTK\Töri atlasz_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0" y="188640"/>
            <a:ext cx="8856985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ikiKami\Desktop\Történelmi atlasz - NTK\Töri atlasz_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623"/>
            <a:ext cx="7655445" cy="6572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8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163730"/>
            <a:ext cx="85876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Híres és Hírhedté vált uralkodók</a:t>
            </a:r>
            <a:br>
              <a:rPr lang="hu-H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a Római Birodalom idején</a:t>
            </a:r>
            <a:endParaRPr lang="hu-H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Fájl:Tiberius bus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33389"/>
            <a:ext cx="2243435" cy="29714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6247999" y="1841511"/>
            <a:ext cx="26642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/>
              <a:t>Tiberius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i="1" dirty="0" smtClean="0"/>
              <a:t>( </a:t>
            </a:r>
            <a:r>
              <a:rPr lang="hu-HU" b="1" i="1" dirty="0"/>
              <a:t>Kr. e. </a:t>
            </a:r>
            <a:r>
              <a:rPr lang="hu-HU" b="1" i="1" dirty="0" smtClean="0"/>
              <a:t>42 – </a:t>
            </a:r>
            <a:r>
              <a:rPr lang="hu-HU" b="1" i="1" dirty="0"/>
              <a:t>Kr. u. </a:t>
            </a:r>
            <a:r>
              <a:rPr lang="hu-HU" b="1" i="1" dirty="0" smtClean="0"/>
              <a:t>37)</a:t>
            </a:r>
            <a:br>
              <a:rPr lang="hu-HU" b="1" i="1" dirty="0" smtClean="0"/>
            </a:br>
            <a:r>
              <a:rPr lang="hu-HU" dirty="0" smtClean="0"/>
              <a:t> </a:t>
            </a:r>
            <a:r>
              <a:rPr lang="hu-HU" dirty="0"/>
              <a:t>a Római Birodalom második császára, a népszerű Augustus fogadott fia volt.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23 </a:t>
            </a:r>
            <a:r>
              <a:rPr lang="hu-HU" dirty="0"/>
              <a:t>éven keresztül ült a császári trónon,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14-től </a:t>
            </a:r>
            <a:r>
              <a:rPr lang="hu-HU" dirty="0"/>
              <a:t>haláláig.</a:t>
            </a:r>
            <a:endParaRPr lang="hu-HU" dirty="0">
              <a:effectLst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9887" y="1718401"/>
            <a:ext cx="42340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Tiberius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uralkodására általában jellemző volt, hogy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követte Augustus modelljét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Felismerte, hogy a provinciákat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nem szabad kizsarolni, hanem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tisztességes mértékben kell adóztatni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Külpolitikájában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Tiberius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igyekezett fenntartani a békét mind a keleti, mind a germán határon. 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Fájl:Villa Di Tiberio Cav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70758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3930615" y="4704828"/>
            <a:ext cx="5098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Nagyobb hódító vállalkozásba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egyik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hadszínté-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sem kezdett.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Tiberius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hibái ellenére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sikeresen vitte tovább Augustus hagyatékát.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visszavonult,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rossz hírű uralkodót a köznép is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gyűlölte.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58933" y="5904230"/>
            <a:ext cx="2569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Öreg korára visszavonult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 Tirrén-tengerbe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nyúló villájába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740762" y="659591"/>
            <a:ext cx="239452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Nero 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b="1" i="1" dirty="0" smtClean="0"/>
              <a:t>( 37 </a:t>
            </a:r>
            <a:r>
              <a:rPr lang="hu-HU" b="1" i="1" dirty="0"/>
              <a:t>– </a:t>
            </a:r>
            <a:r>
              <a:rPr lang="hu-HU" b="1" i="1" dirty="0" smtClean="0"/>
              <a:t>68)</a:t>
            </a:r>
            <a:br>
              <a:rPr lang="hu-HU" b="1" i="1" dirty="0" smtClean="0"/>
            </a:br>
            <a:r>
              <a:rPr lang="hu-HU" dirty="0" smtClean="0"/>
              <a:t>54-től haláláig római császár,</a:t>
            </a:r>
          </a:p>
          <a:p>
            <a:pPr algn="ctr"/>
            <a:r>
              <a:rPr lang="hu-HU" dirty="0" smtClean="0"/>
              <a:t> </a:t>
            </a:r>
            <a:r>
              <a:rPr lang="hu-HU" dirty="0"/>
              <a:t>zsarnoki tettei és hírhedt művészi ambíciói révén Nero a legismertebb ókori uralkodók egyike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7170" name="Picture 2" descr="Fájl:Nero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45" y="778703"/>
            <a:ext cx="1806263" cy="24083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209557" y="778703"/>
            <a:ext cx="50875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Mivel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előkelő rétegek körében elveszítette bázisát, dús juttatásokkal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igyekezett megnyerni a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plebs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támogatását: növelte az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ingyen élelem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és a cirkuszi látványosságok mennyiségét.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Nero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kezdettől fogva előadói babérokra vágyott, így nem egyszer megesett, hogy saját szerzeményeivel lépett fel. </a:t>
            </a:r>
            <a:endParaRPr lang="hu-H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01306" y="260648"/>
            <a:ext cx="3489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„Nero, a véres költő” </a:t>
            </a:r>
          </a:p>
        </p:txBody>
      </p:sp>
      <p:sp>
        <p:nvSpPr>
          <p:cNvPr id="6" name="Téglalap 5"/>
          <p:cNvSpPr/>
          <p:nvPr/>
        </p:nvSpPr>
        <p:spPr>
          <a:xfrm>
            <a:off x="332965" y="6018741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64. július 18-áról 19-re virradó éjjel Róma nagy része kigyulladt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 romokon monumentális építkezést kezdeményező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uralkodót vádolták meg.</a:t>
            </a:r>
          </a:p>
        </p:txBody>
      </p:sp>
      <p:pic>
        <p:nvPicPr>
          <p:cNvPr id="7172" name="Picture 4" descr="http://patacsipilvax.hu/wp-content/uploads/roma.jpg?9d7b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6" y="3521864"/>
            <a:ext cx="3725819" cy="2551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kamaszpanasz.hu/uploads/Cikkek/Suli/ne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7561"/>
            <a:ext cx="4286167" cy="2507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054247" y="327569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Egyes történészek szerint a tűzvész idején a császár nem volt Rómában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2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ájl:Trajan-Xant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35" y="188640"/>
            <a:ext cx="2564350" cy="34191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6322735" y="3632372"/>
            <a:ext cx="26642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/>
              <a:t>Traianus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 </a:t>
            </a:r>
            <a:r>
              <a:rPr lang="hu-HU" b="1" i="1" dirty="0"/>
              <a:t>(</a:t>
            </a:r>
            <a:r>
              <a:rPr lang="hu-HU" b="1" i="1" dirty="0" smtClean="0"/>
              <a:t>53 </a:t>
            </a:r>
            <a:r>
              <a:rPr lang="hu-HU" b="1" i="1" dirty="0"/>
              <a:t>– </a:t>
            </a:r>
            <a:r>
              <a:rPr lang="hu-HU" b="1" i="1" dirty="0" smtClean="0"/>
              <a:t>117) </a:t>
            </a:r>
            <a:br>
              <a:rPr lang="hu-HU" b="1" i="1" dirty="0" smtClean="0"/>
            </a:br>
            <a:r>
              <a:rPr lang="hu-HU" dirty="0" smtClean="0"/>
              <a:t>98-tól haláláig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Római Birodalom császára.</a:t>
            </a:r>
            <a:endParaRPr lang="hu-HU" dirty="0">
              <a:effectLst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330340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birodalom Traianus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császár alatt érte el legnagyobb kiterjedését.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Magába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foglalta északon, az Al-Duna vidékén Daciát, a Fekete-tengertől keletre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Armenián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át egészen a Kaszpi-tengerig nyúlt,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bekebelezte Asszíriát, Mezopotámiát, Arábiát, Egyiptomot és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Kürénét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Fájl:Roman Empir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3" y="2308690"/>
            <a:ext cx="6076950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6580783" y="5445224"/>
            <a:ext cx="2083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Róma </a:t>
            </a:r>
            <a:r>
              <a:rPr lang="hu-HU" b="1" dirty="0" smtClean="0">
                <a:solidFill>
                  <a:srgbClr val="002060"/>
                </a:solidFill>
              </a:rPr>
              <a:t>terjeszkedése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 </a:t>
            </a:r>
            <a:r>
              <a:rPr lang="hu-HU" b="1" dirty="0">
                <a:solidFill>
                  <a:srgbClr val="002060"/>
                </a:solidFill>
              </a:rPr>
              <a:t>i. e. 133-tól 117-ig</a:t>
            </a:r>
          </a:p>
        </p:txBody>
      </p:sp>
    </p:spTree>
    <p:extLst>
      <p:ext uri="{BB962C8B-B14F-4D97-AF65-F5344CB8AC3E}">
        <p14:creationId xmlns:p14="http://schemas.microsoft.com/office/powerpoint/2010/main" val="385816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51351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Hadrianus alatt a császári közigazgatás az egész birodalmat behálózó, egységes szervezetté vált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Ebben az időben a 40 római provincia közül már csak 11 tartozott a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senatus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irányítása alá.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788024" y="3859780"/>
            <a:ext cx="42488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hadsereg a határvonal mellett állomásozott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állandó jellegű, kőből épített, ill. földsánccal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megerősített kiegészítő táborokban.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császárság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erre az időre véglegesen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egyeduralommá, nyílt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katonai diktatúrává fejlődött.</a:t>
            </a:r>
            <a:endParaRPr lang="hu-H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muvtor.btk.ppke.hu/etalon/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35" y="386550"/>
            <a:ext cx="4508273" cy="3236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ájl:Bust Hadrian Musei Capitolini MC81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60" y="2138131"/>
            <a:ext cx="2754638" cy="3443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890425" y="5688382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Hadrianus </a:t>
            </a:r>
            <a:r>
              <a:rPr lang="hu-HU" sz="2000" b="1" dirty="0" smtClean="0"/>
              <a:t>császár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b="1" i="1" dirty="0" smtClean="0"/>
              <a:t> </a:t>
            </a:r>
            <a:r>
              <a:rPr lang="hu-HU" b="1" i="1" dirty="0"/>
              <a:t>(</a:t>
            </a:r>
            <a:r>
              <a:rPr lang="hu-HU" b="1" i="1" dirty="0" smtClean="0"/>
              <a:t>76 </a:t>
            </a:r>
            <a:r>
              <a:rPr lang="hu-HU" b="1" i="1" dirty="0"/>
              <a:t>– </a:t>
            </a:r>
            <a:r>
              <a:rPr lang="hu-HU" b="1" i="1" dirty="0" smtClean="0"/>
              <a:t>138) </a:t>
            </a:r>
            <a:br>
              <a:rPr lang="hu-HU" b="1" i="1" dirty="0" smtClean="0"/>
            </a:br>
            <a:r>
              <a:rPr lang="hu-HU" dirty="0" smtClean="0"/>
              <a:t>117-től </a:t>
            </a:r>
            <a:r>
              <a:rPr lang="hu-HU" dirty="0"/>
              <a:t>138-ig római </a:t>
            </a:r>
            <a:r>
              <a:rPr lang="hu-HU" dirty="0" smtClean="0"/>
              <a:t>császár.</a:t>
            </a:r>
            <a:endParaRPr lang="hu-HU" dirty="0">
              <a:effectLst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307008" y="3806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 err="1">
                <a:solidFill>
                  <a:srgbClr val="002060"/>
                </a:solidFill>
              </a:rPr>
              <a:t>Castel</a:t>
            </a:r>
            <a:r>
              <a:rPr lang="hu-HU" b="1" dirty="0">
                <a:solidFill>
                  <a:srgbClr val="002060"/>
                </a:solidFill>
              </a:rPr>
              <a:t> San </a:t>
            </a:r>
            <a:r>
              <a:rPr lang="hu-HU" b="1" dirty="0" err="1">
                <a:solidFill>
                  <a:srgbClr val="002060"/>
                </a:solidFill>
              </a:rPr>
              <a:t>Angelo</a:t>
            </a:r>
            <a:r>
              <a:rPr lang="hu-HU" b="1" dirty="0">
                <a:solidFill>
                  <a:srgbClr val="002060"/>
                </a:solidFill>
              </a:rPr>
              <a:t>, Hadrianus császár </a:t>
            </a:r>
            <a:r>
              <a:rPr lang="hu-HU" b="1" dirty="0" smtClean="0">
                <a:solidFill>
                  <a:srgbClr val="002060"/>
                </a:solidFill>
              </a:rPr>
              <a:t>mauzóleuma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164288" y="3452753"/>
            <a:ext cx="19523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/>
              <a:t>Diocletianus</a:t>
            </a:r>
            <a:r>
              <a:rPr lang="hu-HU" sz="2000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(244 </a:t>
            </a:r>
            <a:r>
              <a:rPr lang="hu-HU" b="1" i="1" dirty="0"/>
              <a:t>– </a:t>
            </a:r>
            <a:r>
              <a:rPr lang="hu-HU" b="1" i="1" dirty="0" smtClean="0"/>
              <a:t>311.) </a:t>
            </a:r>
            <a:br>
              <a:rPr lang="hu-HU" b="1" i="1" dirty="0" smtClean="0"/>
            </a:br>
            <a:r>
              <a:rPr lang="hu-HU" dirty="0" smtClean="0"/>
              <a:t>284 -  305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között </a:t>
            </a:r>
            <a:br>
              <a:rPr lang="hu-HU" dirty="0" smtClean="0"/>
            </a:br>
            <a:r>
              <a:rPr lang="hu-HU" dirty="0" smtClean="0"/>
              <a:t>római császár. 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79512" y="5661248"/>
            <a:ext cx="8676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Diocletianus reformjai segítettek abban, hogy a Nyugatrómai Birodalom még további kétszáz éven át fennálljon, és megteremtették az alapokat a Bizánci Birodalom létrejöttéhez és további ezer éves fennállásához.</a:t>
            </a:r>
            <a:endParaRPr lang="hu-H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32799" y="260950"/>
            <a:ext cx="48414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Diocletianus császár rendelte el az utolsó keresztényüldözést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(303-313), amelyet a legvéresebbnek tartanak a birodalom történetében.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császár megosztotta a birodalom kormányzását egy társcsászárral, majd két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alcsászárt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is kijelöltek maguk mellé.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ájl:SPLIT-Hebrard overall color restitu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0" y="2649117"/>
            <a:ext cx="4841488" cy="2983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ájl:Prima tetrarchia Diocletianus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35" y="188640"/>
            <a:ext cx="3926570" cy="271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s9.com/images/portraits/7953_Diocleti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88" y="2780928"/>
            <a:ext cx="2148323" cy="28517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879924" y="359538"/>
            <a:ext cx="21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Tetrarchia rendszere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077345" y="4869160"/>
            <a:ext cx="298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Diocletianus palotája a </a:t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>horvátországi Split városában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917249" cy="6596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8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kiKami\Desktop\Történelmi atlasz - NTK\Töri atlasz_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1"/>
            <a:ext cx="4032448" cy="654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8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744026" y="3469010"/>
            <a:ext cx="39558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/>
              <a:t> </a:t>
            </a:r>
            <a:r>
              <a:rPr lang="hu-HU" sz="2000" b="1" dirty="0"/>
              <a:t>I. Constantinus</a:t>
            </a:r>
            <a:r>
              <a:rPr lang="hu-HU" sz="2000" dirty="0"/>
              <a:t>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vagy </a:t>
            </a:r>
            <a:br>
              <a:rPr lang="hu-HU" sz="2000" dirty="0" smtClean="0"/>
            </a:br>
            <a:r>
              <a:rPr lang="hu-HU" sz="2000" b="1" dirty="0" smtClean="0"/>
              <a:t>Nagy Konstantin</a:t>
            </a:r>
            <a:r>
              <a:rPr lang="hu-HU" sz="2000" dirty="0" smtClean="0"/>
              <a:t> </a:t>
            </a:r>
            <a:br>
              <a:rPr lang="hu-HU" sz="2000" dirty="0" smtClean="0"/>
            </a:br>
            <a:r>
              <a:rPr lang="hu-HU" b="1" i="1" dirty="0" smtClean="0"/>
              <a:t>(272 -  </a:t>
            </a:r>
            <a:r>
              <a:rPr lang="hu-HU" b="1" i="1" dirty="0"/>
              <a:t>337</a:t>
            </a:r>
            <a:r>
              <a:rPr lang="hu-HU" b="1" i="1" dirty="0" smtClean="0"/>
              <a:t>.) </a:t>
            </a:r>
            <a:br>
              <a:rPr lang="hu-HU" b="1" i="1" dirty="0" smtClean="0"/>
            </a:br>
            <a:r>
              <a:rPr lang="hu-HU" dirty="0" smtClean="0"/>
              <a:t>római </a:t>
            </a:r>
            <a:r>
              <a:rPr lang="hu-HU" dirty="0"/>
              <a:t>császár,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akit </a:t>
            </a:r>
            <a:r>
              <a:rPr lang="hu-HU" dirty="0"/>
              <a:t>csapatai </a:t>
            </a:r>
            <a:r>
              <a:rPr lang="hu-HU" dirty="0" smtClean="0"/>
              <a:t>306-ban </a:t>
            </a:r>
            <a:r>
              <a:rPr lang="hu-HU" dirty="0"/>
              <a:t>kiáltottak </a:t>
            </a:r>
            <a:r>
              <a:rPr lang="hu-HU" dirty="0" smtClean="0"/>
              <a:t>ki császárrá, </a:t>
            </a:r>
            <a:br>
              <a:rPr lang="hu-HU" dirty="0" smtClean="0"/>
            </a:br>
            <a:r>
              <a:rPr lang="hu-HU" dirty="0" smtClean="0"/>
              <a:t>és </a:t>
            </a:r>
            <a:r>
              <a:rPr lang="hu-HU" dirty="0"/>
              <a:t>ettől kezdve uralmát a Római Birodalom egyre nagyobb részére,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majd </a:t>
            </a:r>
            <a:r>
              <a:rPr lang="hu-HU" dirty="0"/>
              <a:t>egészére kiterjesztve egészen haláláig uralkodott.</a:t>
            </a:r>
            <a:endParaRPr lang="hu-HU" dirty="0">
              <a:effectLst/>
            </a:endParaRPr>
          </a:p>
        </p:txBody>
      </p:sp>
      <p:pic>
        <p:nvPicPr>
          <p:cNvPr id="11266" name="Picture 2" descr="http://upload.wikimedia.org/wikipedia/commons/7/7d/Yorkconstant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594"/>
            <a:ext cx="376074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261613" y="36116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Európában ma leginkább a - keresztény egyház vezető püspökei és a császár között lezajlott tárgyalásoknak és kiegyezéseknek köszönhetően -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313-ban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kiadott </a:t>
            </a:r>
            <a:r>
              <a:rPr lang="hu-H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milánói ediktumról</a:t>
            </a:r>
            <a:r>
              <a:rPr lang="hu-HU" sz="2000" smtClean="0">
                <a:latin typeface="Times New Roman" pitchFamily="18" charset="0"/>
                <a:cs typeface="Times New Roman" pitchFamily="18" charset="0"/>
              </a:rPr>
              <a:t> nevezetes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(amely a Római Birodalomban elsőként engedélyezte a keresztény vallást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mely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fontos lépést jelentett a kereszténység elterjedésében.</a:t>
            </a:r>
          </a:p>
        </p:txBody>
      </p:sp>
      <p:pic>
        <p:nvPicPr>
          <p:cNvPr id="11268" name="Picture 4" descr="http://s6.images.www.tvn.hu/2009/02/27/06/52/www.tvn.hu_2367a9dc379b687447ac88f2b93ea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3" y="2915706"/>
            <a:ext cx="4554166" cy="341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11695" y="6331332"/>
            <a:ext cx="418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I. Constantinus tiszteletére emelt diadalív 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311</Words>
  <Application>Microsoft Office PowerPoint</Application>
  <PresentationFormat>Diavetítés a képernyőre (4:3 oldalarány)</PresentationFormat>
  <Paragraphs>31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Monotype Corsiva</vt:lpstr>
      <vt:lpstr>Times New Roman</vt:lpstr>
      <vt:lpstr>Office-téma</vt:lpstr>
      <vt:lpstr>RÓMA  TÖRTÉNETE       i.e. 753 - 476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RÓMA  TÖRTÉNETE  i.e. 752 - 476</dc:title>
  <dc:creator>Tanári gép</dc:creator>
  <cp:lastModifiedBy>Tikos Kálmán</cp:lastModifiedBy>
  <cp:revision>253</cp:revision>
  <dcterms:created xsi:type="dcterms:W3CDTF">2013-03-05T13:52:51Z</dcterms:created>
  <dcterms:modified xsi:type="dcterms:W3CDTF">2020-04-05T18:05:40Z</dcterms:modified>
</cp:coreProperties>
</file>