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0" r:id="rId2"/>
    <p:sldId id="311" r:id="rId3"/>
    <p:sldId id="312" r:id="rId4"/>
    <p:sldId id="313" r:id="rId5"/>
    <p:sldId id="314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3207" y="188640"/>
            <a:ext cx="8283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Habsburg- és török ellenes küzdelmek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9340" y="1171240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újabb Zrínyi Miklós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37054" y="143285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Zrínyi Miklós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szigetvári hős dédunokája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I7 . század kiemelkedő magyar történelmi személyisége volt.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mint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politikus és hadvezér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 ismertté, hanem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irodalmi alkotásai is jelentősek.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Zrínyi legfőbb céljának a török kiűzését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tekintette.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Írásaiban kifejtette, hogy ehhez állandó nemzeti hadsereget kellene felállítani.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gazdag főúr, aki horvát bánként az ország egyik vezetője volt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saját vagyonából is sokat áldozott a török elleni harcokra.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Európában is komoly visszhangot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keltettek sikerei, mivel ekkoriban kezdtek terjedni a nyomtatott újságok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trakelo-irodalom.hu/wp-content/uploads/2013/09/Zr%C3%ADnyi-enciklopedia.fazekas.h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4" y="1988840"/>
            <a:ext cx="2316322" cy="2887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-69295" y="501317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Zrínyi Miklós, gróf</a:t>
            </a:r>
            <a:r>
              <a:rPr lang="hu-HU" sz="2000" dirty="0"/>
              <a:t> </a:t>
            </a:r>
            <a:br>
              <a:rPr lang="hu-HU" sz="2000" dirty="0"/>
            </a:br>
            <a:r>
              <a:rPr lang="hu-HU" b="1" i="1" dirty="0" smtClean="0"/>
              <a:t>(1620</a:t>
            </a:r>
            <a:r>
              <a:rPr lang="hu-HU" b="1" i="1" dirty="0"/>
              <a:t> – </a:t>
            </a:r>
            <a:r>
              <a:rPr lang="hu-HU" b="1" i="1" dirty="0" smtClean="0"/>
              <a:t>1664)</a:t>
            </a:r>
            <a:br>
              <a:rPr lang="hu-HU" b="1" i="1" dirty="0" smtClean="0"/>
            </a:br>
            <a:r>
              <a:rPr lang="hu-HU" dirty="0" smtClean="0"/>
              <a:t>horvát </a:t>
            </a:r>
            <a:r>
              <a:rPr lang="hu-HU" dirty="0"/>
              <a:t>bán, Zala és Somogy vármegyék örökös főispánja, nagybirtokos főnemes, </a:t>
            </a:r>
            <a:r>
              <a:rPr lang="hu-HU" b="1" dirty="0"/>
              <a:t>költő, hadvezér és politikus, katonai szakíró.</a:t>
            </a:r>
          </a:p>
        </p:txBody>
      </p:sp>
    </p:spTree>
    <p:extLst>
      <p:ext uri="{BB962C8B-B14F-4D97-AF65-F5344CB8AC3E}">
        <p14:creationId xmlns:p14="http://schemas.microsoft.com/office/powerpoint/2010/main" val="3790426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31979" y="188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Zrínyi Miklós legnagyobb hadi sikerét az l664-es téli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hadjáratban aratta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Csapatai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 seregekkel kiegészülve mélyen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benyomultak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hódoltság területére.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Elfoglaltak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kisebb várat, és a hadjárat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legjelentősebb eredményeként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felégették az eszéki hidat.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zigethvar.hu/files/eszeki%20h%C3%ADd%20felgyujtas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28" y="251491"/>
            <a:ext cx="4027552" cy="29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007183" y="3181369"/>
            <a:ext cx="3861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Zrínyi 1664-es téli hadjárata keretében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felégette az eszéki hidat.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9" y="3068960"/>
            <a:ext cx="4366536" cy="253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4713763" y="3780925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6 km hosszú híd az oszmán hadsereg legfontosabb átkelőhelye volt a Dráván, ha nyugati irányba vonult fel.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 Zrínyi nevétől volt hangos. Törökellenes szövetség kezdett kialakulni.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59632" y="2783587"/>
            <a:ext cx="32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Magyarország a XVII. században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7005" y="5733256"/>
            <a:ext cx="8624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1664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nyarán az újra támadó török főerőket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Szentgotthárdnál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megverték a keresztény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hadak. Bécs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gyorsan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megkötötte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előnytelen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vasvári békét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 a győzelem ellenére területeket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engedett át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oszmánoknak.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748320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554725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Zrínyi Miklós élete tragikus hirtelenséggel ért véget: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1664 őszén vadászat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közben halálra sebezte egy vadkan.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 azonban megmutatta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jövő ú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török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kiűzése csak széles európai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összefogással lehetséges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://www.huszadikszazad.hu/img/694/23719_zrinyi_hal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62154" cy="2383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115656" y="2742785"/>
            <a:ext cx="36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Zrínyi Miklós máig tisztázatlan halála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7424" y="2709129"/>
            <a:ext cx="6745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Habsburg kísérlet a </a:t>
            </a:r>
            <a:b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korlátlan hatalom megszerzésére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03709" y="3741421"/>
            <a:ext cx="4848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vasvári békekötés után a magyar főurak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Habsburg-ellenes szervezkedésbe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kezdtek.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bécsi udvar azonban ezt kegyetlenül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megtorolta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több főurat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kivégeztek, köztük Zrínyi Pétert, a költő öccsét is.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szervezkedés ürügyet szolgáltatott arra, hogy a korlátlan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királyi hatalmat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vezessenek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0" y="3728763"/>
            <a:ext cx="3446490" cy="223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5371259" y="5877272"/>
            <a:ext cx="3446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Zrínyi </a:t>
            </a:r>
            <a:r>
              <a:rPr lang="hu-HU" b="1" dirty="0">
                <a:solidFill>
                  <a:srgbClr val="002060"/>
                </a:solidFill>
              </a:rPr>
              <a:t>Péter </a:t>
            </a:r>
            <a:r>
              <a:rPr lang="hu-HU" b="1" dirty="0" smtClean="0">
                <a:solidFill>
                  <a:srgbClr val="002060"/>
                </a:solidFill>
              </a:rPr>
              <a:t>búcsúzik </a:t>
            </a:r>
            <a:r>
              <a:rPr lang="hu-HU" b="1" dirty="0">
                <a:solidFill>
                  <a:srgbClr val="002060"/>
                </a:solidFill>
              </a:rPr>
              <a:t>a </a:t>
            </a:r>
            <a:r>
              <a:rPr lang="hu-HU" b="1" dirty="0" smtClean="0">
                <a:solidFill>
                  <a:srgbClr val="002060"/>
                </a:solidFill>
              </a:rPr>
              <a:t>börtönben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err="1" smtClean="0">
                <a:solidFill>
                  <a:srgbClr val="002060"/>
                </a:solidFill>
              </a:rPr>
              <a:t>Frangepán</a:t>
            </a:r>
            <a:r>
              <a:rPr lang="hu-HU" b="1" dirty="0" smtClean="0">
                <a:solidFill>
                  <a:srgbClr val="002060"/>
                </a:solidFill>
              </a:rPr>
              <a:t> Ferenctől.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74" y="3694018"/>
            <a:ext cx="3828120" cy="2868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417035" y="6338937"/>
            <a:ext cx="271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</a:t>
            </a:r>
            <a:r>
              <a:rPr lang="hu-HU" b="1" dirty="0" err="1" smtClean="0">
                <a:solidFill>
                  <a:srgbClr val="002060"/>
                </a:solidFill>
              </a:rPr>
              <a:t>összeesküvök</a:t>
            </a:r>
            <a:r>
              <a:rPr lang="hu-HU" b="1" dirty="0" smtClean="0">
                <a:solidFill>
                  <a:srgbClr val="002060"/>
                </a:solidFill>
              </a:rPr>
              <a:t> kivégzése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50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22535"/>
            <a:ext cx="4752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Lipót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Habsburg császár és magyar király a rendi jogokat semmibe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vette,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országgyűlés összehívása nélkül rendeletekkel kormányzott.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végvárakból elbocsátották a magyar katonákat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helyükre német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zsoldosok kerültek.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Óriási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mértékben megemelték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adókat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Folyt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erőszakos katolizálás is.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részeként Pozsonyba idézték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protestáns prédikátorokat, tanítókat.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Hitük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miatt mindegyiküket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halálra ítélték.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igazi cél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a megtörésük volt: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megígérték, hogy szabadon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engedik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azokat,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akik áttérnek a katolikus vallásra,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elhagyják hazájukat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lemondanak hivatásukról.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Háromszázan így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halált választották.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ítéletet végül nem merték végrehajtani, hanem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gályarabságra változtatták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túlélőket egy holland protestáns váltotta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50" y="161750"/>
            <a:ext cx="2952328" cy="3535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606814" y="3724363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I. </a:t>
            </a:r>
            <a:r>
              <a:rPr lang="hu-HU" sz="2000" b="1" dirty="0" smtClean="0"/>
              <a:t>Lipót</a:t>
            </a:r>
            <a:br>
              <a:rPr lang="hu-HU" sz="2000" b="1" dirty="0" smtClean="0"/>
            </a:br>
            <a:r>
              <a:rPr lang="hu-HU" b="1" i="1" dirty="0"/>
              <a:t> </a:t>
            </a:r>
            <a:r>
              <a:rPr lang="hu-HU" b="1" i="1" dirty="0" smtClean="0"/>
              <a:t>(1640</a:t>
            </a:r>
            <a:r>
              <a:rPr lang="hu-HU" b="1" i="1" dirty="0"/>
              <a:t> – </a:t>
            </a:r>
            <a:r>
              <a:rPr lang="hu-HU" b="1" i="1" dirty="0" smtClean="0"/>
              <a:t>1705)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dirty="0"/>
              <a:t>a Habsburg-házból származó osztrák főherceg, III. Ferdinánd császárnak </a:t>
            </a:r>
            <a:r>
              <a:rPr lang="hu-HU" dirty="0" smtClean="0"/>
              <a:t>és III</a:t>
            </a:r>
            <a:r>
              <a:rPr lang="hu-HU" dirty="0"/>
              <a:t>. Fülöp spanyol király </a:t>
            </a:r>
            <a:r>
              <a:rPr lang="hu-HU" dirty="0" smtClean="0"/>
              <a:t>leányának </a:t>
            </a:r>
            <a:r>
              <a:rPr lang="hu-HU" dirty="0"/>
              <a:t>harmadik gyermeke, </a:t>
            </a:r>
            <a:r>
              <a:rPr lang="hu-HU" b="1" dirty="0"/>
              <a:t>1655–1705 között magyar király</a:t>
            </a:r>
            <a:r>
              <a:rPr lang="hu-HU" dirty="0"/>
              <a:t>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1656–1705 </a:t>
            </a:r>
            <a:r>
              <a:rPr lang="hu-HU" dirty="0"/>
              <a:t>között cseh király, 1657–1705 </a:t>
            </a:r>
            <a:r>
              <a:rPr lang="hu-HU" dirty="0" smtClean="0"/>
              <a:t>között Ausztria </a:t>
            </a:r>
            <a:r>
              <a:rPr lang="hu-HU" dirty="0"/>
              <a:t>uralkodó főhercege,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1657–1705 </a:t>
            </a:r>
            <a:r>
              <a:rPr lang="hu-HU" dirty="0"/>
              <a:t>között I. Lipót néven német király, </a:t>
            </a:r>
            <a:r>
              <a:rPr lang="hu-HU" b="1" dirty="0"/>
              <a:t>1657–1705 között német-római császár.</a:t>
            </a:r>
          </a:p>
        </p:txBody>
      </p:sp>
    </p:spTree>
    <p:extLst>
      <p:ext uri="{BB962C8B-B14F-4D97-AF65-F5344CB8AC3E}">
        <p14:creationId xmlns:p14="http://schemas.microsoft.com/office/powerpoint/2010/main" val="39760824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227500"/>
            <a:ext cx="193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bujdosók</a:t>
            </a:r>
            <a:endParaRPr lang="hu-H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9865" y="801311"/>
            <a:ext cx="36820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bécsi udvar politikája a magyar társadalom ellenállásába ütközött.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elbocsátott végvári katonákból kialakult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bujdosók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rétege, akiket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kurucoknak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hívtak.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Élükre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magyar főúr,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Thököly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Imre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fegyveresen is szembefordult Béccsel.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Thököly létrehozta a Felső-magyarországi Fejedelemséget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törökbarát politikát folytatott.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01" y="126538"/>
            <a:ext cx="2053039" cy="2510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707272" y="126538"/>
            <a:ext cx="34367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Gróf késmárki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1" dirty="0" smtClean="0"/>
              <a:t>Thököly Imre</a:t>
            </a:r>
            <a:br>
              <a:rPr lang="hu-HU" sz="2000" b="1" dirty="0" smtClean="0"/>
            </a:br>
            <a:r>
              <a:rPr lang="hu-HU" b="1" i="1" dirty="0"/>
              <a:t> </a:t>
            </a:r>
            <a:r>
              <a:rPr lang="hu-HU" b="1" i="1" dirty="0" smtClean="0"/>
              <a:t>(1657</a:t>
            </a:r>
            <a:r>
              <a:rPr lang="hu-HU" b="1" i="1" dirty="0"/>
              <a:t> – </a:t>
            </a:r>
            <a:r>
              <a:rPr lang="hu-HU" b="1" i="1" dirty="0" smtClean="0"/>
              <a:t>1705)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dirty="0"/>
              <a:t>magyar főnemes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b="1" dirty="0" smtClean="0"/>
              <a:t>kuruc</a:t>
            </a:r>
            <a:r>
              <a:rPr lang="hu-HU" b="1" dirty="0"/>
              <a:t> hadvezér,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1682–1685</a:t>
            </a:r>
            <a:r>
              <a:rPr lang="hu-HU" dirty="0"/>
              <a:t> között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felső-magyarországi</a:t>
            </a:r>
            <a:r>
              <a:rPr lang="hu-HU" dirty="0"/>
              <a:t> fejedelem,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majd</a:t>
            </a:r>
            <a:r>
              <a:rPr lang="hu-HU" dirty="0"/>
              <a:t> </a:t>
            </a:r>
            <a:r>
              <a:rPr lang="hu-HU" b="1" dirty="0"/>
              <a:t>1690-ben Erdély fejedelme.</a:t>
            </a:r>
          </a:p>
        </p:txBody>
      </p:sp>
      <p:sp>
        <p:nvSpPr>
          <p:cNvPr id="7" name="Téglalap 6"/>
          <p:cNvSpPr/>
          <p:nvPr/>
        </p:nvSpPr>
        <p:spPr>
          <a:xfrm>
            <a:off x="5652120" y="4437112"/>
            <a:ext cx="3370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 </a:t>
            </a:r>
            <a:r>
              <a:rPr lang="hu-HU" b="1" dirty="0"/>
              <a:t>kurucok</a:t>
            </a:r>
            <a:r>
              <a:rPr lang="hu-HU" dirty="0"/>
              <a:t> a </a:t>
            </a:r>
            <a:r>
              <a:rPr lang="hu-HU" dirty="0" smtClean="0"/>
              <a:t>17-18. </a:t>
            </a:r>
            <a:r>
              <a:rPr lang="hu-HU" dirty="0"/>
              <a:t>századi </a:t>
            </a:r>
            <a:r>
              <a:rPr lang="hu-HU" b="1" dirty="0"/>
              <a:t>Magyarország területén vívott Habsburg-ellenes felkelésekben részt vevő katonák</a:t>
            </a:r>
            <a:r>
              <a:rPr lang="hu-HU" dirty="0"/>
              <a:t>, illetve a velük rokonszenvezők.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Rákóczi szabadságharcban</a:t>
            </a:r>
            <a:r>
              <a:rPr lang="hu-HU" dirty="0"/>
              <a:t> részt vevő felkelő hadsereg katonáit is így </a:t>
            </a:r>
            <a:r>
              <a:rPr lang="hu-HU" dirty="0" smtClean="0"/>
              <a:t>hívták. 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3759082" y="2755692"/>
            <a:ext cx="21692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 császárhoz hű osztrák katonákat és a Habsburg-párti magyarokat a kurucok</a:t>
            </a:r>
            <a:r>
              <a:rPr lang="hu-HU" b="1" dirty="0">
                <a:solidFill>
                  <a:srgbClr val="C00000"/>
                </a:solidFill>
              </a:rPr>
              <a:t> </a:t>
            </a:r>
            <a:r>
              <a:rPr lang="hu-HU" b="1" dirty="0" smtClean="0">
                <a:solidFill>
                  <a:srgbClr val="C00000"/>
                </a:solidFill>
              </a:rPr>
              <a:t/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labancoknak</a:t>
            </a:r>
            <a:r>
              <a:rPr lang="hu-HU" b="1" dirty="0"/>
              <a:t>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nevezték</a:t>
            </a:r>
            <a:r>
              <a:rPr lang="hu-HU" b="1" dirty="0"/>
              <a:t>.</a:t>
            </a:r>
          </a:p>
        </p:txBody>
      </p:sp>
      <p:pic>
        <p:nvPicPr>
          <p:cNvPr id="5124" name="Picture 4" descr="http://upload.wikimedia.org/wikipedia/commons/d/df/Kuruc_labanc_csatajelen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96" y="2636912"/>
            <a:ext cx="2523659" cy="1741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170330" y="489473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kuruc mozgalom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nagymértékben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hozzájárult ahhoz, hogy I. Lipót kénytelen volt újra összehívni az országgyűlést, és visszaállítani a rendi jogokat.</a:t>
            </a:r>
          </a:p>
        </p:txBody>
      </p:sp>
    </p:spTree>
    <p:extLst>
      <p:ext uri="{BB962C8B-B14F-4D97-AF65-F5344CB8AC3E}">
        <p14:creationId xmlns:p14="http://schemas.microsoft.com/office/powerpoint/2010/main" val="1394860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748</Words>
  <Application>Microsoft Office PowerPoint</Application>
  <PresentationFormat>Diavetítés a képernyőre (4:3 oldalarány)</PresentationFormat>
  <Paragraphs>36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219</cp:revision>
  <dcterms:created xsi:type="dcterms:W3CDTF">2014-08-11T10:52:21Z</dcterms:created>
  <dcterms:modified xsi:type="dcterms:W3CDTF">2021-04-23T16:51:53Z</dcterms:modified>
</cp:coreProperties>
</file>