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86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568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447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175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102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38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384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63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811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424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582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1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001E7-D1FD-4C58-8527-206DFCCCF2BA}" type="datetimeFigureOut">
              <a:rPr lang="hu-HU" smtClean="0"/>
              <a:t>2020. 03. 21.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F89CA-6B3D-47BC-922E-BBE44F6C96E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802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636912"/>
            <a:ext cx="7772400" cy="1470025"/>
          </a:xfrm>
        </p:spPr>
        <p:txBody>
          <a:bodyPr>
            <a:noAutofit/>
          </a:bodyPr>
          <a:lstStyle/>
          <a:p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HORTHY  - KORSZAK</a:t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 </a:t>
            </a:r>
            <a:br>
              <a:rPr lang="hu-H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5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KÉT VILÁGHÁBORÚ KÖZÖTT</a:t>
            </a:r>
            <a:endParaRPr lang="hu-H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9" name="Picture 5" descr="http://mek.niif.hu/01900/01906/html/cd9/kepek/c1923rub971x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08720"/>
            <a:ext cx="2693247" cy="333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11560" y="2132856"/>
            <a:ext cx="1672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1920</a:t>
            </a:r>
            <a:endParaRPr lang="hu-H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88224" y="2132856"/>
            <a:ext cx="16722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1944</a:t>
            </a:r>
            <a:endParaRPr lang="hu-H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32149"/>
            <a:ext cx="4464496" cy="36397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827584" y="54868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51520" y="332656"/>
            <a:ext cx="456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Gömbös  külpolitikája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372200" y="4183120"/>
            <a:ext cx="2279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chemeClr val="bg1"/>
                </a:solidFill>
              </a:rPr>
              <a:t>Berlinben 1935-ben</a:t>
            </a:r>
            <a:endParaRPr lang="hu-HU" sz="2000" b="1" dirty="0">
              <a:solidFill>
                <a:schemeClr val="bg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31266" y="1336187"/>
            <a:ext cx="29479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Gömbös Gyula látogatása 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121794" y="1318121"/>
            <a:ext cx="4306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 külföldi útja Rómába vezetett, ahol nemcsak Mussolini, de XI. Piusz pápa rokonszenvét is sikerült elnyernie. 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1933-ban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kereskedelmi egyezmény született Ausztriával, 1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934-ben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pedig a római jegyzőkönyvek révén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megszületett az osztrák-olasz–magyar hármas szövetség.</a:t>
            </a:r>
          </a:p>
        </p:txBody>
      </p:sp>
      <p:sp>
        <p:nvSpPr>
          <p:cNvPr id="7" name="Téglalap 6"/>
          <p:cNvSpPr/>
          <p:nvPr/>
        </p:nvSpPr>
        <p:spPr>
          <a:xfrm>
            <a:off x="4282538" y="4784644"/>
            <a:ext cx="48614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Adolf Hitler hatalomra kerülésekor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miniszterelnök sietett gratulálni az újdonsült kancellárnak, majd 1933 júniusában elsőként a vezető európai politikusok közül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Berlinbe utazott, ahol kereskedelmi egyezményt kötött Németországgal.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88" y="4128886"/>
            <a:ext cx="2952328" cy="2235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6099" y="6154477"/>
            <a:ext cx="43265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Hermann Göring német államminiszter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Gömbös Gyula temetésén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8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8119" y="404664"/>
            <a:ext cx="49859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Piacszerzés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reményében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közép-európai térségben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elsőként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magyar állam felvette a diplomáciai kapcsolatot a 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Szovjetunióval.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kezdődő magyar-szovjet barátkozás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azonban szinte azonnal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megrekedt,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1936-os Antikomintern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Paktum létrejöttével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két állam hamar szembekerült egymással egészen 1939. augusztus 23-áig, a 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német-szovjet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viszony rendezéséig.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430" y="428226"/>
            <a:ext cx="3410905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76430" y="3220820"/>
            <a:ext cx="4467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Az Antikomintern Paktumot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aláírja a német és japán külügyminiszter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95936" y="4437112"/>
            <a:ext cx="4935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1935-ben átalakította kormányát, ahova saját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híveit ültette.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Elérte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Horthy 22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tábornokot nyugdíjaztatott,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így a hadsereg fiatal, Gömbössel rokonszenvező tisztekkel töltődött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fel.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654187"/>
            <a:ext cx="2088232" cy="3042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191" y="4293096"/>
            <a:ext cx="16335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Gömbös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szívesen 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vett részt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vadászatokon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188640"/>
            <a:ext cx="1821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bukás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977841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Úgy tűnt, hogy Gömbös kísérlete végül sikerrel jár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 a parlamentet és a fejlődő hadsereg vezetését is támogatóival, híveivel töltötte fel, és az adminisztrációs rendszer modernizációja is folytatódott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Azonban az átalakítás összességében nem hozta meg a várt eredményt. 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1936 elején Gömbös Gyula már bukott politikus volt. </a:t>
            </a:r>
          </a:p>
        </p:txBody>
      </p:sp>
      <p:sp>
        <p:nvSpPr>
          <p:cNvPr id="4" name="Téglalap 3"/>
          <p:cNvSpPr/>
          <p:nvPr/>
        </p:nvSpPr>
        <p:spPr>
          <a:xfrm>
            <a:off x="4427984" y="382088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krónikussá váló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hererák végül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 október 6-án végzett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vele.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Gömbös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nek nem sikerült kialakítania a tekintélyuralmi államot,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által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véghezvitt intézkedések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nagyban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befolyásolták a későbbi eseményeket, így a magyar–német viszony alakulását és a szerepvállalást a II. világháborúban.</a:t>
            </a:r>
          </a:p>
        </p:txBody>
      </p:sp>
      <p:pic>
        <p:nvPicPr>
          <p:cNvPr id="7170" name="Picture 2" descr="http://upload.wikimedia.org/wikipedia/commons/thumb/5/5e/G%C3%B6mb%C3%B6s_Gyulasir.jpg/250px-G%C3%B6mb%C3%B6s_Gyulas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963715"/>
            <a:ext cx="2041662" cy="2719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7504" y="4509120"/>
            <a:ext cx="16561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002060"/>
                </a:solidFill>
              </a:rPr>
              <a:t>Gömbös </a:t>
            </a:r>
            <a:r>
              <a:rPr lang="hu-HU" sz="2000" b="1" dirty="0" smtClean="0">
                <a:solidFill>
                  <a:srgbClr val="002060"/>
                </a:solidFill>
              </a:rPr>
              <a:t>Gyula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 </a:t>
            </a:r>
            <a:r>
              <a:rPr lang="hu-HU" sz="2000" b="1" dirty="0">
                <a:solidFill>
                  <a:srgbClr val="002060"/>
                </a:solidFill>
              </a:rPr>
              <a:t>és felesége </a:t>
            </a:r>
            <a:endParaRPr lang="hu-H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síremléke 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3" y="573360"/>
            <a:ext cx="3859010" cy="2351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20503" y="2921729"/>
            <a:ext cx="286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Gömbös Gyula </a:t>
            </a:r>
          </a:p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miniszterelnök temetése 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1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16632"/>
            <a:ext cx="53431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Oktatás és kultúrpolitika 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132" y="1005685"/>
            <a:ext cx="2623768" cy="3463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716016" y="448211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b="1" dirty="0"/>
              <a:t>Gróf Klebelsberg </a:t>
            </a:r>
            <a:r>
              <a:rPr lang="hu-HU" sz="2000" b="1" dirty="0" err="1"/>
              <a:t>Kuno</a:t>
            </a:r>
            <a:r>
              <a:rPr lang="hu-HU" sz="2000" dirty="0"/>
              <a:t> 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i="1" dirty="0" smtClean="0"/>
              <a:t>(1875 - 1932)</a:t>
            </a:r>
            <a:br>
              <a:rPr lang="hu-HU" sz="2000" b="1" i="1" dirty="0" smtClean="0"/>
            </a:br>
            <a:r>
              <a:rPr lang="hu-HU" sz="2000" dirty="0" smtClean="0"/>
              <a:t> </a:t>
            </a:r>
            <a:r>
              <a:rPr lang="hu-HU" sz="2000" dirty="0"/>
              <a:t>magyar jogász, országgyűlési képviselő, művelődéspolitikus, kis ideig belügy-</a:t>
            </a:r>
            <a:r>
              <a:rPr lang="hu-HU" sz="2000" dirty="0" smtClean="0"/>
              <a:t>, </a:t>
            </a:r>
            <a:r>
              <a:rPr lang="hu-HU" sz="2000" b="1" dirty="0"/>
              <a:t>vallás- és közoktatásügyi miniszter.</a:t>
            </a:r>
          </a:p>
        </p:txBody>
      </p:sp>
      <p:sp>
        <p:nvSpPr>
          <p:cNvPr id="4" name="Téglalap 3"/>
          <p:cNvSpPr/>
          <p:nvPr/>
        </p:nvSpPr>
        <p:spPr>
          <a:xfrm>
            <a:off x="251520" y="100568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Klebelsberg szerint a puszta írni-olvasni tudás rosszabb a teljes tudatlanságnál.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Ennek ellenére az elemi iskolák ennél többet nem nagyon tudtak nyújtani.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csak elemit végzők többsége néhány év alatt szinte mindent elfelejtett, s még a nevét is alig tudta leírni.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Mindezzel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együtt,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1930/31-es tanévben már a tankötelesek 92,5 százaléka járt iskolába, és a 6 évnél idősebb népesség 90,4 százaléka tudott írni, olvasni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20" y="4559538"/>
            <a:ext cx="3960440" cy="18054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386237" y="6333904"/>
            <a:ext cx="41710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Jellegzetes Klebelsberg-féle népiskola</a:t>
            </a:r>
          </a:p>
        </p:txBody>
      </p:sp>
    </p:spTree>
    <p:extLst>
      <p:ext uri="{BB962C8B-B14F-4D97-AF65-F5344CB8AC3E}">
        <p14:creationId xmlns:p14="http://schemas.microsoft.com/office/powerpoint/2010/main" val="15638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77898" cy="2289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7544" y="260648"/>
            <a:ext cx="4491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életmód változása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712799" y="3486606"/>
            <a:ext cx="24484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A Mária Valéria-telep</a:t>
            </a:r>
          </a:p>
        </p:txBody>
      </p:sp>
      <p:sp>
        <p:nvSpPr>
          <p:cNvPr id="6" name="Téglalap 5"/>
          <p:cNvSpPr/>
          <p:nvPr/>
        </p:nvSpPr>
        <p:spPr>
          <a:xfrm>
            <a:off x="0" y="1253469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válságból való kilábalás után az ipari termelés bővült és növekedtek a jövedelmek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életviszonyokat alapvetően megszabta, hogy valaki városban vagy vidéken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villanyvilágítás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éppúgy a fővárosi és vidéki városi életformához tartozott, mint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vízvezeték 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csatornázás.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067944" y="4221088"/>
            <a:ext cx="4896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életviszonyok javulásában nagy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szerepet játszott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egészségügy szervezeti fejlesztése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az egyre szélesebb körű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betegbiztosítási hálózat, a szervezett anya- és csecsemővédelem, az iskolaorvosi hálózat kiépítése,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kórházi betegágyak, valamint az orvosok számának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növekedése. 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7" y="3686661"/>
            <a:ext cx="3684653" cy="2085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147944" y="5772438"/>
            <a:ext cx="37292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000" b="1" dirty="0">
                <a:solidFill>
                  <a:srgbClr val="002060"/>
                </a:solidFill>
              </a:rPr>
              <a:t>Egy vidéki védőintézet váróterme</a:t>
            </a:r>
          </a:p>
        </p:txBody>
      </p:sp>
    </p:spTree>
    <p:extLst>
      <p:ext uri="{BB962C8B-B14F-4D97-AF65-F5344CB8AC3E}">
        <p14:creationId xmlns:p14="http://schemas.microsoft.com/office/powerpoint/2010/main" val="63328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971600" y="1124744"/>
            <a:ext cx="70535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KÖSZÖNÖM</a:t>
            </a:r>
            <a:b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</a:t>
            </a:r>
            <a:b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FIGYELMET!</a:t>
            </a:r>
            <a:endParaRPr lang="hu-HU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3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88640"/>
            <a:ext cx="59298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Biatorbágyi vasúti merénylet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4072" y="1116210"/>
            <a:ext cx="48490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biatorbágyi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merénylet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(korábban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torbágyi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merénylet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) 1931. szeptember 13-án történt, amikor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Matuska Szilveszter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felrobbantotta 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biatorbágyi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vasúti viaduktot.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robbantás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22 halálos áldozatot követelt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ezt követően pedig statáriumot vezettek be Magyarországon.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97476"/>
            <a:ext cx="3634371" cy="26167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30025"/>
            <a:ext cx="4176464" cy="2631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341" y="969955"/>
            <a:ext cx="3831139" cy="2393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068736" y="3267191"/>
            <a:ext cx="390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A merénylet helyszíne napjainkban</a:t>
            </a:r>
            <a:endParaRPr lang="hu-HU" sz="2000" b="1" dirty="0">
              <a:solidFill>
                <a:srgbClr val="00206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331640" y="6361047"/>
            <a:ext cx="5835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Magyarország történetének legsúlyosabb merénylete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2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188640"/>
            <a:ext cx="27174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statárium 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5082" y="102119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err="1" smtClean="0">
                <a:latin typeface="Times New Roman" pitchFamily="18" charset="0"/>
                <a:cs typeface="Times New Roman" pitchFamily="18" charset="0"/>
              </a:rPr>
              <a:t>biatorbágyi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vasúti merénylet után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Károlyi-kormány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1931. szeptember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19-én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kelt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rendeletével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elrendelte a statáriumot, korlátozta a gyülekezési jogot, betiltott minden politikai jellegű népgyűlést, felvonulást, körmenetet.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szervezkedő kommunista mozgalom vezetőit (Fürst Sándor, Sallai Imre) elfogták és 1932-ben kivégezték.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" y="3341431"/>
            <a:ext cx="1565283" cy="213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57" y="3267964"/>
            <a:ext cx="1586516" cy="2168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497800" y="5559195"/>
            <a:ext cx="29504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Fürst </a:t>
            </a:r>
            <a:r>
              <a:rPr lang="hu-HU" sz="2000" b="1" dirty="0" smtClean="0"/>
              <a:t>Sándor</a:t>
            </a:r>
          </a:p>
          <a:p>
            <a:pPr algn="ctr"/>
            <a:r>
              <a:rPr lang="hu-HU" sz="2000" dirty="0" smtClean="0"/>
              <a:t> </a:t>
            </a:r>
            <a:r>
              <a:rPr lang="hu-HU" sz="2000" b="1" i="1" dirty="0" smtClean="0"/>
              <a:t>(1903 </a:t>
            </a:r>
            <a:r>
              <a:rPr lang="hu-HU" sz="2000" b="1" i="1" dirty="0"/>
              <a:t>– </a:t>
            </a:r>
            <a:r>
              <a:rPr lang="hu-HU" sz="2000" b="1" i="1" dirty="0" smtClean="0"/>
              <a:t>1932) </a:t>
            </a:r>
          </a:p>
          <a:p>
            <a:pPr algn="ctr"/>
            <a:r>
              <a:rPr lang="hu-HU" sz="2000" dirty="0" smtClean="0"/>
              <a:t>kommunista politikus</a:t>
            </a:r>
            <a:endParaRPr lang="hu-HU" sz="2000" dirty="0"/>
          </a:p>
        </p:txBody>
      </p:sp>
      <p:sp>
        <p:nvSpPr>
          <p:cNvPr id="5" name="Téglalap 4"/>
          <p:cNvSpPr/>
          <p:nvPr/>
        </p:nvSpPr>
        <p:spPr>
          <a:xfrm>
            <a:off x="-189975" y="5563741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Sallai </a:t>
            </a:r>
            <a:r>
              <a:rPr lang="hu-HU" sz="2000" b="1" dirty="0" smtClean="0"/>
              <a:t>Imre</a:t>
            </a:r>
          </a:p>
          <a:p>
            <a:pPr algn="ctr"/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(1897 – 1932) </a:t>
            </a:r>
          </a:p>
          <a:p>
            <a:pPr algn="ctr"/>
            <a:r>
              <a:rPr lang="hu-HU" sz="2000" dirty="0" smtClean="0"/>
              <a:t>bankhivatalnok</a:t>
            </a:r>
            <a:r>
              <a:rPr lang="hu-HU" sz="2000" dirty="0"/>
              <a:t>, </a:t>
            </a:r>
            <a:endParaRPr lang="hu-HU" sz="2000" dirty="0" smtClean="0"/>
          </a:p>
          <a:p>
            <a:pPr algn="ctr"/>
            <a:r>
              <a:rPr lang="hu-HU" sz="2000" dirty="0" smtClean="0"/>
              <a:t> </a:t>
            </a:r>
            <a:r>
              <a:rPr lang="hu-HU" sz="2000" dirty="0"/>
              <a:t>kommunista </a:t>
            </a:r>
            <a:r>
              <a:rPr lang="hu-HU" sz="2000" dirty="0" smtClean="0"/>
              <a:t>politikus</a:t>
            </a:r>
            <a:endParaRPr lang="hu-HU" sz="2000" dirty="0"/>
          </a:p>
        </p:txBody>
      </p:sp>
      <p:sp>
        <p:nvSpPr>
          <p:cNvPr id="6" name="Téglalap 5"/>
          <p:cNvSpPr/>
          <p:nvPr/>
        </p:nvSpPr>
        <p:spPr>
          <a:xfrm>
            <a:off x="5257370" y="2762302"/>
            <a:ext cx="363511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gazdasági válság közepette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melyet a miniszterelnök megszorító intézkedései továbbra sem tudtak enyhíteni,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fokozódott az elégedetlenség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társadalom széles rétegeiben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mind a hatalmi elit berkein belül is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elégedetlenség 1931. szeptember 1-i tüntetésben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csú-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csosodott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ki, ami a korszak legnagyobb tömeg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demonstrá-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ciója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volt.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6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55041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kormánypártban döntő befolyással bíró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Bethlen,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látva Károlyi kormányzásának csődjét, 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1932 szeptemberében nyílt levélben szólította fel a lemondásra.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Gyula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aki a kormányzást kezdettől fogva vonakodva vette át,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ennek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mondhatni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örömmel tett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eleget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 szeptember 21-én lemondott és ismét visszavonult Szatmár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vármegyei birtokaira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gazdálkodni.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miniszterelnöki székben 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Gömbös Gyula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 követte.</a:t>
            </a:r>
          </a:p>
        </p:txBody>
      </p:sp>
      <p:pic>
        <p:nvPicPr>
          <p:cNvPr id="4100" name="Picture 4" descr="GyulaGombosByTiborPol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82" y="264452"/>
            <a:ext cx="2121885" cy="35965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4540024" y="38610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000" dirty="0"/>
              <a:t>Vitéz </a:t>
            </a:r>
            <a:r>
              <a:rPr lang="hu-HU" sz="2000" dirty="0" err="1"/>
              <a:t>jákfai</a:t>
            </a:r>
            <a:r>
              <a:rPr lang="hu-HU" sz="2000" dirty="0"/>
              <a:t> </a:t>
            </a:r>
            <a:r>
              <a:rPr lang="hu-HU" sz="2000" b="1" dirty="0"/>
              <a:t>Gömbös Gyula</a:t>
            </a:r>
            <a:r>
              <a:rPr lang="hu-HU" sz="2000" dirty="0"/>
              <a:t> 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b="1" i="1" dirty="0" smtClean="0"/>
              <a:t>(1886 –</a:t>
            </a:r>
            <a:r>
              <a:rPr lang="hu-HU" sz="2000" b="1" i="1" dirty="0"/>
              <a:t> </a:t>
            </a:r>
            <a:r>
              <a:rPr lang="hu-HU" sz="2000" b="1" i="1" dirty="0" smtClean="0"/>
              <a:t>1936)</a:t>
            </a:r>
            <a:br>
              <a:rPr lang="hu-HU" sz="2000" b="1" i="1" dirty="0" smtClean="0"/>
            </a:br>
            <a:r>
              <a:rPr lang="hu-HU" sz="2000" dirty="0" smtClean="0"/>
              <a:t>császári </a:t>
            </a:r>
            <a:r>
              <a:rPr lang="hu-HU" sz="2000" dirty="0"/>
              <a:t>és királyi (K. u. k.) vezérkari tiszt, magyar királyi szolgálaton kívüli gyalogsági tábornok</a:t>
            </a:r>
            <a:r>
              <a:rPr lang="hu-HU" sz="2000" dirty="0" smtClean="0"/>
              <a:t>,</a:t>
            </a:r>
          </a:p>
          <a:p>
            <a:pPr algn="ctr"/>
            <a:r>
              <a:rPr lang="hu-HU" sz="2000" dirty="0" smtClean="0"/>
              <a:t> </a:t>
            </a:r>
            <a:r>
              <a:rPr lang="hu-HU" sz="2000" dirty="0"/>
              <a:t>politikus</a:t>
            </a:r>
            <a:r>
              <a:rPr lang="hu-HU" sz="2000" dirty="0" smtClean="0"/>
              <a:t>, </a:t>
            </a:r>
            <a:r>
              <a:rPr lang="hu-HU" sz="2000" dirty="0"/>
              <a:t>országgyűlési képviselő, </a:t>
            </a:r>
            <a:endParaRPr lang="hu-HU" sz="2000" dirty="0" smtClean="0"/>
          </a:p>
          <a:p>
            <a:pPr algn="ctr"/>
            <a:r>
              <a:rPr lang="hu-HU" sz="2000" dirty="0" smtClean="0"/>
              <a:t>titkos </a:t>
            </a:r>
            <a:r>
              <a:rPr lang="hu-HU" sz="2000" dirty="0"/>
              <a:t>tanácsos, honvédelmi miniszter</a:t>
            </a:r>
            <a:r>
              <a:rPr lang="hu-HU" sz="2000" dirty="0" smtClean="0"/>
              <a:t>,</a:t>
            </a:r>
          </a:p>
          <a:p>
            <a:pPr algn="ctr"/>
            <a:r>
              <a:rPr lang="hu-HU" sz="2000" b="1" dirty="0" smtClean="0"/>
              <a:t>Magyarország</a:t>
            </a:r>
            <a:r>
              <a:rPr lang="hu-HU" sz="2000" b="1" dirty="0"/>
              <a:t> </a:t>
            </a:r>
            <a:r>
              <a:rPr lang="hu-HU" sz="2000" b="1" dirty="0" smtClean="0"/>
              <a:t>miniszterelnöke:</a:t>
            </a:r>
            <a:br>
              <a:rPr lang="hu-HU" sz="2000" b="1" dirty="0" smtClean="0"/>
            </a:br>
            <a:r>
              <a:rPr lang="hu-HU" sz="2000" b="1" dirty="0" smtClean="0"/>
              <a:t>1932 - 1936</a:t>
            </a:r>
            <a:endParaRPr lang="hu-HU" sz="2000" b="1" dirty="0"/>
          </a:p>
        </p:txBody>
      </p:sp>
      <p:pic>
        <p:nvPicPr>
          <p:cNvPr id="4102" name="Picture 6" descr="http://www.bibl.u-szeged.hu/ha/kormanyok/gombos/gombosk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96855"/>
            <a:ext cx="3240360" cy="2332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270773" y="6449545"/>
            <a:ext cx="2065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Gömbös kormány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6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7" y="188640"/>
            <a:ext cx="65533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Kilábalás a gazdasági válságból</a:t>
            </a:r>
            <a:endParaRPr lang="hu-HU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43285" y="1336978"/>
            <a:ext cx="43007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gazdaság talpra állítása érdekében mindenekelőtt piacokat kellett szerezni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gabonának.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körülmények kedvezően alakultak, Magyarország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nemzetközi helyzete javulóban volt, miután 1932 nyarán eltörölték jóvátételi kötelezettségét.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Sikerült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elérni a magyar mezőgazdasági termékek elhelyezését az osztrák piacokon.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igazi áttörés azonban 1934-ben következett be, amikor is mind a német, mind az olasz piac megnyílt a magyar mezőgazdasági kivitel előtt.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998" y="968513"/>
            <a:ext cx="3708922" cy="2369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932040" y="3337526"/>
            <a:ext cx="3987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Debreceni tanya az 1930-as évekből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64494"/>
            <a:ext cx="3625855" cy="2745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82108" y="6148172"/>
            <a:ext cx="4823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Asztalos műhely Budapesten korszakunkból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3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260648"/>
            <a:ext cx="8823161" cy="64528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71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6" y="33265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Kiemelkedő sikert ért el a konzervipar: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Glóbus-konzervek külföldön is keresetté váltak.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1920-aas években fedezték fel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Európa egyik legnagyobb bauxitlelőhelyét hazánkban,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 az 1930-as években átlagosan évi félmillió tonna ércet hoztak a felszínre.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1934-ben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felépült az első hazai timföldgyár, 1935-ben, pedig az első alumíniumkohó.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3" y="890429"/>
            <a:ext cx="1972978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33682" y="182543"/>
            <a:ext cx="2597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</a:rPr>
              <a:t>A konzervgyár plakátja</a:t>
            </a:r>
            <a:br>
              <a:rPr lang="hu-HU" sz="2000" b="1" dirty="0" smtClean="0">
                <a:solidFill>
                  <a:srgbClr val="002060"/>
                </a:solidFill>
              </a:rPr>
            </a:br>
            <a:r>
              <a:rPr lang="hu-HU" sz="2000" b="1" dirty="0" smtClean="0">
                <a:solidFill>
                  <a:srgbClr val="002060"/>
                </a:solidFill>
              </a:rPr>
              <a:t>a 30-as évekből</a:t>
            </a:r>
            <a:endParaRPr lang="hu-HU" sz="2000" b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10531"/>
            <a:ext cx="3744416" cy="255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19" y="3836332"/>
            <a:ext cx="3060301" cy="2550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394178" y="6360782"/>
            <a:ext cx="4891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Bauxit bányászat és alumíniumkohó Ajkán 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2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6064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Egyesült Izzó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nemcsak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szilárdította az izzólámpa gyártásában elért világpiaci helyét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hanem Bródy Imre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1931-ben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kifejlesztett kriptonégőivel azt ki is szélesítette.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vállalat – 1931-ben – megvásárolta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Orion gyá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rat,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amely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gyorsan kiépülő magyar rádióipar fellegvára lett. </a:t>
            </a: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1930-as évek végén már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évi 40-50 ezer készüléket gyártottak,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 ennek 75%-át exportálták.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8834"/>
            <a:ext cx="3810000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146" y="260648"/>
            <a:ext cx="2400267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12" y="3738523"/>
            <a:ext cx="3692559" cy="270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910901" y="6416292"/>
            <a:ext cx="4126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Egyesült Izzó wolfram laboratóriuma 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2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3042" y="332656"/>
            <a:ext cx="4752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Kormányra lépését követően kidolgozta kormányprogramját, a 95 pontos Nemzeti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Munkatervet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Nemzeti Munkaterv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közjogi, államigazgatási, gazdasági, kulturális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berendezkedés átalakítását,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racionalizálását és korszerűsítését hirdette meg,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szociális, és a parasztság helyzetét javító intézkedéseket helyezett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kilátásba.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4340"/>
            <a:ext cx="2475793" cy="35368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4676253" y="3962852"/>
            <a:ext cx="4464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Gömbös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igyekezett kiutat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találni a válságból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közben a bázisát is növelni próbálta.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Egyik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 lépése 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Károlyi Gyula miniszterelnöksége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alatt bevezetett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statárium felszámolása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mivel helyesen ismerte fel, hogy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szükségálla-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felesleges.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3" y="3443214"/>
            <a:ext cx="4048387" cy="30443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179512" y="6287546"/>
            <a:ext cx="444390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</a:rPr>
              <a:t>Horthy Miklós kormányzó vitézeket avat</a:t>
            </a:r>
            <a:endParaRPr lang="hu-H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614</Words>
  <Application>Microsoft Office PowerPoint</Application>
  <PresentationFormat>Diavetítés a képernyőre (4:3 oldalarány)</PresentationFormat>
  <Paragraphs>88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Office-téma</vt:lpstr>
      <vt:lpstr>HORTHY  - KORSZAK     MAGYARORSZÁG  A KÉT VILÁGHÁBORÚ KÖZÖTT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Nagykanizsa, Városkapu, krt. 1/a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HORTHY  - KORSZAK    MAGYARORSZÁG  A KÉT VILÁGHÁBORÚ KÖZÖTT</dc:title>
  <dc:creator>Tikos Kálmán</dc:creator>
  <cp:lastModifiedBy>Tikos Kálmán</cp:lastModifiedBy>
  <cp:revision>79</cp:revision>
  <dcterms:created xsi:type="dcterms:W3CDTF">2012-04-15T08:11:58Z</dcterms:created>
  <dcterms:modified xsi:type="dcterms:W3CDTF">2020-03-21T11:26:33Z</dcterms:modified>
</cp:coreProperties>
</file>