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302" r:id="rId6"/>
    <p:sldId id="280" r:id="rId7"/>
    <p:sldId id="292" r:id="rId8"/>
    <p:sldId id="297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7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7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9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5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5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7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4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0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0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4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97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6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1" y="277167"/>
            <a:ext cx="3203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honfoglalás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01" y="116632"/>
            <a:ext cx="5460092" cy="37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18636" y="1340769"/>
            <a:ext cx="3493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 </a:t>
            </a:r>
          </a:p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előzményei</a:t>
            </a:r>
          </a:p>
        </p:txBody>
      </p:sp>
      <p:sp>
        <p:nvSpPr>
          <p:cNvPr id="6" name="Téglalap 5"/>
          <p:cNvSpPr/>
          <p:nvPr/>
        </p:nvSpPr>
        <p:spPr>
          <a:xfrm>
            <a:off x="118636" y="2780929"/>
            <a:ext cx="3493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etelközi szállásukról kiindulva többször jártak a Kárpát-medencében.</a:t>
            </a:r>
          </a:p>
        </p:txBody>
      </p:sp>
      <p:sp>
        <p:nvSpPr>
          <p:cNvPr id="9" name="Téglalap 8"/>
          <p:cNvSpPr/>
          <p:nvPr/>
        </p:nvSpPr>
        <p:spPr>
          <a:xfrm>
            <a:off x="118636" y="3821497"/>
            <a:ext cx="8953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 a morvák, hol pedig a frankok hívták be őket ide, hogy szövetségesként harcoljanak mellettük. Tudták, hogy a Kárpát-medencében nem kell jelentős ellenféllel számolniuk. </a:t>
            </a:r>
          </a:p>
        </p:txBody>
      </p:sp>
      <p:sp>
        <p:nvSpPr>
          <p:cNvPr id="7" name="Téglalap 6"/>
          <p:cNvSpPr/>
          <p:nvPr/>
        </p:nvSpPr>
        <p:spPr>
          <a:xfrm>
            <a:off x="133381" y="4719921"/>
            <a:ext cx="4222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Dunántúlt ekkor a frankoknak alávetett szlávok és avarok lakták.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Marostól délre kezdődött a bolgárok területe.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morvák a Kárpát-medence északnyugati részét uralták.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19" y="4536927"/>
            <a:ext cx="2602251" cy="2291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851386" y="4884092"/>
            <a:ext cx="2292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ábrázolása egy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XIV. századi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kódex ábrázolásán </a:t>
            </a:r>
          </a:p>
        </p:txBody>
      </p:sp>
    </p:spTree>
    <p:extLst>
      <p:ext uri="{BB962C8B-B14F-4D97-AF65-F5344CB8AC3E}">
        <p14:creationId xmlns:p14="http://schemas.microsoft.com/office/powerpoint/2010/main" val="243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188641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honfoglalást közvetlenül megelőzően a magyarok a bizánciakkal szövetségben a bolgárok ellen vezettek sikeres hadjáratot.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háború végén visszatértek Etelközbe.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bolgárok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 akarták bosszulni a vereséget, 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szövetkeztek a besenyőkkel.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besenyők voltak ugyanis a magyarok keleti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szomszédai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Téglalap 3"/>
          <p:cNvSpPr/>
          <p:nvPr/>
        </p:nvSpPr>
        <p:spPr>
          <a:xfrm>
            <a:off x="4427984" y="38610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két tűz közé kerültek.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Seregeik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bolgárok ellen vonultak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Al-Duna  vidékkén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vereséget szenvedtek. Ugyanebben az időben érhette az etelközi szállásterületet a besenyő támadás.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az asszonyok, idősek, gyerekek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mellett csak kevés harcos maradt, ezét győzhettek a besenyők.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996"/>
            <a:ext cx="2232248" cy="3725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020273" y="1212135"/>
            <a:ext cx="20986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Ilyenek lehettek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honfoglaló őseink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számítógépes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rekonstrukció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alapján</a:t>
            </a:r>
          </a:p>
        </p:txBody>
      </p:sp>
      <p:pic>
        <p:nvPicPr>
          <p:cNvPr id="7172" name="Picture 4" descr="http://www.rovart.com/foto/orig/68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" y="3381390"/>
            <a:ext cx="3858308" cy="2640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7121" y="5989020"/>
            <a:ext cx="362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 egyik ábrázolása </a:t>
            </a:r>
          </a:p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sok közül</a:t>
            </a:r>
          </a:p>
        </p:txBody>
      </p:sp>
    </p:spTree>
    <p:extLst>
      <p:ext uri="{BB962C8B-B14F-4D97-AF65-F5344CB8AC3E}">
        <p14:creationId xmlns:p14="http://schemas.microsoft.com/office/powerpoint/2010/main" val="28159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30" y="116632"/>
            <a:ext cx="2271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honfoglalás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222801" y="764705"/>
            <a:ext cx="86181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ahelyzetben nem volt a magyaroknak más választása, mint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megindulni nyugat felé.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Kr. u. 895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-ben kezdődött a honfoglalás.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Őseink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Kurszán vezetésével a Kárpátokon keresztül ereszkedtek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pl. a Vereckei-hágón.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Felső-Tisza vidékén és Erdélyben pihentek meg asszonyaikkal és állataikkal.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bevonulás nem volt fejvesztett menekülés, és nem is ismeretlen helyre érkeztek.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 lépésben a Dunától keletre fekvő területeket foglalták 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év alatt megszilárdították hatalmukat. Már ekkor nagyobb összeget kaptak a frankoktól a békéért cserébe.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1" y="3717032"/>
            <a:ext cx="8710387" cy="2885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4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28906" y="4797153"/>
            <a:ext cx="9015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úgy megerősödtek,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Kr. u. 899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-ben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Itáliában jártak zsákmányszerző hadjáraton. Hazatérve pedig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elfoglalták az egész Dunántúlt is.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 törzse a Dunántúl északi részén települt le.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Kárpát-medence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 hegyekkel övezett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jót védhető, az etelközi szálláshelyhez hasonló éghajlatú vidék volt. Az Alföld legeltetésre és földművelésre is alkalmas, a folyók bővizűek.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gazdag táj lett a honfoglalók új hazája.</a:t>
            </a:r>
          </a:p>
        </p:txBody>
      </p:sp>
      <p:pic>
        <p:nvPicPr>
          <p:cNvPr id="9222" name="Picture 6" descr="http://m.blog.hu/ge/gestahungarorum/image/honf_terk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7" y="108022"/>
            <a:ext cx="8800117" cy="4545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kiKami\Desktop\Történelmi atlasz - NTK\Töri atlasz_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768752" cy="6612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ikikami\Desktop\IMG_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05" y="982386"/>
            <a:ext cx="4893841" cy="3069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8950" y="201982"/>
            <a:ext cx="620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Milyenek is lehettek honfoglaló őseink?</a:t>
            </a:r>
          </a:p>
        </p:txBody>
      </p:sp>
      <p:sp>
        <p:nvSpPr>
          <p:cNvPr id="6" name="Téglalap 5"/>
          <p:cNvSpPr/>
          <p:nvPr/>
        </p:nvSpPr>
        <p:spPr>
          <a:xfrm>
            <a:off x="166456" y="1011746"/>
            <a:ext cx="4091051" cy="607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férfiak sírjainak az egyik leggyakoribb leletei az övek.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harcosok az övre akasztották fel szablyájukat és a nyílvesszőket és az íjat tartó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tegez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Állandóan szükségük volt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tarsoly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ebben hordták magukkal a tűzszerszámot és a kést.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Inget és bő köpenyt viseltek, ruhájukat fémdíszekkel varrták ki.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férfi sírokban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találták meg a régészek az elhunyt lovának maradványait lószerszámát és nyergét.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női sírokból főleg ékszerek kerültek elő.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nők fülbevalót, színes gyöngyöket, karperecet hordtak. </a:t>
            </a: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271044" y="4081159"/>
            <a:ext cx="4572000" cy="26084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Hajukat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homlokukat szalagra, fej fedőre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fémlapocskákkal,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korongokkal ékesítették.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férfiaknál változatosabban öltözködtek.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Ingüket és felsőruhájukat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gyakran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csüngős fémdíszekkel varrták ki.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Övükön kis tarsolyban tűt, kést, apró eszközöket tartottak.</a:t>
            </a:r>
          </a:p>
        </p:txBody>
      </p:sp>
    </p:spTree>
    <p:extLst>
      <p:ext uri="{BB962C8B-B14F-4D97-AF65-F5344CB8AC3E}">
        <p14:creationId xmlns:p14="http://schemas.microsoft.com/office/powerpoint/2010/main" val="19098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30" y="215062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Miről is tanultunk?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9" y="900113"/>
            <a:ext cx="8700167" cy="1304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zis 2"/>
          <p:cNvSpPr/>
          <p:nvPr/>
        </p:nvSpPr>
        <p:spPr>
          <a:xfrm>
            <a:off x="363603" y="1733375"/>
            <a:ext cx="968037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429047" y="1733375"/>
            <a:ext cx="968037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165332" y="1733375"/>
            <a:ext cx="1126749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732240" y="1747663"/>
            <a:ext cx="968037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0" y="2348881"/>
            <a:ext cx="8747851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416425" y="2371863"/>
            <a:ext cx="15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A besenyőktől.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153176" y="2893595"/>
            <a:ext cx="152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A bolgároktól.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717032"/>
            <a:ext cx="8708807" cy="2114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gyenes összekötő 8"/>
          <p:cNvCxnSpPr/>
          <p:nvPr/>
        </p:nvCxnSpPr>
        <p:spPr>
          <a:xfrm>
            <a:off x="2915816" y="4774373"/>
            <a:ext cx="0" cy="67085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7899355" y="4774373"/>
            <a:ext cx="0" cy="67085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2389591" y="5522912"/>
            <a:ext cx="100275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752</a:t>
            </a:r>
          </a:p>
        </p:txBody>
      </p:sp>
      <p:sp>
        <p:nvSpPr>
          <p:cNvPr id="16" name="Téglalap 15"/>
          <p:cNvSpPr/>
          <p:nvPr/>
        </p:nvSpPr>
        <p:spPr>
          <a:xfrm>
            <a:off x="7397979" y="5522912"/>
            <a:ext cx="100275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895-900</a:t>
            </a:r>
          </a:p>
        </p:txBody>
      </p:sp>
    </p:spTree>
    <p:extLst>
      <p:ext uri="{BB962C8B-B14F-4D97-AF65-F5344CB8AC3E}">
        <p14:creationId xmlns:p14="http://schemas.microsoft.com/office/powerpoint/2010/main" val="6491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4" grpId="0"/>
      <p:bldP spid="10" grpId="0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9" y="692696"/>
            <a:ext cx="8756723" cy="5372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502</Words>
  <Application>Microsoft Office PowerPoint</Application>
  <PresentationFormat>Diavetítés a képernyőre (4:3 oldalarány)</PresentationFormat>
  <Paragraphs>55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NÉP TÖRTÉNETE AZ ÁRPÁDOK KORÁBAN a IX. századtól 1301-ig.</dc:title>
  <dc:creator>Nelli és Kálmán</dc:creator>
  <cp:lastModifiedBy>Kálmán Tikos</cp:lastModifiedBy>
  <cp:revision>255</cp:revision>
  <dcterms:created xsi:type="dcterms:W3CDTF">2014-01-03T11:01:44Z</dcterms:created>
  <dcterms:modified xsi:type="dcterms:W3CDTF">2022-12-28T12:32:05Z</dcterms:modified>
</cp:coreProperties>
</file>