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77" r:id="rId3"/>
    <p:sldId id="278" r:id="rId4"/>
    <p:sldId id="279" r:id="rId5"/>
    <p:sldId id="302" r:id="rId6"/>
    <p:sldId id="280" r:id="rId7"/>
    <p:sldId id="303" r:id="rId8"/>
    <p:sldId id="258" r:id="rId9"/>
    <p:sldId id="259" r:id="rId10"/>
    <p:sldId id="260" r:id="rId11"/>
    <p:sldId id="329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3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CC0A6-419D-4F17-94E0-929C8BDD0F65}" type="datetimeFigureOut">
              <a:rPr lang="hu-HU" smtClean="0"/>
              <a:t>2023. 12. 27.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E4786-FB84-4CA1-92AA-D43A6D4FD95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24016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CC0A6-419D-4F17-94E0-929C8BDD0F65}" type="datetimeFigureOut">
              <a:rPr lang="hu-HU" smtClean="0"/>
              <a:t>2023. 12. 27.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E4786-FB84-4CA1-92AA-D43A6D4FD95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46394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CC0A6-419D-4F17-94E0-929C8BDD0F65}" type="datetimeFigureOut">
              <a:rPr lang="hu-HU" smtClean="0"/>
              <a:t>2023. 12. 27.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E4786-FB84-4CA1-92AA-D43A6D4FD95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48061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CC0A6-419D-4F17-94E0-929C8BDD0F65}" type="datetimeFigureOut">
              <a:rPr lang="hu-HU" smtClean="0"/>
              <a:t>2023. 12. 27.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E4786-FB84-4CA1-92AA-D43A6D4FD95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53603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CC0A6-419D-4F17-94E0-929C8BDD0F65}" type="datetimeFigureOut">
              <a:rPr lang="hu-HU" smtClean="0"/>
              <a:t>2023. 12. 27.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E4786-FB84-4CA1-92AA-D43A6D4FD95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8688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CC0A6-419D-4F17-94E0-929C8BDD0F65}" type="datetimeFigureOut">
              <a:rPr lang="hu-HU" smtClean="0"/>
              <a:t>2023. 12. 27.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E4786-FB84-4CA1-92AA-D43A6D4FD95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27023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CC0A6-419D-4F17-94E0-929C8BDD0F65}" type="datetimeFigureOut">
              <a:rPr lang="hu-HU" smtClean="0"/>
              <a:t>2023. 12. 27.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E4786-FB84-4CA1-92AA-D43A6D4FD95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98466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CC0A6-419D-4F17-94E0-929C8BDD0F65}" type="datetimeFigureOut">
              <a:rPr lang="hu-HU" smtClean="0"/>
              <a:t>2023. 12. 27.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E4786-FB84-4CA1-92AA-D43A6D4FD95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1959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CC0A6-419D-4F17-94E0-929C8BDD0F65}" type="datetimeFigureOut">
              <a:rPr lang="hu-HU" smtClean="0"/>
              <a:t>2023. 12. 27.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E4786-FB84-4CA1-92AA-D43A6D4FD95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45909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CC0A6-419D-4F17-94E0-929C8BDD0F65}" type="datetimeFigureOut">
              <a:rPr lang="hu-HU" smtClean="0"/>
              <a:t>2023. 12. 27.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E4786-FB84-4CA1-92AA-D43A6D4FD95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2911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CC0A6-419D-4F17-94E0-929C8BDD0F65}" type="datetimeFigureOut">
              <a:rPr lang="hu-HU" smtClean="0"/>
              <a:t>2023. 12. 27.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E4786-FB84-4CA1-92AA-D43A6D4FD95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88484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CC0A6-419D-4F17-94E0-929C8BDD0F65}" type="datetimeFigureOut">
              <a:rPr lang="hu-HU" smtClean="0"/>
              <a:t>2023. 12. 27.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E4786-FB84-4CA1-92AA-D43A6D4FD95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4556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251523" y="277169"/>
            <a:ext cx="32031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A honfoglalás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901" y="116632"/>
            <a:ext cx="5460092" cy="37048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118636" y="1340771"/>
            <a:ext cx="34932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honfoglalás </a:t>
            </a:r>
          </a:p>
          <a:p>
            <a:r>
              <a:rPr lang="hu-H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előzményei</a:t>
            </a:r>
          </a:p>
        </p:txBody>
      </p:sp>
      <p:sp>
        <p:nvSpPr>
          <p:cNvPr id="6" name="Téglalap 5"/>
          <p:cNvSpPr/>
          <p:nvPr/>
        </p:nvSpPr>
        <p:spPr>
          <a:xfrm>
            <a:off x="118636" y="2780929"/>
            <a:ext cx="34932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magyarok etelközi szállásukról kiindulva többször jártak a Kárpát-medencében.</a:t>
            </a:r>
          </a:p>
        </p:txBody>
      </p:sp>
      <p:sp>
        <p:nvSpPr>
          <p:cNvPr id="9" name="Téglalap 8"/>
          <p:cNvSpPr/>
          <p:nvPr/>
        </p:nvSpPr>
        <p:spPr>
          <a:xfrm>
            <a:off x="118638" y="3821499"/>
            <a:ext cx="89533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Hol a morvák, hol pedig a frankok hívták be őket ide, hogy szövetségesként harcoljanak mellettük. Tudták, hogy a Kárpát-medencében nem kell jelentős ellenféllel számolniuk. </a:t>
            </a:r>
          </a:p>
        </p:txBody>
      </p:sp>
      <p:sp>
        <p:nvSpPr>
          <p:cNvPr id="7" name="Téglalap 6"/>
          <p:cNvSpPr/>
          <p:nvPr/>
        </p:nvSpPr>
        <p:spPr>
          <a:xfrm>
            <a:off x="133383" y="4719921"/>
            <a:ext cx="422259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Dunántúlt ekkor a frankoknak alávetett szlávok és avarok lakták.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Marostól délre kezdődött a bolgárok területe.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morvák a Kárpát-medence északnyugati részét uralták.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321" y="4536929"/>
            <a:ext cx="2602251" cy="22910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zövegdoboz 7"/>
          <p:cNvSpPr txBox="1"/>
          <p:nvPr/>
        </p:nvSpPr>
        <p:spPr>
          <a:xfrm>
            <a:off x="6851386" y="4884094"/>
            <a:ext cx="229261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honfoglalás</a:t>
            </a:r>
          </a:p>
          <a:p>
            <a:pPr algn="ctr"/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ábrázolása egy</a:t>
            </a:r>
          </a:p>
          <a:p>
            <a:pPr algn="ctr"/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XIV. századi</a:t>
            </a:r>
          </a:p>
          <a:p>
            <a:pPr algn="ctr"/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kódex ábrázolásán </a:t>
            </a:r>
          </a:p>
        </p:txBody>
      </p:sp>
    </p:spTree>
    <p:extLst>
      <p:ext uri="{BB962C8B-B14F-4D97-AF65-F5344CB8AC3E}">
        <p14:creationId xmlns:p14="http://schemas.microsoft.com/office/powerpoint/2010/main" val="243171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34472" y="116632"/>
            <a:ext cx="51533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kalandozások következményei</a:t>
            </a:r>
          </a:p>
        </p:txBody>
      </p:sp>
      <p:sp>
        <p:nvSpPr>
          <p:cNvPr id="3" name="Téglalap 2"/>
          <p:cNvSpPr/>
          <p:nvPr/>
        </p:nvSpPr>
        <p:spPr>
          <a:xfrm>
            <a:off x="251519" y="651101"/>
            <a:ext cx="352839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hadjáratokban a magyar törzsek hadakozásra képes férfitagjai vettek részt. </a:t>
            </a:r>
            <a:b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törzsi vezetők és az egyszerű katonák nem egyformán részesültek a zsákmányból, így megnőtt közöttük a vagyoni különbség. </a:t>
            </a:r>
            <a:b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Ezzel egy időben a törzsfők körül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megerősödött a katonai kíséret. </a:t>
            </a:r>
            <a:b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törzsenként folytatott portyák arra is utalnak, hogy a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fejedelmi hatalom meggyengült.</a:t>
            </a:r>
          </a:p>
        </p:txBody>
      </p:sp>
      <p:sp>
        <p:nvSpPr>
          <p:cNvPr id="4" name="Téglalap 3"/>
          <p:cNvSpPr/>
          <p:nvPr/>
        </p:nvSpPr>
        <p:spPr>
          <a:xfrm>
            <a:off x="4283968" y="3861298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kalandozások korának végén,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955-től (ekkor szenvedték el a magyarok legsúlyosabb vereséget </a:t>
            </a:r>
            <a:r>
              <a:rPr lang="hu-H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Augsburgnál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 hagyomány szerint Árpád unokája, </a:t>
            </a:r>
            <a:r>
              <a:rPr lang="hu-H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Taksony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volt a </a:t>
            </a:r>
            <a:r>
              <a:rPr lang="hu-H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fejedelem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Ő a nyugati hadjáratok kudarcát látva keleti kapcsolatait erősítette a kazárokkal és a besenyőkkel.</a:t>
            </a:r>
          </a:p>
        </p:txBody>
      </p:sp>
      <p:pic>
        <p:nvPicPr>
          <p:cNvPr id="5122" name="Picture 2" descr="C:\Users\Nelli és Kálmán\Desktop\5.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68" y="5453943"/>
            <a:ext cx="3462099" cy="125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180661" y="5052306"/>
            <a:ext cx="35661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kalandozások egyik „ereklyéje”,</a:t>
            </a:r>
            <a:br>
              <a:rPr lang="hu-H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Lehel kürtje.</a:t>
            </a:r>
          </a:p>
        </p:txBody>
      </p:sp>
      <p:pic>
        <p:nvPicPr>
          <p:cNvPr id="5124" name="Picture 4" descr="http://mek.oszk.hu/01900/01992/html/cd1m/kepek/tortenelem/to354rg92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679" y="378242"/>
            <a:ext cx="2612291" cy="34830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3568572" y="836714"/>
            <a:ext cx="27943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augsburgi vagy </a:t>
            </a:r>
            <a:br>
              <a:rPr lang="hu-H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lech</a:t>
            </a:r>
            <a:r>
              <a:rPr lang="hu-H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mezei csata 955-ben 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4037212" y="2131425"/>
            <a:ext cx="27013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>
                <a:solidFill>
                  <a:srgbClr val="006600"/>
                </a:solidFill>
              </a:rPr>
              <a:t>A vázlatot tanulmányozva,</a:t>
            </a:r>
            <a:br>
              <a:rPr lang="hu-HU" b="1" dirty="0">
                <a:solidFill>
                  <a:srgbClr val="006600"/>
                </a:solidFill>
              </a:rPr>
            </a:br>
            <a:r>
              <a:rPr lang="hu-HU" b="1" dirty="0">
                <a:solidFill>
                  <a:srgbClr val="006600"/>
                </a:solidFill>
              </a:rPr>
              <a:t>milyen következtetést</a:t>
            </a:r>
            <a:br>
              <a:rPr lang="hu-HU" b="1" dirty="0">
                <a:solidFill>
                  <a:srgbClr val="006600"/>
                </a:solidFill>
              </a:rPr>
            </a:br>
            <a:r>
              <a:rPr lang="hu-HU" b="1" dirty="0">
                <a:solidFill>
                  <a:srgbClr val="006600"/>
                </a:solidFill>
              </a:rPr>
              <a:t> vonhatunk le?</a:t>
            </a:r>
          </a:p>
        </p:txBody>
      </p:sp>
    </p:spTree>
    <p:extLst>
      <p:ext uri="{BB962C8B-B14F-4D97-AF65-F5344CB8AC3E}">
        <p14:creationId xmlns:p14="http://schemas.microsoft.com/office/powerpoint/2010/main" val="228026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ikiKami\Desktop\Történelmi atlasz - NTK\Töri atlasz_00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7681"/>
            <a:ext cx="7632848" cy="65055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87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251520" y="188643"/>
            <a:ext cx="453650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honfoglalást közvetlenül megelőzően a magyarok a bizánciakkal szövetségben a bolgárok ellen vezettek sikeres hadjáratot.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háború végén visszatértek Etelközbe. </a:t>
            </a:r>
          </a:p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bolgárok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meg akarták bosszulni a vereséget, ezért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szövetkeztek a besenyőkkel.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besenyők voltak ugyanis a magyarok keleti </a:t>
            </a:r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szomszédai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</p:txBody>
      </p:sp>
      <p:sp>
        <p:nvSpPr>
          <p:cNvPr id="4" name="Téglalap 3"/>
          <p:cNvSpPr/>
          <p:nvPr/>
        </p:nvSpPr>
        <p:spPr>
          <a:xfrm>
            <a:off x="4427984" y="3861048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magyarok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így két tűz közé kerültek.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Seregeik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bolgárok ellen vonultak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az Al-Duna  vidékkén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vereséget szenvedtek. Ugyanebben az időben érhette az etelközi szállásterületet a besenyő támadás.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Itt az asszonyok, idősek, gyerekek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mellett csak kevés harcos maradt, ezét győzhettek a besenyők.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5998"/>
            <a:ext cx="2232248" cy="37250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7020275" y="1212135"/>
            <a:ext cx="209865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Ilyenek lehettek </a:t>
            </a:r>
          </a:p>
          <a:p>
            <a:pPr algn="ctr"/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honfoglaló őseink</a:t>
            </a:r>
          </a:p>
          <a:p>
            <a:pPr algn="ctr"/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számítógépes </a:t>
            </a:r>
          </a:p>
          <a:p>
            <a:pPr algn="ctr"/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rekonstrukció</a:t>
            </a:r>
          </a:p>
          <a:p>
            <a:pPr algn="ctr"/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alapján</a:t>
            </a:r>
          </a:p>
        </p:txBody>
      </p:sp>
      <p:pic>
        <p:nvPicPr>
          <p:cNvPr id="7172" name="Picture 4" descr="http://www.rovart.com/foto/orig/68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55" y="3381392"/>
            <a:ext cx="3858308" cy="26402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397121" y="5989020"/>
            <a:ext cx="36297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honfoglalás egyik ábrázolása </a:t>
            </a:r>
          </a:p>
          <a:p>
            <a:pPr algn="ctr"/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sok közül</a:t>
            </a:r>
          </a:p>
        </p:txBody>
      </p:sp>
    </p:spTree>
    <p:extLst>
      <p:ext uri="{BB962C8B-B14F-4D97-AF65-F5344CB8AC3E}">
        <p14:creationId xmlns:p14="http://schemas.microsoft.com/office/powerpoint/2010/main" val="281597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23532" y="116632"/>
            <a:ext cx="22711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honfoglalás</a:t>
            </a:r>
          </a:p>
        </p:txBody>
      </p:sp>
      <p:sp>
        <p:nvSpPr>
          <p:cNvPr id="3" name="Téglalap 2"/>
          <p:cNvSpPr/>
          <p:nvPr/>
        </p:nvSpPr>
        <p:spPr>
          <a:xfrm>
            <a:off x="222803" y="764707"/>
            <a:ext cx="861818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Ebben 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ahelyzetben nem volt a magyaroknak más választása, mint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megindulni nyugat felé. </a:t>
            </a:r>
            <a:r>
              <a:rPr lang="hu-H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Kr. u. 895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-ben kezdődött a honfoglalás.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Őseink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Árpád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és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Kurszán vezetésével a Kárpátokon keresztül ereszkedtek</a:t>
            </a:r>
          </a:p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pl. a Vereckei-hágón.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Felső-Tisza vidékén és Erdélyben pihentek meg asszonyaikkal és állataikkal.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bevonulás nem volt fejvesztett menekülés, és nem is ismeretlen helyre érkeztek.</a:t>
            </a:r>
          </a:p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Első lépésben a Dunától keletre fekvő területeket foglalták el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és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néhány év alatt megszilárdították hatalmukat. Már ekkor nagyobb összeget kaptak a frankoktól a békéért cserébe.</a:t>
            </a: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03" y="3717032"/>
            <a:ext cx="8710387" cy="28855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148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128908" y="4797153"/>
            <a:ext cx="901509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Hamarosan úgy megerősödtek, hogy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Kr. u. 899 </a:t>
            </a:r>
            <a:r>
              <a:rPr lang="hu-H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-ben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már Itáliában jártak zsákmányszerző hadjáraton. Hazatérve pedig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elfoglalták az egész Dunántúlt is.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Árpád törzse a Dunántúl északi részén települt le.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Kárpát-medence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magas hegyekkel övezett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jót védhető, az etelközi szálláshelyhez hasonló éghajlatú vidék volt. Az Alföld legeltetésre és földművelésre is alkalmas, a folyók bővizűek. </a:t>
            </a:r>
          </a:p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 a gazdag táj lett a honfoglalók új hazája.</a:t>
            </a:r>
          </a:p>
        </p:txBody>
      </p:sp>
      <p:pic>
        <p:nvPicPr>
          <p:cNvPr id="9222" name="Picture 6" descr="http://m.blog.hu/ge/gestahungarorum/image/honf_terke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09" y="108024"/>
            <a:ext cx="8800117" cy="45451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2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ikiKami\Desktop\Történelmi atlasz - NTK\Töri atlasz_00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6632"/>
            <a:ext cx="6768752" cy="66120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46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Tikikami\Desktop\IMG_01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807" y="982386"/>
            <a:ext cx="4893841" cy="30699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178952" y="201982"/>
            <a:ext cx="62087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Milyenek is lehettek honfoglaló őseink?</a:t>
            </a:r>
          </a:p>
        </p:txBody>
      </p:sp>
      <p:sp>
        <p:nvSpPr>
          <p:cNvPr id="6" name="Téglalap 5"/>
          <p:cNvSpPr/>
          <p:nvPr/>
        </p:nvSpPr>
        <p:spPr>
          <a:xfrm>
            <a:off x="166458" y="1011748"/>
            <a:ext cx="4091051" cy="6070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férfiak sírjainak az egyik leggyakoribb leletei az övek.</a:t>
            </a:r>
          </a:p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harcosok az övre akasztották fel szablyájukat és a nyílvesszőket és az íjat tartó </a:t>
            </a:r>
            <a:r>
              <a:rPr lang="hu-H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tegez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t.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Állandóan szükségük volt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 </a:t>
            </a:r>
            <a:r>
              <a:rPr lang="hu-H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tarsoly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hu-H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is, ebben hordták magukkal a tűzszerszámot és a kést.</a:t>
            </a:r>
          </a:p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Inget és bő köpenyt viseltek, ruhájukat fémdíszekkel varrták ki.</a:t>
            </a:r>
          </a:p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férfi sírokban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gyakran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találták meg a régészek az elhunyt lovának maradványait lószerszámát és nyergét.</a:t>
            </a:r>
          </a:p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női sírokból főleg ékszerek kerültek elő.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nők fülbevalót, színes gyöngyöket, karperecet hordtak. </a:t>
            </a:r>
          </a:p>
          <a:p>
            <a:endParaRPr lang="hu-H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4271044" y="4081159"/>
            <a:ext cx="4572000" cy="260840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Hajukat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homlokukat szalagra, fej fedőre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varrott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kis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fémlapocskákkal,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korongokkal ékesítették.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férfiaknál változatosabban öltözködtek.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Ingüket és felsőruhájukat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gyakran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csüngős fémdíszekkel varrták ki.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Övükön kis tarsolyban tűt, kést, apró eszközöket tartottak.</a:t>
            </a:r>
          </a:p>
        </p:txBody>
      </p:sp>
    </p:spTree>
    <p:extLst>
      <p:ext uri="{BB962C8B-B14F-4D97-AF65-F5344CB8AC3E}">
        <p14:creationId xmlns:p14="http://schemas.microsoft.com/office/powerpoint/2010/main" val="190981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187626" y="188641"/>
            <a:ext cx="67425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Megtelepedés és kalandozások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323528" y="1367190"/>
            <a:ext cx="22557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Megtelepedés</a:t>
            </a:r>
          </a:p>
        </p:txBody>
      </p:sp>
      <p:sp>
        <p:nvSpPr>
          <p:cNvPr id="4" name="Téglalap 3"/>
          <p:cNvSpPr/>
          <p:nvPr/>
        </p:nvSpPr>
        <p:spPr>
          <a:xfrm>
            <a:off x="194487" y="2420888"/>
            <a:ext cx="388843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magyarság megtelepedése törzsenként történhetett. </a:t>
            </a:r>
            <a:b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bizonytalan, hogy melyik törzs hol élt. </a:t>
            </a:r>
            <a:b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régészeti leletekből ugyanis csak annyi tudható meg, hogy egy adott helyen megtelepedett a magyarság, de arról nem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szólnak, hogy annak melyik törzse volt az. Némi segítséget nyújt, hogy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sok középkori település nevében megőrződtek a törzsek elnevezései.</a:t>
            </a:r>
          </a:p>
        </p:txBody>
      </p:sp>
      <p:sp>
        <p:nvSpPr>
          <p:cNvPr id="6" name="Téglalap 5"/>
          <p:cNvSpPr/>
          <p:nvPr/>
        </p:nvSpPr>
        <p:spPr>
          <a:xfrm>
            <a:off x="4427984" y="465313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Valószínű, hogy előnyben részesítették a sík, folyóparti helyeket, amelyek alkalmasak voltak az állattartásra.</a:t>
            </a:r>
            <a:b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Árpádok törzse központi helyet foglalt el.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Területük először a Duna-Tisza közére terjedhetett ki, majd átkerült a Dunántúl északkeleti részére.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7" y="1196754"/>
            <a:ext cx="2394983" cy="1593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388" y="1196752"/>
            <a:ext cx="2397433" cy="15934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191" y="3026621"/>
            <a:ext cx="2424394" cy="16146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églalap 6"/>
          <p:cNvSpPr/>
          <p:nvPr/>
        </p:nvSpPr>
        <p:spPr>
          <a:xfrm>
            <a:off x="3923928" y="2657289"/>
            <a:ext cx="5076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Veremház készítésének folyamata.</a:t>
            </a:r>
          </a:p>
        </p:txBody>
      </p:sp>
    </p:spTree>
    <p:extLst>
      <p:ext uri="{BB962C8B-B14F-4D97-AF65-F5344CB8AC3E}">
        <p14:creationId xmlns:p14="http://schemas.microsoft.com/office/powerpoint/2010/main" val="253593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52368" y="292006"/>
            <a:ext cx="23599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Kalandozások</a:t>
            </a:r>
          </a:p>
        </p:txBody>
      </p:sp>
      <p:sp>
        <p:nvSpPr>
          <p:cNvPr id="3" name="Téglalap 2"/>
          <p:cNvSpPr/>
          <p:nvPr/>
        </p:nvSpPr>
        <p:spPr>
          <a:xfrm>
            <a:off x="247708" y="908722"/>
            <a:ext cx="87167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magyarság a honfoglalás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korában </a:t>
            </a:r>
            <a:r>
              <a:rPr lang="hu-H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nomád életmódot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folytatott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főleg juhokat és lovakat tenyésztettek.</a:t>
            </a:r>
            <a:b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földművelés alig játszott szerepet a gazdálkodásukban.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év nagy részében állataikkal a legelőket járták. </a:t>
            </a:r>
            <a:b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Ezekből viszont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Kárpát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medencében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vándorlás korábbi állomásaihoz képest jóval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kevesebb állt rendelkezésre.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hiányzó élelmiszert és egyéb termékeket letelepült </a:t>
            </a:r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szomszédaik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kirablásából próbálták megszerezni.</a:t>
            </a:r>
          </a:p>
        </p:txBody>
      </p:sp>
      <p:sp>
        <p:nvSpPr>
          <p:cNvPr id="4" name="Téglalap 3"/>
          <p:cNvSpPr/>
          <p:nvPr/>
        </p:nvSpPr>
        <p:spPr>
          <a:xfrm>
            <a:off x="272364" y="3645024"/>
            <a:ext cx="53077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magyarságmát a honfoglalás előtt is indított  katonai vállalkozásokat.</a:t>
            </a:r>
          </a:p>
          <a:p>
            <a:r>
              <a:rPr lang="hu-H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Kalandozásoknak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azonban a 899 és 970 közötti zsákmányszerző hadjáratokat nevezzük. </a:t>
            </a:r>
            <a:b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Ezek leginkább nyugat és dél felé irányultak. </a:t>
            </a:r>
            <a:b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Elődeink még az Atlanti - óceánig is eljutottak! </a:t>
            </a:r>
            <a:b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jellegzetes könnyűlovas harcmodor és fegyverzet (íj, nyíl, szablya) óriási riadalmat</a:t>
            </a:r>
          </a:p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váltott ki a megtámadott népekből.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513" y="3571905"/>
            <a:ext cx="3285182" cy="24125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5649335" y="5984415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kalandozó hadjáratok legfontosabb irányai </a:t>
            </a:r>
          </a:p>
        </p:txBody>
      </p:sp>
    </p:spTree>
    <p:extLst>
      <p:ext uri="{BB962C8B-B14F-4D97-AF65-F5344CB8AC3E}">
        <p14:creationId xmlns:p14="http://schemas.microsoft.com/office/powerpoint/2010/main" val="132377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91924" y="260650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magyarok törzsenként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indultak egyre távolabbi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rabló hadjárataikra.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portyákat nem a kaland kedvéért indították. </a:t>
            </a:r>
            <a:b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Nemesfémet, értékes szöveteket, rabszolgákat, élelmet zsákmányoltak.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foglyokat gyakran még a helyszínen eladták.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3491882" y="4005066"/>
            <a:ext cx="54726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hadjáratok sikerének oka, hogy ebben az</a:t>
            </a:r>
            <a:b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időben Európában </a:t>
            </a:r>
            <a:r>
              <a:rPr lang="hu-H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feudális anarchia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uralkodott.</a:t>
            </a:r>
            <a:b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támadok ezt kihasználták.</a:t>
            </a:r>
            <a:b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Miután </a:t>
            </a:r>
            <a:r>
              <a:rPr lang="hu-H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Ottó német – római császár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erős központi hatalmat hozott létre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hadjáratok sikertelenebbek lettek.</a:t>
            </a:r>
            <a:b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fejlettebb lovagi harcmodor is érvényesülni </a:t>
            </a:r>
            <a:b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kezdett a magyarok könnyű lovasságával szemben.</a:t>
            </a:r>
          </a:p>
        </p:txBody>
      </p:sp>
      <p:pic>
        <p:nvPicPr>
          <p:cNvPr id="4098" name="Picture 2" descr="C:\Users\Nelli és Kálmán\Desktop\3.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82214"/>
            <a:ext cx="2448272" cy="341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6599739" y="260650"/>
            <a:ext cx="23647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rettegett</a:t>
            </a:r>
            <a:br>
              <a:rPr lang="hu-H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magyar lovas, akitől</a:t>
            </a:r>
            <a:br>
              <a:rPr lang="hu-H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Európa lakosságának </a:t>
            </a:r>
            <a:br>
              <a:rPr lang="hu-H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nagy része félt.</a:t>
            </a:r>
          </a:p>
        </p:txBody>
      </p:sp>
      <p:pic>
        <p:nvPicPr>
          <p:cNvPr id="4100" name="Picture 4" descr="http://mek.niif.hu/01900/01992/html/cd1m/kepek/eletmod/em142li93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626" y="1460977"/>
            <a:ext cx="1655372" cy="205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6732240" y="3573016"/>
            <a:ext cx="2341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visszacsapó reflex íj</a:t>
            </a:r>
          </a:p>
        </p:txBody>
      </p:sp>
      <p:pic>
        <p:nvPicPr>
          <p:cNvPr id="4102" name="Picture 6" descr="http://upload.wikimedia.org/wikipedia/hu/thumb/8/8d/Ott%C3%B3_r%C3%A9zmetszeten.jpg/172px-Ott%C3%B3_r%C3%A9zmetszete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4" y="2526454"/>
            <a:ext cx="1844605" cy="257386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églalap 6"/>
          <p:cNvSpPr/>
          <p:nvPr/>
        </p:nvSpPr>
        <p:spPr>
          <a:xfrm>
            <a:off x="287525" y="5046262"/>
            <a:ext cx="306874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/>
              <a:t>I. Ottó</a:t>
            </a:r>
            <a:r>
              <a:rPr lang="hu-HU" dirty="0"/>
              <a:t> vagy </a:t>
            </a:r>
            <a:r>
              <a:rPr lang="hu-HU" b="1" dirty="0"/>
              <a:t>Nagy</a:t>
            </a:r>
            <a:r>
              <a:rPr lang="hu-HU" dirty="0"/>
              <a:t> </a:t>
            </a:r>
            <a:r>
              <a:rPr lang="hu-HU" b="1" dirty="0"/>
              <a:t>Ottó</a:t>
            </a:r>
            <a:br>
              <a:rPr lang="hu-HU" dirty="0"/>
            </a:br>
            <a:r>
              <a:rPr lang="hu-HU" dirty="0"/>
              <a:t>(912 – 973)</a:t>
            </a:r>
            <a:br>
              <a:rPr lang="hu-HU" dirty="0"/>
            </a:br>
            <a:r>
              <a:rPr lang="hu-HU" dirty="0"/>
              <a:t>német császár;</a:t>
            </a:r>
            <a:br>
              <a:rPr lang="hu-HU" dirty="0"/>
            </a:br>
            <a:r>
              <a:rPr lang="hu-HU" dirty="0"/>
              <a:t>a Német-római Birodalom </a:t>
            </a:r>
            <a:br>
              <a:rPr lang="hu-HU" dirty="0"/>
            </a:br>
            <a:r>
              <a:rPr lang="hu-HU" dirty="0"/>
              <a:t>megszervezője</a:t>
            </a:r>
          </a:p>
        </p:txBody>
      </p:sp>
    </p:spTree>
    <p:extLst>
      <p:ext uri="{BB962C8B-B14F-4D97-AF65-F5344CB8AC3E}">
        <p14:creationId xmlns:p14="http://schemas.microsoft.com/office/powerpoint/2010/main" val="198764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</TotalTime>
  <Words>996</Words>
  <Application>Microsoft Office PowerPoint</Application>
  <PresentationFormat>Diavetítés a képernyőre (4:3 oldalarány)</PresentationFormat>
  <Paragraphs>79</Paragraphs>
  <Slides>11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Monotype Corsiva</vt:lpstr>
      <vt:lpstr>Times New Roman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Kálmán Tikos</dc:creator>
  <cp:lastModifiedBy>Kálmán Tikos</cp:lastModifiedBy>
  <cp:revision>2</cp:revision>
  <dcterms:created xsi:type="dcterms:W3CDTF">2023-12-27T11:29:34Z</dcterms:created>
  <dcterms:modified xsi:type="dcterms:W3CDTF">2023-12-27T11:35:24Z</dcterms:modified>
</cp:coreProperties>
</file>