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  <p:sldId id="279" r:id="rId4"/>
    <p:sldId id="280" r:id="rId5"/>
    <p:sldId id="283" r:id="rId6"/>
    <p:sldId id="281" r:id="rId7"/>
    <p:sldId id="282" r:id="rId8"/>
    <p:sldId id="266" r:id="rId9"/>
    <p:sldId id="267" r:id="rId10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45" d="100"/>
          <a:sy n="45" d="100"/>
        </p:scale>
        <p:origin x="139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57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435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1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75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7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34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921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601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2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7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73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D93A-F6EA-4164-AC3D-8FE4CEA61A92}" type="datetimeFigureOut">
              <a:rPr lang="hu-HU" smtClean="0"/>
              <a:t>2021. 04. 10.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979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52129" y="388034"/>
            <a:ext cx="4410182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72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honfoglalás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61" y="163285"/>
            <a:ext cx="7644129" cy="5186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66090" y="1877077"/>
            <a:ext cx="4806124" cy="129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92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honfoglalás </a:t>
            </a:r>
          </a:p>
          <a:p>
            <a:r>
              <a:rPr lang="hu-HU" sz="392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előzményei</a:t>
            </a:r>
          </a:p>
        </p:txBody>
      </p:sp>
      <p:sp>
        <p:nvSpPr>
          <p:cNvPr id="6" name="Téglalap 5"/>
          <p:cNvSpPr/>
          <p:nvPr/>
        </p:nvSpPr>
        <p:spPr>
          <a:xfrm>
            <a:off x="166090" y="3893301"/>
            <a:ext cx="489057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5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magyarok etelközi szállásukról kiindulva többször jártak a Kárpát-medencében.</a:t>
            </a:r>
          </a:p>
        </p:txBody>
      </p:sp>
      <p:sp>
        <p:nvSpPr>
          <p:cNvPr id="9" name="Téglalap 8"/>
          <p:cNvSpPr/>
          <p:nvPr/>
        </p:nvSpPr>
        <p:spPr>
          <a:xfrm>
            <a:off x="166091" y="5350097"/>
            <a:ext cx="125346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 a morvák, hol pedig a frankok hívták be őket ide, hogy szövetségesként harcoljanak mellettük. Tudták, hogy a Kárpát-medencében nem kell jelentős ellenféllel számolniuk. </a:t>
            </a:r>
          </a:p>
        </p:txBody>
      </p:sp>
      <p:sp>
        <p:nvSpPr>
          <p:cNvPr id="7" name="Téglalap 6"/>
          <p:cNvSpPr/>
          <p:nvPr/>
        </p:nvSpPr>
        <p:spPr>
          <a:xfrm>
            <a:off x="186734" y="6607889"/>
            <a:ext cx="59116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Dunántúlt ekkor a frankoknak alávetett szlávok és avarok lakták. 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Marostól délre kezdődött a bolgárok területe. 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morvák a Kárpát-medence északnyugati részét uralták.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48" y="6351698"/>
            <a:ext cx="3643151" cy="3207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9628072" y="6837729"/>
            <a:ext cx="31373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honfoglalás</a:t>
            </a:r>
          </a:p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ábrázolása egy</a:t>
            </a:r>
          </a:p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XIV. századi</a:t>
            </a:r>
          </a:p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kódex ábrázolásán </a:t>
            </a:r>
          </a:p>
        </p:txBody>
      </p:sp>
    </p:spTree>
    <p:extLst>
      <p:ext uri="{BB962C8B-B14F-4D97-AF65-F5344CB8AC3E}">
        <p14:creationId xmlns:p14="http://schemas.microsoft.com/office/powerpoint/2010/main" val="37396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52128" y="264098"/>
            <a:ext cx="63511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honfoglalást közvetlenül megelőzően a magyarok a bizánciakkal szövetségben a bolgárok ellen vezettek sikeres hadjáratot.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háború végén visszatértek Etelközbe. </a:t>
            </a:r>
          </a:p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bolgárok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 akarták bosszulni a vereséget, ezért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szövetkeztek a besenyőkkel. 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besenyők voltak ugyanis a magyarok keleti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szomszédai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4" name="Téglalap 3"/>
          <p:cNvSpPr/>
          <p:nvPr/>
        </p:nvSpPr>
        <p:spPr>
          <a:xfrm>
            <a:off x="6199178" y="5405467"/>
            <a:ext cx="64008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magyarok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így két tűz közé kerültek. 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Seregeik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bolgárok ellen vonultak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Al-Duna  vidékkén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vereséget szenvedtek. Ugyanebben az időben érhette az etelközi szállásterületet a besenyő támadás. 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Itt az asszonyok, idősek, gyerekek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mellett csak kevés harcos maradt, ezét győzhettek a besenyők.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234" y="190395"/>
            <a:ext cx="3125147" cy="5215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862591" y="1696990"/>
            <a:ext cx="286969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Ilyenek lehettek </a:t>
            </a:r>
          </a:p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honfoglaló őseink</a:t>
            </a:r>
          </a:p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számítógépes </a:t>
            </a:r>
          </a:p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rekonstrukció</a:t>
            </a:r>
          </a:p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alapján</a:t>
            </a:r>
          </a:p>
        </p:txBody>
      </p:sp>
      <p:pic>
        <p:nvPicPr>
          <p:cNvPr id="7172" name="Picture 4" descr="http://www.rovart.com/foto/orig/68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7" y="4733947"/>
            <a:ext cx="5401631" cy="3696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90646" y="8384629"/>
            <a:ext cx="50123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honfoglalás egyik ábrázolása </a:t>
            </a:r>
          </a:p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sok közül</a:t>
            </a:r>
          </a:p>
        </p:txBody>
      </p:sp>
    </p:spTree>
    <p:extLst>
      <p:ext uri="{BB962C8B-B14F-4D97-AF65-F5344CB8AC3E}">
        <p14:creationId xmlns:p14="http://schemas.microsoft.com/office/powerpoint/2010/main" val="244216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52942" y="163286"/>
            <a:ext cx="3101618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92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honfoglalás</a:t>
            </a:r>
          </a:p>
        </p:txBody>
      </p:sp>
      <p:sp>
        <p:nvSpPr>
          <p:cNvPr id="3" name="Téglalap 2"/>
          <p:cNvSpPr/>
          <p:nvPr/>
        </p:nvSpPr>
        <p:spPr>
          <a:xfrm>
            <a:off x="311922" y="1070588"/>
            <a:ext cx="120654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Ebben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ahelyzetben nem volt a magyaroknak más választása, mint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megindulni nyugat felé. </a:t>
            </a:r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Kr. u. 895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-ben kezdődött a honfoglalás.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Őseink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Árpád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Kurszán vezetésével a Kárpátokon keresztül ereszkedtek</a:t>
            </a:r>
          </a:p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pl. a Vereckei-hágón. 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Felső-Tisza vidékén és Erdélyben pihentek meg asszonyaikkal és állataikkal. 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bevonulás nem volt fejvesztett menekülés, és nem is ismeretlen helyre érkeztek.</a:t>
            </a:r>
          </a:p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Első lépésben a Dunától keletre fekvő területeket foglalták el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néhány év alatt megszilárdították hatalmukat. Már ekkor nagyobb összeget kaptak a frankoktól a békéért cserébe.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22" y="5203845"/>
            <a:ext cx="12194542" cy="4039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80469" y="6716014"/>
            <a:ext cx="126211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Hamarosan úgy megerősödtek, hogy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Kr. u. 899 </a:t>
            </a:r>
            <a:r>
              <a:rPr lang="hu-H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-ben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már Itáliában jártak zsákmányszerző hadjáraton. Hazatérve pedig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elfoglalták az egész Dunántúlt is.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Árpád törzse a Dunántúl északi részén települt le.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Kárpát-medence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magas hegyekkel övezett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jót védhető, az etelközi szálláshelyhez hasonló éghajlatú vidék volt. Az Alföld legeltetésre és földművelésre is alkalmas, a folyók bővizűek. </a:t>
            </a:r>
          </a:p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 gazdag táj lett a honfoglalók új hazája.</a:t>
            </a:r>
          </a:p>
        </p:txBody>
      </p:sp>
      <p:pic>
        <p:nvPicPr>
          <p:cNvPr id="9222" name="Picture 6" descr="http://m.blog.hu/ge/gestahungarorum/image/honf_terk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0" y="151232"/>
            <a:ext cx="12320164" cy="6363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67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06" y="201470"/>
            <a:ext cx="12333245" cy="8085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250606" y="8485231"/>
            <a:ext cx="123332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zászlón látható ragadozó madár, a 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turul a 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krónikák szerint az 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Árpádok 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jelképe volt.</a:t>
            </a:r>
          </a:p>
        </p:txBody>
      </p:sp>
    </p:spTree>
    <p:extLst>
      <p:ext uri="{BB962C8B-B14F-4D97-AF65-F5344CB8AC3E}">
        <p14:creationId xmlns:p14="http://schemas.microsoft.com/office/powerpoint/2010/main" val="409780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ikiKami\Desktop\Történelmi atlasz - NTK\Töri atlasz_0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32" y="447765"/>
            <a:ext cx="8756675" cy="8553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9096767" y="0"/>
            <a:ext cx="30878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avarok: 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hunokhoz és a magyarokhoz 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hasonló sztyeppei lovas íjász 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nép. 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568–822 között birtokolták 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Kárpát-medencét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072880" y="3539430"/>
            <a:ext cx="37287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rgbClr val="BB2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szlávok: 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népvándorlás során benépesítették</a:t>
            </a:r>
          </a:p>
          <a:p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Európa keleti és déli területeit. 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 Közép-Európában 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(csehek, szlovákok, lengyelek), Kelet-</a:t>
            </a:r>
          </a:p>
          <a:p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Európában (oroszok, ukránok) és Dél-Európában</a:t>
            </a:r>
          </a:p>
          <a:p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(szerbek, horvátok) élnek szláv 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nyelvű népek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4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ikikami\Desktop\IMG_0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28" y="1375340"/>
            <a:ext cx="6851377" cy="429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50531" y="282776"/>
            <a:ext cx="8608447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92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Milyenek is lehettek honfoglaló őseink?</a:t>
            </a:r>
          </a:p>
        </p:txBody>
      </p:sp>
      <p:sp>
        <p:nvSpPr>
          <p:cNvPr id="6" name="Téglalap 5"/>
          <p:cNvSpPr/>
          <p:nvPr/>
        </p:nvSpPr>
        <p:spPr>
          <a:xfrm>
            <a:off x="233039" y="1416444"/>
            <a:ext cx="5727471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férfiak sírjainak az egyik leggyakoribb leletei az övek.</a:t>
            </a:r>
          </a:p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harcosok az övre akasztották fel szablyájukat és a nyílvesszőket és az íjat tartó </a:t>
            </a:r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tegez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Állandóan szükségük volt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</a:t>
            </a:r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tarsoly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is, ebben hordták magukkal a tűzszerszámot és a kést.</a:t>
            </a:r>
          </a:p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Inget és bő köpenyt viseltek, ruhájukat fémdíszekkel varrták ki.</a:t>
            </a:r>
          </a:p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férfi sírokban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gyakran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találták meg a régészek az elhunyt lovának maradványait lószerszámát és nyergét.</a:t>
            </a:r>
          </a:p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női sírokból főleg ékszerek kerültek elő. 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nők fülbevalót, színes gyöngyöket, karperecet hordtak. </a:t>
            </a:r>
          </a:p>
          <a:p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979462" y="5713623"/>
            <a:ext cx="64008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Hajukat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homlokukat szalagra, fej fedőre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varrott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fémlapocskákkal,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korongokkal ékesítették. 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férfiaknál változatosabban öltözködtek.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Ingüket és felsőruhájukat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gyakran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csüngős fémdíszekkel varrták ki. 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Övükön kis tarsolyban tűt, kést, apró eszközöket tartottak.</a:t>
            </a:r>
          </a:p>
        </p:txBody>
      </p:sp>
    </p:spTree>
    <p:extLst>
      <p:ext uri="{BB962C8B-B14F-4D97-AF65-F5344CB8AC3E}">
        <p14:creationId xmlns:p14="http://schemas.microsoft.com/office/powerpoint/2010/main" val="279514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3934" y="160666"/>
            <a:ext cx="9225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honfoglalás emléke a középkori krónikában</a:t>
            </a:r>
            <a:endParaRPr lang="hu-HU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3934" y="1073712"/>
            <a:ext cx="6400800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honfoglalásról korabeli magyar történeti forrás nem keletkezett.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Mondái a szájhagyomány útján maradtak fenn,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ezeket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évszázadokkal később jegyezték le. Az első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hazai </a:t>
            </a:r>
            <a:r>
              <a:rPr lang="hu-H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gesztát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11. század közepén írhatták, de szövege csak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átírt változatban a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Képes Krónika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kódexében maradt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fenn (1358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után). </a:t>
            </a:r>
            <a:r>
              <a:rPr lang="hu-H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Anonymus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13. század elején írt egy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külön gesztát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„királyok és előkelők” származásáról.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ő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munkája jórészt a honfoglalásról szól.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095" y="1068607"/>
            <a:ext cx="4426586" cy="4276501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7496315" y="5606718"/>
            <a:ext cx="4604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Krónikás képe egy kódexben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644" y="6391548"/>
            <a:ext cx="3232913" cy="308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églalap 7"/>
          <p:cNvSpPr/>
          <p:nvPr/>
        </p:nvSpPr>
        <p:spPr>
          <a:xfrm>
            <a:off x="5578218" y="8525941"/>
            <a:ext cx="34739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Hét vezér ábrázolása 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Képes Krónikában</a:t>
            </a:r>
          </a:p>
        </p:txBody>
      </p:sp>
      <p:sp>
        <p:nvSpPr>
          <p:cNvPr id="9" name="Téglalap 8"/>
          <p:cNvSpPr/>
          <p:nvPr/>
        </p:nvSpPr>
        <p:spPr>
          <a:xfrm>
            <a:off x="173934" y="8011647"/>
            <a:ext cx="44827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geszta</a:t>
            </a:r>
            <a:r>
              <a:rPr lang="hu-HU" sz="2800" b="1" dirty="0" smtClean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tettek, viselt dolgok 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pl. Gesta Hungarorum – 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magyarok cselekedeteiről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0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7671" y="219031"/>
            <a:ext cx="9392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Honfoglaló nagyfejedelmeink: Álmos és Árpád</a:t>
            </a:r>
            <a:endParaRPr lang="hu-HU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67670" y="1054256"/>
            <a:ext cx="68556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Anonymus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északkelet felől, a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Vereckei hágón át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vezeti be a magyarokat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krónikáink viszont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Erdélyen keresztül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történt beköltözésről írnak.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Egyvalamiben egyezik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 az anonymusi és a krónikás hagyomány: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Álmos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Árpád közötti hatalomváltás már a </a:t>
            </a:r>
            <a:r>
              <a:rPr lang="hu-H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Kárpát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medencében ment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végbe.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400800" y="5076885"/>
            <a:ext cx="64008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Álmos talán már 894-ben, vagy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azelőtt meghalt.</a:t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Árpádnak így mintegy másfél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évtizednyi uralkodás adatott 907-ben bekövetkezett haláláig.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küzdelmes és győzelmes évek alatt bevégezte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azt, amit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apja elkezdett: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honfoglalás ilyenformán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Álmos és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Árpád együttes érdeme.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868" y="1054256"/>
            <a:ext cx="3598954" cy="3615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/>
          <p:cNvSpPr txBox="1"/>
          <p:nvPr/>
        </p:nvSpPr>
        <p:spPr>
          <a:xfrm>
            <a:off x="8854049" y="4553665"/>
            <a:ext cx="2066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Álmos vezér</a:t>
            </a: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81" y="5234017"/>
            <a:ext cx="3095625" cy="4210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zövegdoboz 8"/>
          <p:cNvSpPr txBox="1"/>
          <p:nvPr/>
        </p:nvSpPr>
        <p:spPr>
          <a:xfrm>
            <a:off x="21209" y="6431101"/>
            <a:ext cx="303743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Feszty körképen</a:t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így ábrázolta </a:t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művész</a:t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Árpád vezért </a:t>
            </a: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43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766</TotalTime>
  <Words>796</Words>
  <Application>Microsoft Office PowerPoint</Application>
  <PresentationFormat>A3 (297x420 mm)</PresentationFormat>
  <Paragraphs>70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Tikos Kálmán</dc:creator>
  <cp:lastModifiedBy>Tikos Kálmán</cp:lastModifiedBy>
  <cp:revision>101</cp:revision>
  <dcterms:created xsi:type="dcterms:W3CDTF">2020-08-13T14:52:21Z</dcterms:created>
  <dcterms:modified xsi:type="dcterms:W3CDTF">2021-04-10T14:44:47Z</dcterms:modified>
</cp:coreProperties>
</file>