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96" r:id="rId3"/>
    <p:sldId id="297" r:id="rId4"/>
    <p:sldId id="298" r:id="rId5"/>
    <p:sldId id="299" r:id="rId6"/>
    <p:sldId id="300" r:id="rId7"/>
    <p:sldId id="340" r:id="rId8"/>
    <p:sldId id="301" r:id="rId9"/>
    <p:sldId id="302" r:id="rId10"/>
    <p:sldId id="345" r:id="rId11"/>
    <p:sldId id="344" r:id="rId12"/>
    <p:sldId id="34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7420" y="188640"/>
            <a:ext cx="6175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törökverő Hunyadi János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205042"/>
            <a:ext cx="3617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rendi állam kezdetei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9200" y="18448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Zsigmond király halála után a trónt lánya és annak férje,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Ausztria hercege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Habsburg Albert örökölte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főpapok és bárók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azzal a feltétellel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koronázták meg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új királyt,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 velük együtt dönt a királyi jövedelmek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felhasználásáról,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illetve a fontos tisztségek betöltéséről.</a:t>
            </a:r>
          </a:p>
        </p:txBody>
      </p:sp>
      <p:sp>
        <p:nvSpPr>
          <p:cNvPr id="5" name="Téglalap 4"/>
          <p:cNvSpPr/>
          <p:nvPr/>
        </p:nvSpPr>
        <p:spPr>
          <a:xfrm>
            <a:off x="3707904" y="4170660"/>
            <a:ext cx="5292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Budára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országgyűlést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hívtak össze, amelyen 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országlakosok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'', vagyis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rendek vettek részt. Rendeknek a birtokos nemességet, a királyi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városokat és az egyháziakat tartották.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Itt újabb követeléseket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fogadtak el: a király köteles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gondoskodni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ország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védelméről,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pénz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minőségét a rendek ellenőrzik,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 ők döntenek a király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lányainak kiházasításáról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Albrecht II. von Hab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06"/>
            <a:ext cx="2056754" cy="2841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353944" y="1846015"/>
            <a:ext cx="279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Habsburg Albert</a:t>
            </a:r>
            <a:r>
              <a:rPr lang="hu-HU" dirty="0">
                <a:solidFill>
                  <a:srgbClr val="C00000"/>
                </a:solidFill>
              </a:rPr>
              <a:t> </a:t>
            </a:r>
            <a:r>
              <a:rPr lang="hu-HU" dirty="0" smtClean="0">
                <a:solidFill>
                  <a:srgbClr val="C00000"/>
                </a:solidFill>
              </a:rPr>
              <a:t/>
            </a:r>
            <a:br>
              <a:rPr lang="hu-HU" dirty="0" smtClean="0">
                <a:solidFill>
                  <a:srgbClr val="C00000"/>
                </a:solidFill>
              </a:rPr>
            </a:br>
            <a:r>
              <a:rPr lang="hu-HU" dirty="0" smtClean="0"/>
              <a:t>(1397 - 1439)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> I. Albert </a:t>
            </a:r>
            <a:r>
              <a:rPr lang="hu-HU" b="1" dirty="0" smtClean="0"/>
              <a:t>Magyarország</a:t>
            </a:r>
            <a:r>
              <a:rPr lang="hu-HU" b="1" dirty="0"/>
              <a:t>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(1437–1439)</a:t>
            </a:r>
            <a:r>
              <a:rPr lang="hu-HU" b="1" dirty="0"/>
              <a:t> </a:t>
            </a:r>
            <a:r>
              <a:rPr lang="hu-HU" b="1" dirty="0" smtClean="0"/>
              <a:t>uralkodója </a:t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első </a:t>
            </a:r>
            <a:r>
              <a:rPr lang="hu-HU" b="1" dirty="0" smtClean="0"/>
              <a:t>Habsburg</a:t>
            </a:r>
            <a:br>
              <a:rPr lang="hu-HU" b="1" dirty="0" smtClean="0"/>
            </a:br>
            <a:r>
              <a:rPr lang="hu-HU" b="1" dirty="0"/>
              <a:t> a magyar trónon</a:t>
            </a:r>
            <a:r>
              <a:rPr lang="hu-HU" dirty="0"/>
              <a:t>.</a:t>
            </a:r>
          </a:p>
        </p:txBody>
      </p:sp>
      <p:pic>
        <p:nvPicPr>
          <p:cNvPr id="3076" name="Picture 4" descr="Elisabeth of Luxemburg - Meister der Chronik des Konzils von Konstanz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" y="4442638"/>
            <a:ext cx="12668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1331640" y="4883822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Luxemburgi Erzsébet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(1409</a:t>
            </a:r>
            <a:r>
              <a:rPr lang="hu-HU" b="1" i="1" dirty="0"/>
              <a:t> – </a:t>
            </a:r>
            <a:r>
              <a:rPr lang="hu-HU" b="1" i="1" dirty="0" smtClean="0"/>
              <a:t>1442) </a:t>
            </a:r>
            <a:br>
              <a:rPr lang="hu-HU" b="1" i="1" dirty="0" smtClean="0"/>
            </a:br>
            <a:r>
              <a:rPr lang="hu-HU" b="1" dirty="0" smtClean="0"/>
              <a:t>magyar</a:t>
            </a:r>
            <a:r>
              <a:rPr lang="hu-HU" dirty="0"/>
              <a:t> </a:t>
            </a:r>
            <a:r>
              <a:rPr lang="hu-HU" b="1" dirty="0" smtClean="0"/>
              <a:t>királyné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b="1" dirty="0" smtClean="0"/>
              <a:t>A </a:t>
            </a:r>
            <a:r>
              <a:rPr lang="hu-HU" b="1" dirty="0"/>
              <a:t>Magyar Királyság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örököse volt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07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iKami\Desktop\Történelmi atlasz - NTK\Töri atlasz_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336704" cy="646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kiKami\Desktop\Történelmi atlasz - NTK\Töri atlasz_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976664" cy="658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566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Chronicon Pictum P121 A korona elrablá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20" y="365323"/>
            <a:ext cx="3528392" cy="3365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355976" y="4149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Albert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rövid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uralkodása után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csecsemő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fiára szállt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volna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trón.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főurak egy része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azonban egy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lengyel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uralkodót hívott a trónra, Jagelló Ulászlót.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 hívei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sszecsaptak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egyik ilyen csatában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szerzett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hírnevet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magának Hunyadi János.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88024" y="3692350"/>
            <a:ext cx="395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koronát elraboltatja Erzsébet királyné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08"/>
            <a:ext cx="3960440" cy="674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s://encrypted-tbn0.gstatic.com/images?q=tbn:ANd9GcTxRInDqG_lQQkv4bHrVTwdFViuUSLKu0Hnk73LYR78UYx9D5604HmNJ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21" y="295228"/>
            <a:ext cx="4173389" cy="350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ładysław III Warneńczyk by Aleksander Les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68" y="143034"/>
            <a:ext cx="2448272" cy="30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629720"/>
            <a:ext cx="2265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I</a:t>
            </a:r>
            <a:r>
              <a:rPr lang="hu-HU" b="1" dirty="0">
                <a:solidFill>
                  <a:srgbClr val="C00000"/>
                </a:solidFill>
              </a:rPr>
              <a:t>. </a:t>
            </a:r>
            <a:r>
              <a:rPr lang="hu-HU" b="1" dirty="0" smtClean="0">
                <a:solidFill>
                  <a:srgbClr val="C00000"/>
                </a:solidFill>
              </a:rPr>
              <a:t>Ulászló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br>
              <a:rPr lang="hu-HU" dirty="0" smtClean="0">
                <a:solidFill>
                  <a:srgbClr val="C00000"/>
                </a:solidFill>
              </a:rPr>
            </a:br>
            <a:r>
              <a:rPr lang="hu-HU" b="1" i="1" dirty="0" smtClean="0"/>
              <a:t>(1424 -</a:t>
            </a:r>
            <a:r>
              <a:rPr lang="hu-HU" b="1" i="1" dirty="0"/>
              <a:t> </a:t>
            </a:r>
            <a:r>
              <a:rPr lang="hu-HU" b="1" i="1" dirty="0" smtClean="0"/>
              <a:t>1444)</a:t>
            </a:r>
            <a:r>
              <a:rPr lang="hu-HU" b="1" i="1" dirty="0"/>
              <a:t> 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b="1" dirty="0" smtClean="0"/>
              <a:t>Jagelló-házból</a:t>
            </a:r>
            <a:r>
              <a:rPr lang="hu-HU" b="1" dirty="0"/>
              <a:t>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származó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magyar </a:t>
            </a:r>
            <a:r>
              <a:rPr lang="hu-HU" b="1" dirty="0" smtClean="0"/>
              <a:t>király,</a:t>
            </a:r>
            <a:r>
              <a:rPr lang="hu-HU" b="1" dirty="0"/>
              <a:t>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1440-től</a:t>
            </a:r>
            <a:r>
              <a:rPr lang="hu-HU" b="1" dirty="0"/>
              <a:t>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haláláig </a:t>
            </a:r>
            <a:r>
              <a:rPr lang="hu-HU" b="1" dirty="0"/>
              <a:t>uralkodott.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27984" y="143034"/>
            <a:ext cx="4662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Hunyadi család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Havasalföldről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származott.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Hunyadi János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Zsigmond király udvarában tanulta a hadakozást.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U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lászló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híveként hatalmas birtokok tulajdonosa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tulajdonképpen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uralma alá vonta az egész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Tiszántúli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ispánná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majd szörényi bánná is kinevezték.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Temesvár,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Nándorfehérvár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déli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határ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védelmét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is feladatul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kapta.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771800" y="3284984"/>
            <a:ext cx="620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Sikerek és kudarcok – A kormányzóság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1" y="2661044"/>
            <a:ext cx="2079749" cy="4008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265860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Hunyadi János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(1407</a:t>
            </a:r>
            <a:r>
              <a:rPr lang="hu-HU" b="1" i="1" dirty="0"/>
              <a:t> </a:t>
            </a:r>
            <a:r>
              <a:rPr lang="hu-HU" b="1" i="1" dirty="0" smtClean="0"/>
              <a:t>–1456</a:t>
            </a:r>
            <a:r>
              <a:rPr lang="hu-HU" b="1" i="1" dirty="0"/>
              <a:t> augusztus 11.) 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középkori </a:t>
            </a:r>
            <a:r>
              <a:rPr lang="hu-HU" dirty="0"/>
              <a:t>magyar földesúr és hadvezér,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„nagy törökverő”.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Kormányzó, </a:t>
            </a:r>
            <a:r>
              <a:rPr lang="hu-HU" b="1" dirty="0"/>
              <a:t>a középkori Magyar Királyság egyik legkiemelkedőbb hadvezére; 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Hunyadi Mátyás király</a:t>
            </a:r>
            <a:r>
              <a:rPr lang="hu-HU" b="1" dirty="0"/>
              <a:t> apja.</a:t>
            </a:r>
          </a:p>
        </p:txBody>
      </p:sp>
      <p:pic>
        <p:nvPicPr>
          <p:cNvPr id="5125" name="Picture 5" descr="https://encrypted-tbn3.gstatic.com/images?q=tbn:ANd9GcS6___H8R0hwz26ns-fKUEIbPu4SySenMETviWoxe61E-Nxk1VN5_mtKJ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76" y="4509120"/>
            <a:ext cx="214112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6" y="193080"/>
            <a:ext cx="4799244" cy="334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6760" y="429045"/>
            <a:ext cx="4093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Hunyadi János jövedelmét arra használta fel, hogy a törököt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távol tartsa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országtól.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 1442-ben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két kisebb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győzelmet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aratott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Erdélybe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betörő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törökökkel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szemben.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 Európa-szerte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híre ment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vitézségének, 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nemesek is megkedvelték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20220" y="40050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l443-ban Hunyadi szokatlan időpontban indított hadjáratot.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Télvíz idején vonult a Balkánra.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Gyors meneteléssel támadta meg a török erősségeket, a várostromokra azonban nem vesztegette az időt.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Sikerült mélyen benyomulnia a török területekre.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61227" y="3401893"/>
            <a:ext cx="368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 törökellenes harcainak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irányai és a fontos csatahelyek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3536212"/>
            <a:ext cx="4135437" cy="230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6185" y="5935974"/>
            <a:ext cx="424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Erdélyben lévő Vajdahunyad vára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a Hunyadi birtokainak egyik központja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2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diadal után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pápa európai összefogásra szólított fel, hogy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törököt kiűzhessék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Balkánról.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irányból, a tengeren és a szárazföldön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támadva akarták az oszmán Birodalmat sarokba szorítani.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török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szultán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megrettent, és békét ajánlott a magyaroknak.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Hunyadi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hajlott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megegyezésre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oka volt erre.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525091" y="38610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szerb fejedelem ugyanis a békekötéskor visszakapta volna az országát.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Hunyadi segítségét azzal hálálta volna meg, hogy magyarországi birtokait neki adja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békét végül megkötötték.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magyar seregek, részben a pápa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unszolására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 megállapodást megszegve l444-ben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török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ellen vonultak.</a:t>
            </a:r>
          </a:p>
        </p:txBody>
      </p:sp>
      <p:pic>
        <p:nvPicPr>
          <p:cNvPr id="2050" name="Picture 2" descr="II. Mu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44" y="188640"/>
            <a:ext cx="1872208" cy="272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64088" y="2897074"/>
            <a:ext cx="34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Murád török szultán,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akire nagyon ráijesztett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 János 1443 – 1444. telén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7" y="3342467"/>
            <a:ext cx="2184141" cy="322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3" y="2976810"/>
            <a:ext cx="1922548" cy="2077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433428" y="5037741"/>
            <a:ext cx="2137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Hunyadiak címere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Hunyadi János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kormányzói pecsétje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663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döntő ö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sszecsapás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Várnánál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zajlott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1444-ben.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magyarok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győztesnek tűntek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amikor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fiatal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király, a haditerv ellenére, kíséretével rohamra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indult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elesett.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Ulászló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halálával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hadrend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felbomlott, 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csata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súlyos vereséggel végződött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Hunyadi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maga is alig tudott elmenekülni.</a:t>
            </a:r>
          </a:p>
        </p:txBody>
      </p:sp>
      <p:pic>
        <p:nvPicPr>
          <p:cNvPr id="3076" name="Picture 4" descr="http://vmek.uz.ua/00800/00892/html/img/nagy/1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04864"/>
            <a:ext cx="476360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4765" y="509800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csatából Hunyadi János  is csak úgy tudott elmenekülni, hogy páncélt cserélt egyik vitézével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15124" y="1997839"/>
            <a:ext cx="4128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új király,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V. László,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Habsburg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Albert fia lett.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még gyermek volt,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nagykorúvá válásáig Hunyadit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bízták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 az ország irányításával.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választást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országgyűlésen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erősítették meg.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Hunyadi,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mint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kormányzó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főnemesek tanácsával közösen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intézte az ország ügyeit.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Rendelkezett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királyi jövedelmek egy részével, és kisebb birtokokat is adományozhatott.</a:t>
            </a:r>
          </a:p>
        </p:txBody>
      </p:sp>
      <p:sp>
        <p:nvSpPr>
          <p:cNvPr id="5" name="Téglalap 4"/>
          <p:cNvSpPr/>
          <p:nvPr/>
        </p:nvSpPr>
        <p:spPr>
          <a:xfrm>
            <a:off x="246830" y="5789538"/>
            <a:ext cx="8897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Ezután Hunyadi újabb balkáni hadjáratra indult.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szultán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uralma ellen fellázadt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albánokat akarta megsegíteni.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török had azonban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útját állta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a magyar sereg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Rigómezőnél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1448-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ban súlyos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vereséget szenvedett.</a:t>
            </a:r>
          </a:p>
        </p:txBody>
      </p:sp>
    </p:spTree>
    <p:extLst>
      <p:ext uri="{BB962C8B-B14F-4D97-AF65-F5344CB8AC3E}">
        <p14:creationId xmlns:p14="http://schemas.microsoft.com/office/powerpoint/2010/main" val="42042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938969" cy="659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41484"/>
            <a:ext cx="6737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Hunyadi utolsó győzelme: Nándorfehérvár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5447" y="1042768"/>
            <a:ext cx="4640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törökök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elfoglalták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Bizáncot (l453</a:t>
            </a:r>
            <a:r>
              <a:rPr lang="hu-H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ezze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megszilárdították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uralmukat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Balkánon. Ezután Szerbia, valamint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 délvidék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megtámadására készültek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1456-ban meginduló hadjárat fő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célja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kulcsfontosságú déli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erődítmény,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Nándorfehérvár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elfoglalása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volt.</a:t>
            </a:r>
          </a:p>
        </p:txBody>
      </p:sp>
      <p:pic>
        <p:nvPicPr>
          <p:cNvPr id="1026" name="Picture 2" descr="Konstantinápoly ostroma 1453 -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2768"/>
            <a:ext cx="3487311" cy="303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130436" y="3933056"/>
            <a:ext cx="381059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Kelet – Római Birodalom elfoglalása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megnyitotta az utat a török számára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és Bécs felé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Konstantinápoly 1453-as ostr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83" y="889597"/>
            <a:ext cx="420911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915510" y="4912172"/>
            <a:ext cx="42316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magyarok megszervezték a védelmet. Általános felkelést hirdettek,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azaz fegyverbe hívták a nemességet.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Nándorfehérvárt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is megerősítették.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/>
          </a:p>
        </p:txBody>
      </p:sp>
      <p:pic>
        <p:nvPicPr>
          <p:cNvPr id="1030" name="Picture 6" descr="Nándorfehérvá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3" y="3501008"/>
            <a:ext cx="4320480" cy="255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90111" y="6180943"/>
            <a:ext cx="4264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Nándorfehérvár 1456-ban, amely az utolsó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akadály volt a törökök előtt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A vízivárosi kikötő a Malomtoronny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3" y="3501008"/>
            <a:ext cx="4531131" cy="267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11560" y="5517232"/>
            <a:ext cx="389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védekezést segítette az hogy a várost</a:t>
            </a:r>
            <a:b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folyó a Duna és a Száva vette körül 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5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9604" y="4294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pápa kezdeményezte egy keresztes sereg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felállítását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délvidéken egy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olasz ferences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szerzetes,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Kapisztrán János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gyűjtött hadat.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Parasztok, kézművesek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szegények fogtak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fegyvert.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pápa azt is elrendelte,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hogy mindenki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imádkozzon a keresztény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harcosokért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és erre déli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harangszóval 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figyelmeztessék a híveket.</a:t>
            </a:r>
          </a:p>
        </p:txBody>
      </p:sp>
      <p:sp>
        <p:nvSpPr>
          <p:cNvPr id="3" name="Téglalap 2"/>
          <p:cNvSpPr/>
          <p:nvPr/>
        </p:nvSpPr>
        <p:spPr>
          <a:xfrm>
            <a:off x="3619748" y="3284984"/>
            <a:ext cx="5508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török túlerő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várvédőkkel szemben legalább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tízszeres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lehetett.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Ágyúik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félelmet keltettek.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felmentő sereggel érkező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Hunyadi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azonban először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megsemmisítette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török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flottát, majd a döntő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ütközetben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Kapisztránnal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oldalról támadva legyőzte a török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főerőket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déli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harangszó azóta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nándorfehérvári diadal emlékét őrzi.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ország azonban nem sokáig örülhetett a győzelemnek.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Hunyadi hamarosan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meghalt pestisben,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Kapisztrán sem sokkal élte őt túl.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969091" cy="2716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8239"/>
            <a:ext cx="3259666" cy="237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93000" y="2621513"/>
            <a:ext cx="33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csata vázlata, mely után 70 évig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indított támadást a török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6772" y="5759389"/>
            <a:ext cx="3449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Dugovics Titusz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hőstette, mely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legenda szerint megakadályozta,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a török kitűzze a lobogóját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upload.wikimedia.org/wikipedia/commons/thumb/f/fd/Szil%C3%A1gyi_Mih%C3%A1ly.jpg/200px-Szil%C3%A1gyi_Mih%C3%A1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6" y="2944678"/>
            <a:ext cx="2006690" cy="2819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339752" y="2929687"/>
            <a:ext cx="310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Szilágyi Mihály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vár kapitánya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9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1038</Words>
  <Application>Microsoft Office PowerPoint</Application>
  <PresentationFormat>Diavetítés a képernyőre (4:3 oldalarány)</PresentationFormat>
  <Paragraphs>47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283</cp:revision>
  <dcterms:created xsi:type="dcterms:W3CDTF">2014-04-06T14:31:35Z</dcterms:created>
  <dcterms:modified xsi:type="dcterms:W3CDTF">2020-04-25T14:52:09Z</dcterms:modified>
</cp:coreProperties>
</file>