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5" r:id="rId10"/>
    <p:sldId id="321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05484-63D9-493A-BB51-6FDDFF2F9D09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1B986-0CD6-414A-9B9B-141DA69FF0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76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1B986-0CD6-414A-9B9B-141DA69FF0A7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253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354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561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412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454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1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076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316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95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34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373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8AD29-663A-49D1-A18B-E1A9887D7F87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206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88640"/>
            <a:ext cx="4507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Mátyás uralkodása 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95536" y="1043579"/>
            <a:ext cx="3328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Mátyás útja a trónig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355976" y="470714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válaszlépés legalább ilyen kegyetlen volt: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király Hunyadi Lászlót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perbe fogta és kivégeztette, bár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korábban sértetlenséget ígért neki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kisebbik fiút,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Mátyást pedig fogságba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vettette.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20192" y="170080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Hunyadi János két fia, László és Mátyás örökölték apjuk hírnevét, vagyonát és tehetségét.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Hunyadi-fivérek mögött édesapjuk hívei is felsorakoztak. V. László király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visszakövetelte tőlük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jövedelmeit, s katonái élén Nándorfehérvárra küldte nagybátyját Hunyadi László azonban megölette a király emberét.</a:t>
            </a:r>
          </a:p>
        </p:txBody>
      </p:sp>
      <p:pic>
        <p:nvPicPr>
          <p:cNvPr id="4098" name="Picture 2" descr="http://mek.oszk.hu/00800/00892/html/img/nagy/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216" y="1700808"/>
            <a:ext cx="397176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737215" y="3861048"/>
            <a:ext cx="2409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Hunyadi János halála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Lotz Károly festményén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://mek.oszk.hu/00500/00596/html/festeszet/madarasz_hunyadi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87016"/>
            <a:ext cx="2808312" cy="2179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29843" y="4799478"/>
            <a:ext cx="13062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Hunyadi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László a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ravatalon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Madarász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Viktor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festményén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647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7504" y="188640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Miután a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királyné megérkezett, </a:t>
            </a: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asztalt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életmódot kulturáltabbá tette. </a:t>
            </a:r>
            <a:b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hitvány háztartástól viszolygott így nagyszerű ebédlőtermet rendezett be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díszes </a:t>
            </a: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csarnokokat, lakószobákat teremtett, aszkéta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szokások közé olaszokat hozatott,</a:t>
            </a:r>
          </a:p>
          <a:p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 latin </a:t>
            </a: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konyhát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megkedveltette.”</a:t>
            </a:r>
          </a:p>
        </p:txBody>
      </p:sp>
      <p:sp>
        <p:nvSpPr>
          <p:cNvPr id="3" name="Téglalap 2"/>
          <p:cNvSpPr/>
          <p:nvPr/>
        </p:nvSpPr>
        <p:spPr>
          <a:xfrm>
            <a:off x="107504" y="1844824"/>
            <a:ext cx="39604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királyné művészeteket is támogatta.</a:t>
            </a:r>
          </a:p>
          <a:p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Hívott az udvarba énekeseket,,, bohócok, színészeket, akiket a királyné nagyon kedvelt, továbbá szóló és zenekari fúvósok, dudások sok, citerások'' is jöttek. </a:t>
            </a:r>
            <a:r>
              <a:rPr lang="hu-HU" sz="2000" b="1" i="1" dirty="0"/>
              <a:t/>
            </a:r>
            <a:br>
              <a:rPr lang="hu-HU" sz="2000" b="1" i="1" dirty="0"/>
            </a:b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urak, akik ,,a műveltség és az élvezet iránt érzéketlenek, ferde szemmel nézték, kárhoztatták az </a:t>
            </a: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éktelen költekezést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nap mint nap szidták a királyi felséget, mert a pénzt játékszernek tartja''.</a:t>
            </a:r>
          </a:p>
        </p:txBody>
      </p:sp>
      <p:pic>
        <p:nvPicPr>
          <p:cNvPr id="1028" name="Picture 4" descr="http://www.evamagazin.hu/data/cikk/32/32965.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658" y="2268778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016655" y="5820637"/>
            <a:ext cx="5078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Beatrix érkezése meghonosította a királyi udvarban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az olasz </a:t>
            </a:r>
            <a:r>
              <a:rPr lang="hu-HU" b="1" dirty="0" smtClean="0">
                <a:solidFill>
                  <a:srgbClr val="C00000"/>
                </a:solidFill>
              </a:rPr>
              <a:t>reneszánszt</a:t>
            </a:r>
            <a:r>
              <a:rPr lang="hu-HU" b="1" dirty="0" smtClean="0">
                <a:solidFill>
                  <a:srgbClr val="002060"/>
                </a:solidFill>
              </a:rPr>
              <a:t> és </a:t>
            </a:r>
            <a:r>
              <a:rPr lang="hu-HU" b="1" dirty="0" smtClean="0">
                <a:solidFill>
                  <a:srgbClr val="C00000"/>
                </a:solidFill>
              </a:rPr>
              <a:t>humanizmust</a:t>
            </a:r>
            <a:endParaRPr lang="hu-H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3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8864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V. László azonban hirtelen meghalt, és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1458-ban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országgyűlés Mátyást választotta királlyá.</a:t>
            </a:r>
          </a:p>
        </p:txBody>
      </p:sp>
      <p:pic>
        <p:nvPicPr>
          <p:cNvPr id="5122" name="Picture 2" descr="http://arkadia.pte.hu/fajlok/matyas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82" y="1750964"/>
            <a:ext cx="8633027" cy="4887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49287" y="1007150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Mátyás, a hadvezér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55464" y="1750964"/>
            <a:ext cx="62746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Mátyás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király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három i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rányban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hadakozott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: uralma elején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főleg 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törökökkel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később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cseh korona megszerzéséért, majd pedig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nyugaton Bécs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ellen.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763688" y="6453325"/>
            <a:ext cx="7238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uralkodó átszervezte a hadsereget korszerű, állandó zsoldos hadsereggé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45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48194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török háborúk célja az volt, hogy minél délebbre szorítsák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vissza 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ellenséget.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Jajca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visszafoglalása volt az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első jelentős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sikere, néhány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év múlva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pedig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elfoglalta Szabács várát</a:t>
            </a: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I479–</a:t>
            </a:r>
            <a:r>
              <a:rPr lang="hu-H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ben</a:t>
            </a: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Kenyérmezőnél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Kinizsi Pál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és Báthori István vezetésével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semmisítettek meg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egy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nagyobb portyázó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török hadtestet. 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391472" y="357301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Mátyás király uralkodása alatt fejeződött be a végvári rendszer kiépítése.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Ez a későbbiekben igen fontos szerepet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játszott a török elleni védekezésben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cseh háborúk a korona megszerzéséért törtek ki.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Mátyás király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cseh királylányt vett feleségül, e családi kapcsolatra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hivatkozva tartott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igényt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trónra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églalap 3"/>
          <p:cNvSpPr/>
          <p:nvPr/>
        </p:nvSpPr>
        <p:spPr>
          <a:xfrm>
            <a:off x="4418360" y="181869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/>
              <a:t>Kinizsi </a:t>
            </a:r>
            <a:r>
              <a:rPr lang="hu-HU" b="1" dirty="0" smtClean="0"/>
              <a:t>Pál</a:t>
            </a:r>
            <a:br>
              <a:rPr lang="hu-HU" b="1" dirty="0" smtClean="0"/>
            </a:br>
            <a:r>
              <a:rPr lang="hu-HU" b="1" i="1" dirty="0"/>
              <a:t> </a:t>
            </a:r>
            <a:r>
              <a:rPr lang="hu-HU" b="1" i="1" dirty="0" smtClean="0"/>
              <a:t>(1431 </a:t>
            </a:r>
            <a:r>
              <a:rPr lang="hu-HU" b="1" i="1" dirty="0"/>
              <a:t>– </a:t>
            </a:r>
            <a:r>
              <a:rPr lang="hu-HU" b="1" i="1" dirty="0" smtClean="0"/>
              <a:t>1494)</a:t>
            </a:r>
            <a:br>
              <a:rPr lang="hu-HU" b="1" i="1" dirty="0" smtClean="0"/>
            </a:br>
            <a:r>
              <a:rPr lang="hu-HU" dirty="0" smtClean="0"/>
              <a:t> </a:t>
            </a:r>
            <a:r>
              <a:rPr lang="hu-HU" dirty="0"/>
              <a:t>a magyar történelem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egyik </a:t>
            </a:r>
            <a:r>
              <a:rPr lang="hu-HU" dirty="0"/>
              <a:t>legismertebb </a:t>
            </a:r>
            <a:r>
              <a:rPr lang="hu-HU" dirty="0" smtClean="0"/>
              <a:t>hadvezére.</a:t>
            </a:r>
            <a:br>
              <a:rPr lang="hu-HU" dirty="0" smtClean="0"/>
            </a:br>
            <a:r>
              <a:rPr lang="hu-HU" dirty="0" smtClean="0"/>
              <a:t>Kinizsi </a:t>
            </a:r>
            <a:r>
              <a:rPr lang="hu-HU" dirty="0"/>
              <a:t>élete során egyetlen csatát sem vesztett el, ami az egész világon ritkaságszámba megy.</a:t>
            </a:r>
          </a:p>
        </p:txBody>
      </p:sp>
      <p:sp>
        <p:nvSpPr>
          <p:cNvPr id="5" name="AutoShape 2" descr="data:image/jpeg;base64,/9j/4AAQSkZJRgABAQAAAQABAAD/2wCEAAkGBxMTEhUUExQWFRUXGB0bGBgYGB8fGxocHB0aHRwaGhsaHCggHBwlHRwcITEkJSkrLi4uHR8zODMsNygtLisBCgoKDg0OGhAQGCwcHCQsLCwsLCwsLCwsLCwsLCwsLCwsLCwsLCwsLCwsLCwsLCwsLCwsLCwsLCwsLCwsLCwsLP/AABEIANwArQMBIgACEQEDEQH/xAAcAAACAwEBAQEAAAAAAAAAAAAEBQIDBgcBAAj/xAA+EAABAwIEAwUFBwMDBAMAAAABAgMRACEEEjFBBVFhBhMicYEykaGxwRQjQnLR4fBSYvEzQ4IHJFPCFZKy/8QAGQEBAQEBAQEAAAAAAAAAAAAAAQIAAwUE/8QAHhEBAQACAwEBAQEAAAAAAAAAAAECESExQVESYSL/2gAMAwEAAhEDEQA/ANxxgqZXlBOUglJ+npSxriC5Gs662rRcRAxOHStuCSkLb9QZH086wv2ucouLX+P7V51lfXKcJxazqTpflUw+s7n4XFKEYgz4j7hzq1vEyL7CeutHJM3MQ4YAN4mLSRXwxC9ydbVn3FhRkD199etPZQbyJmD1rMeLxS8xIJtv9adcFxPfIUwuR/Soa33FYtD4N9hO2tWjEJUFDTfNOXKeZJNhamWiyNBxfh+IaO60bKH/ALDY0uYx6y6yJ9p1AJBtE3FTwvaxbXtYnDu5THsrTNt1gECKHx7qMSM7KA1iB94gAhTb2Q5jkULZrab8qrSdi+KPutLKSTIvrpNxPWgk8QdN8yiap7UY4LeC03S62hYjSCk60nbfk+knTbzo1VbPxiHY1Pn9IqH2h0SJPwpQjF2MehNDoxEayRNxNbVbZ+rHqJ9oiPL+CrkYpRN12I0HOKzIxMka/wANFIdGt567VtNs/ZxC5MqMj61enHm4kn+bUkS4Isbx/mai2rz0oJ6cU5BudK8TiXABcn1pOHItO5F69D2n8+PKhuDf7WrdRn4UUvGKAETf9qRIcm4mTyHXlVqsQohPhmBzigj+w2P/ANTDzdCu8R+VR8Q9FfOkvahgs4nwiyvEPU3HofnS7h3EO4xTLmwVkXyKV2mfOD6U/wC0yS40q3iZKjO5BjMB8D6V09QSHFA9Qb257zRCMXAkaxSNjECYAj05HfrTDDuAgzz16+VaxpRWdUgRvE2A2051WpQ0UBepYZvMPFMzm8hy6VBS80mbA3v0o0Vjjum4mNPn0pc4jMcyoKZ0292homLAT+81U2nczaZFMDx1YAPT0oXhuMU0suNqQmPEpCoKVR0/q5ERWc4vxVbzhAMI0A2jSbdaCEjz/n1rp+U7dPbwKXci1OQnIlKQImEiL35zVjXBWlCG3VZryFJHwvXMmXlJgAwT1399MsP2hdRfNPM66HnrU3GmWN3w3g2HcV3YW4hwahSRBIvblUuJ9kVpBU2ouRqmIVsZGxEUv4R23bUU/aEwUmzgPzMVvsFxFs5VpUClZACp0JGnSots7VxXM8KkAKVMAW312o7Dtgg/X0/SmnaTsqQVutmJUVKR6iCk70CxhwBr0IFbbae9zEmxG/7V9nTFo61NubAEzBmoFCb+fLc/SghCu5tEczUmXALnX5baUZw3hCnlE5ghA9pR+Q51cnumR3yU50SQ0DGZ1QPiWeTaTyF6pIULvB8O/l6Vawvwzz8qE7xSzmJkkyes7zyolsiBz3osMKOJ4BKpExm9mBN+daPBYwOMNPR4lohf5h4FiKz+HQokQbJv5c6P7HupWX2FnLlX3qPJUAiOUgGm9CdlD+C7t1SCfZMA8xqD7qIbXpEUz7Y4PIpp1IkKGRRjdPs36g0twhBF7Xsae5tuqJBUkGDoCDa9/WvUugCDAANUOPAAwoG+vmKFTmMkm2v70MuQ5eROhqrHu5W1ka5VX9K9ZE89/Oo4hIUlQIIJT9IpnYYAuEHXf471a65cTItr74rWcEwjacrikJkpkE6TcaHQ1psfhkp7qUhQUZNhoQf0q7nIJi5TB1F+vUfKrJIIHx6f5rs/ZngWDxaFtu4QKUhRBcAg/wBsxcGKWcc/6SxmVhXiY0bdHuAUn60zKVOnK0rvO06+lPuzXaJbCrjMgjxIVoR/LgiknEeHOYdwtuoUhafwkH4cx1FVN4ggRVWbbbvXB+PN4ppKmj7NlJJkjmD061neJNd04pKfZPiB89Y9bVz7s/xleGeDjcRYKT/ULgzXVO0gBZZcEgkyZ3zJkCuGWOq6y7J1KPPS0b1fhGO8WEp9SZsOc/Sgi2DfysNdq0ykdwyFJEurIASNSo+ykeWpqawN1QcX3IOVhlEvqA/DNkfmVSjij6nnCT4QLIRslIiEimXEvuU/Z0nMoHO8v+t0635DSgCnbQddetPQ7UsIMCOUe6pr0F6mtISkdCaERiUD2iZnYfvWMA4Zw5tbD+RU+FYnJjG1EnK4S2ryVp8YqjDyFXjU0HxAqKTHtWIPIpMj5VaXQuPYcuYZxB1T4hPNMyP/AKzWKZcA8x1rofCMUl1pLpE50JWZ1IIhQ+dc+4jw/unltq/CqBzI/CfcRU4/DknhSCrpA3phiHISUgbfDrQeHw4TfUm370RiUiCJ850uNK1YEGYMyPMHptVkX59PXWpNjpok2PSvVN77deZpYHh1Buc7ffpSuEoiSkGCrw3E33GmlO8HhcuILbKc2bIpKSZCB+K4JGUTt1qfZxpCluJcBE5VpVacwsbHUVouzj6e8xjsyEZW0kpAsAVEAJtqaNsB7T8BdDjXdOLQ2sS4G1QVqTrF7kio8Fx7TbXeHDORnKVFZPeD+4kRCZIF/fW3dwjb7eRwTFxOoOyhX2CweZA72CB+ECAYP4uexrDZF2o4UxiWUpcTmkeFUwRHI7gVxzifZHEpK1IQpxtKozJEmI2TqYGtdz4qhLahlSAINgLXHurmy2c7gKs6SpxSkKEwMsAzsQQDWxy0bNsb2U4ScRiW2jOUqBVGog6XrtnabCjuNIyrAHlEX9KyPAG0JUH20gLU6pXuJ8Ma6XrS9oeJFSEtRmcUQSBtsAet62eW62M0D4BwyVlZulGnVRg/AX91WtPQpeKV4g2VNsf3uH2nI/tuPfRuNSpvDs4ZsQ874RfQqutR5hIn4Utx4QVJbb/0mBkRG5/ErzJmp65P8JbkkmTJkna5mpBRmN+n0q9YsSPa5RbWoLb3maxV4gZkpCoF5nypc6gAmw13FOyyMg/MRQq8ILGtKNM8ygBY11EivFNk5unP9KvDfiSEzPXeag4gyUi31t866oaLsRjZwymybsOlI0kpX4kz6zUe1+FOdt2B4gUnzT+1K+xroTi3Gjq40T/ybMiOpBNaji+GDmHc1JTCxzn8XplqLxkucxnMPcSY/n1qoqsRE5t/rXrCsqSm17jmavy2taxA62rBDLFx8PjE616IJ3gx74NVrcBGtTw7gE6WGvvNZnvfqbUFpOliCdjvflVvBuOJY7xhSU5nl5gpSwlMTBnpAFA4/EuEKDaJtGZRAB8hrNR4VwJC0h/ELbXNznJCQU/hOXQHT0pknorpPZfjTb6zkPgiEjOFEKHtbzl0gmneLfUibSJrn+B7ItPGcOUMqSZ7xlxcbWKFXnrNOMU7imj3SsS08B+JaCFjzKSAaLrR9G8TeAbU4owSCAPWsHj+MIW1lSMgaBDi/wCpw6JSNhzrZcEDuKeBcCe6ZO0wpWoF9YsTXOeJsgIxMmSHyqBpGb36VsY1qXBHXWxIUpK1XNuc/GDT/g6inM+fEUHKkndatxOsC/upJmJ0/nKmXEypIQwASQLzEF1UAge8Cm8iH7OKIDmKmSB3DEn8Sh94oc409KGwqISBGmnXmat40A2GcKkiGEjMebihKj8/fQyFmB52/apy+Kx+rFpM7ep+VVqQIG5nn8ak4uCJI9agk+LaNvdUleluEgAzc0KtURIoifCTsTp9ahkSQCSPWK0ZmG1DvL7EfOovLuT11ir1ty6Tp4v1vQipCinrc2vXVCP2osusPwYbdEn+1Ryke4mujt2URqm4PUH9jXNOIpzsrAF4JM+8GttwfG52WnBq42D6gZT6yKnPo49kTmE7txSTqkm/O9ulfHSDr+1M+0ifGlce0m56pt8aSuOzB9b0Q1YpIkTHMW1vU225mRsYmqUuEqmL/LyohFyIiTtSHj5CZNhl151Rg+MssuBRTmQYVEWzjpysKE4riElJ/FHtRpbmd/SlfZDFBeKCnYyBCwARaSLAculVMeBtvR2zbX4khKHYIMCJk2sNbVZw9leJIWpXdtT4nFWnmEg71R2XwoOKW0lICEBR9kWKssXInnW0XgGkplfiA0z6C+oGlc6qF7uK8AYwwyNCynNzzCP6id1Vmu0WASye+QiWljK4B+EjQxrB36itPjMekylgBajF/wACOpOnprXmF4fHicOdcW5J/KnT1NGzpiezuBzvpSSC0mXDGwTe/wABTfhDIdxocUPC0FOq9LJHqq/pTTjr7bLS1AJSpVpSIJAgxb+6B6Uu4Gy59iccSn7zELsB/wCNFtepBt1qt+jRc8lThW5+JRJPvNWNrhAA+e5+tRKFpEFOU6XqxtY/nPpQXpdMc+p5+mtSzeLf+Ch5BMD9q+KxIB0mLChjBKTkO4On1oRTaSBM2tb0ooAZBBiKoUORi53vWjECGbpk70OSCoiJMmD7qYqBB6HQeWl6HRh5JMHUjlbaum0KUmU/r6g17wF7/tglU/cYrKqLeBwiCI08QPvr3EtkRGw89OdB8OWS7jGgbONhUmwzIIIv76e43rZdoGZbUN0LCh+VWv0rMFJmZ5/Smj/aZkNISqVFaCmQABa0yrW9JRhHHEA5ihKjGYCZnS89D7qnGG16viLTXtrAPLU0FhuJF+ctkpHsjzsVedCP9lnS4QlSVx7UmDzGs6g7Gumdj0YbDYaSEwlP3splVtQr6HS1VdSJm6xzPD1OIyiBnt5SdRTPFdk0YNGdWVxvNlI3GYkBRA269KJw7zWJcUvDpLTSVkJK1BIKr+z0+VK3eNPtuIZfQpLahMiCpYkiQbhQkEUcnhqOyDrSWVr73xKUcxmVEJsOtM8N9nfzKSrvSDBzlX/5O09KW8IxeE7oIcQmUk5SpBBImRNhJpt2fZws98wjLJIvr6AnQ1zq4MZTE5QItA/lqIzAJ2tPXX6VViQJ6Zv81LFKhKjqAJtuYgfGgsV2nxKlq7tMG6W021JP6ma1iWO7CW02S2kIHoL/ABrMcFwfeY1qf9oF1c8wITb8x+FapI8Xnf31VEfOMpVKVpCgP5sKScS4KU5lNSU6xuPKa0iOcgeWtfJVsb21/WpLn6W79fhVqxcQB0/m9OeOYEpHepsn8Vog0pUbCwMadKQuyeEmLaeutVqMR+k0W2PuyDeP8VUjDkjl61mDqwgJE3En6RVL7F4k228/KiOEvDNiQ5YhSO71sZUIHmI91WBv715JNsjRSNLqK5jba/lWYtxLTiCYZW4CTlUjKdkwlSTYDW51mkWOQ6FKS4kJI/2wfCmb+NQ1PStuNweV4O/nWc48yS/oPG2CCRMZSRPXWrxqbEuEKbGEXnLLoWTmaU2QmBoEOx4V8utDdisrqlYTTKoqQpcykAmJi0yTrzoThvFG2UvNLxCk5rgJSCgmL50kH4GnP/S7Ctl7EOW1hOWYgjadvOqvVE7Q4O1lbGlnFpVCY8SUoEzvamSsHnQoA5StJGYbA0FwpshbqBcd8RB55RJHnI91PcKmwtfqNa52qjJcPbVh1d2pOdLY8Q0nVWYGNxtzEUTxEpCMP3mdBSp1aIgqAOXJmA0GYGxp12h4WHWlHL4wJQRrKfEBPp8aF4S62rxWBSQsiNQZTedTvVfofk4Y7QMFAU+BMbpmTHLa/Om3DcNh0krZSkBViRNzyidR0pdicYwUht7L47AKQbnlpP0prw/DISkJbACQDABt+9QoU4iQbdYFA4skNXEzM+Sb39aNeMA3tO/ypL2geyoVJHhABHUwT8KGD9mEkh94CStQbB6JGY/EmnjCTvS7go7vC4dMAFcuHnKiVfIimiHRlBJEnQ7GZpvbRLLueW1RQSDv/OdTPUGL2/SrWyI6HpQVDjIWkpMXHLY1llYPI4pEXBj5Qa2SE39DS7imEAVmA1G/PYVgBYwqiggi4tMet6rdwukj4fpTvDNDKYsdr/SqlsxqdZtWLDcLXDz4JCklxMmbWUuPjXhd/wC5eWVAmcoFiIAsPLWlRwma2WwJJgCTBMSd6qwSG1SUtwZvnsRy0866aQdcIx61Jc7w5siEEQIN1EQRVHa8EJDgkKblCgNcqtfcYNGNqVCQ6ApMax1t1MVTxzHNE5ZupMuFR52Hvo94PjDngQLq0d4ACkKCiY94m9xEda0HY5T2BUr7zDlLmiy74M1hMgeKJuOlDDhmEcHiWswNiT8xzox3hmHQhBbIUpKkCSZ1sTGgma6XLfCNGWAX3RQgeIreJK//ACSRKhyFgB0FPsG8VpSqIzG19p1rO8QRlDJFiFKiN7Vo8EyYQmwCQB+v1rjXSDXlENryDMoJJA5kCsb2YxgkpcAEEyFSDe5TGh36WrVcVximmStIJMwVCPD1v1rMvoAQ26pPeQVZ1WymfEEqg2IMgedM6atKn7I6S2UtqUASEmx6RTvBhOg8IAiBoI5UhawbTqkOqT4kwApJi2xtY07YavM77+dTWFSJHInl61ke1MrTlky4qAPzHKNOla1aylBJF0g+82FZZSc+Ow7eoSsE+SUlR+IpnbXo34wju1NHRLakI/4xl916hh3fu0AXKHSL/mUPgDR/GMOXEK6yD0vY0ows92VdZUOS02NusT61qx6sDMNfSrWxNp0FAFfiBSdUi5oxDkidjYRHUUFckDbb31F9OYX2qTZN/wCWqfeDT+E86QGDQKTqN/IjahnDET8hRZJlaYubjlcXql9m/Xp7qzOZ4PEBxSW0K7uFpzuEeEDSLcz86ljcSlhcuJKkkBEi4cKfxg8hKRfnQGKZSjKtsjKCFmVEE92SII13G1Tx6mwyhBEqbKlETuSbjz8J/wCIrppI1Ha1rIoBKwqJEpt6wedC4HB944XXBnKrmdNrAchSpLYWttoDbxEaEXzVrsC1BjqR8q1/zOGnIlpCYgACDBga0u45g0BvvMqcwWmIETcWMa/tTCCI0sbfrS3j3+iY9qRHvqJ2qpus51MCLd4T6BMxWhwQm/Wsrwgz3HQOG/nH1rU4cxqTy99bJoB7Q45aFNhZIaUk5gnc8idhG1DYh9gsKHdgmDldSBcpgpKgDPSSKH4s8r7SQrvLZSgJBIiLkjlMii8XjnFpUU4VBOU3KDMeoinoGfZt5MZUlIEA5d+ZIGgF/hWgTYSbgG9YDs2940KV4MvhKdJ11tPsmt2XQRtsLdKmwxZi3PBE7jX3kUg4GM+OUrZDaiPNUJn502x7oSgZvxLsfSLUD2VaIcxJVH+2kesqseUEGtGp2o2jWTbr50kx6VJV3iR0WmPaAtm8x9KdoF0g2392xoLGoF7amKCDw2IC4INrgH1m/WjcC6UsonmfPUmkmPPdLzCSgnxgbH+oCmacTPd7/UczWY4BJGsZvlrVxBgeY0obDuSB0o0QR7qQGUq8b394oVbv9v70wUzefPbpS55sptHXSszn/EeC5cx7sueyElINkzKhCr5qU9oWkNwYIUo51ZoJg6DT4dK1+B7QsKSVArhMGFcyLAc6wGMdU88Aq5UoSfU2Hwq8d1NMeAYIpcSTqpsqv5xWtS0JEWJM/wAilaWCHEmLZSPSRzFNloi5AjY1OVMCJQYi4ml3F0lS0J38SyfSB8aayYvbWlH2gZ3HDogZBJ5A295NbH61e8NRC0CZyJSPUnMR8RWqa0ETzje29ZvgqfZJ1MqPnWgauPDreJ57fGjLswhb4vlfJWPGF5ACY8Co32G/rTnGcfDSM/dgiYJCwY62NJuEuOFRKmyZJDpUJSVJtqb6Uzd4s02tLKkpTnH9IgiTG3P5U1oUcYe++U+2k6phURkTAlcDXcUTi+16sOwgkBwlcAqtKMuaTuTM3ikva1Ti+IIaanN92EpSqAZuROwiau4xgMKXMrvftlMltszKUm8JsQRM3B3q5PqdtMvioxDeFXlgLVOU/mIPpANNuAohOJIiDiCAOQQEgAdBFIOCYIlDRYQ4pDRhIXlHMkXMnXlTJjHDCoUl8KSVLK/EkgSo7K0IqL/C0IXeYgaRNB4pYJmJA/hofEcWbSyp/MVoSDdN/KPlWUwPa0PuhKUwmJBJ8U/KjVO4fcXxjTLZW4sDMbWuddBQHZ7GJdZlEgJJyTrA1rD9qHit2AtTi5AANonRI2AvFdA4VwANYJsJUQ+gZz/ST+JAPKJFVcZIJeTvhWIBsT/kU1DwEyPQfCsrhsUmQpOihYEfDzmn7avDysKgmbShM38qpdykDpO1fMpAi9/2qWYK5VQcUd4eWjzSsZhBuIixGxk17guFKUkLIuCCDzEkmetO1cPBSCEjKlYDhCwSMxtI+otVOEcKWxYymxEX8hV7GjlhBKba2qxSDvbXXlQLPFW0QrKtINr2H61H/wCTLhhtNt1K9kDmBua5qXcSxQQlRAuLxbU2ArNY9o93kkShPeL6qMwD60bxHiQzoQg50oV45HtK28gKhxjCd02kKEOO3USoQRMDKJmBB2q5NJpxwJoAJTyAk9TR/FWVKZWltULKTlvv5ihuGQJOkcvdU+0alobBQTGYZ8tiUnX08qj1Xhfw3HOgBxDKggp8UjwqULZhEwTe8XotHEGHl/fMQpNx3iZueXKheGcXWhAS20tTe0hQ8wCBp51YnjDS30940pLggEmd5jz1qqE8Zw9g4t37QAoLSi5sQYiQRpaKTcWdIw5QST3OJKEqEzkWkEAfP1ph2+fDQS9lzFfgBJsCBqetIMLjlnCsrB+9exC1jl92Am/rVYy9prY8Law6UoIexLC4HiWDlKvJQitbgW3FtFGIKHgeQsRsY0m21Znh/Fw6Mn2wuOkQttaBk6gRcRzrRYNwFU6eXzA5VFvKoy3a5D2BzKZSFMOoKIPspUoi8f1Wsa5W2yEqAkg6CPMda/Q2NaS6hSFgOIWII/TrXJ+1XZlWFcCgApBPgX01g9a6Y5JsLOFEB9BcF0mdZuBIsa22HxALaSHHM4SZDaZsVKPtHSxis72SwLeJxOVREZc0HeNa354S0ie8WMg2JgR5VOfasWewichUmbe2id9MyfPetDgH7X1gQNyT+lUYptCwkYdHsqBCzZNrRzM1UME7p3gRzhJtfSZrmWhGISiM60gmLE9JqP20H2cqo1g6UowvClpTmSppZG6m5n1m1SdxK0/6jIPItmx+VYs3iuJLXnzNNIzqA8UJyDWPDcybyaWK4kgkpS6A4kmfDb/HlRGKw6XWm30rhYlKkpAhSAozPUJNWdnEILBbKQQSqCUgkGTFzbKeXSuiA6Fgqhed5RHhSlNgeVBcQefMJIDTajof2FMOEsPOYZ1xTiSkAgd0m4VBlJEgiJFxzpLxLD4nukrUnN3QFsqgptKSCTe0bUxlysKCkONrISlWWUq1UNRMVAoISJUQnMnKlUncSUqUOfKieH4xLiFPJZV3bhCJ8MBwHNmVGgiRNVY/EApkAJQkCUoJIBBEnWJP0pDT4I6wCdZj5VHtFi1JbRshRyrUdhB325VXwvEJUQUqBBNutpg1d2ixa20JKYKFHK4InwkfLrXP1fi7AcWbShCJKgBAUkDQ7G9yKvTiMO89ZILgsFEXtOhpZw7i1vZDiBAScuU6dRBHWiuHcRYU8crZDhVGaNSB8orWMu7WcM+0YVbe8BSfzAz+1czcbcaQ02slKQSppyJTJHjEbk119KSRM/sazfGUBGHeCgFoAKktnSYvB2O804Za4GU9ZRLLTQSru3ULAu8TZS7knKbXsIrScH40UkGSDEFJ+k6iudscTWmMylLQDIQSSn47j6VsGn0OJzkJ7vKD1mumWKJW+Z4+0pIuQuJIuBRuNxbS8KsrAUnJMeXKuTtY9BlSHvCNli2sWO21H4HiBfT3YXCR7QmbDXKBrUXHS9tSrANshp1CAkC7hSBmAUBKpF7SJpsjCtpOYDNIsVXnlBOlC8OxqFCSREb7DS9U4DGpCyyglxoXSqLI/tJ3HlUE0EC9jFTS/eYuf5eg3HPF7/dX2HAm+p/kGgmWGVYzGh+VfOGwgE1Uw6kgg7THn1+NQXieU6mszmOAwzviyKKSiCLC5zXlJMxeKNJQhT7TjgaSAFhcypKiSQhKQdImRQOG8M5QElVioe176obxakN5REIVIkTJKjObnXbTltHs+8tpay2ZaRnhQBgpKSIA2m0eVNl9qXGkJZEP94mULJIKAqRkIE5sutEcM4clOHzJUtJN/CqB4pBFtqzTrSW8ShKRYp0MnSSNaeLT0s4TxI4fClAUsl1QKQgCARbx5vhFUcSxTi0LLjCEgpuYGb81t62PYTAocaTmGmVQ8yXD9BUO03Cm0oeIB9lW/wDbm+Zo/U22uGB4NxNxpQyKJ3IPIfK1abG9o0uNJI8KgRmTPtAm8H6VHCMIX3AWhKpU0DI2JSCPK9aniPZ3CpCClhAlzKYkWPr1rWzbSUHwjizyWgtKFKQPZC0m4jQEbDqK9wPGc+IILCULMQsi+nX3TRAwiUIyoKkgSICjGk86M7NgOKcC0hWVKCCdbk78q52qTJP4176DTrSnHraNlOTINlK+ArVJytpJQ2gEHl686RcZxRJbED21bf26eVENYXDdkg4/3aFpKCJB3P8Ab51tGeyiW8MpCQSpA8U6Eb/UzSfF4pQ8QsQQRHQ1d2k7RPjDOgEAjKAoDxQopneNztXS3Kp4hPxhpLbOZCAozyEATvSzAv50K+7KSm6VpkX6RVPZfHrDpbmUEEwb6cqevmELWAJExy91X1whRh8U4Y76XUXgTCh1OyvWn+B4mDAbd0sUkwR0g1geH8RdU+mVmDttpOlHcQXC2zA8Ug+6i4bMybwuL3JOvn0r4YxRNxNptWWwri0ylLi0jWArpO9etcXfkDvDHkP0rncV7bXCYzW19+dE94s3y1nMNinFf7ihJvEfpTJlJIupRvuamwy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4" descr="data:image/jpeg;base64,/9j/4AAQSkZJRgABAQAAAQABAAD/2wCEAAkGBxMTEhUUExQWFRUXGB0bGBgYGB8fGxocHB0aHRwaGhsaHCggHBwlHRwcITEkJSkrLi4uHR8zODMsNygtLisBCgoKDg0OGhAQGCwcHCQsLCwsLCwsLCwsLCwsLCwsLCwsLCwsLCwsLCwsLCwsLCwsLCwsLCwsLCwsLCwsLCwsLP/AABEIANwArQMBIgACEQEDEQH/xAAcAAACAwEBAQEAAAAAAAAAAAAEBQIDBgcBAAj/xAA+EAABAwIEAwUFBwMDBAMAAAABAgMRACEEEjFBBVFhBhMicYEykaGxwRQjQnLR4fBSYvEzQ4IHJFPCFZKy/8QAGQEBAQEBAQEAAAAAAAAAAAAAAQIAAwUE/8QAHhEBAQACAwEBAQEAAAAAAAAAAAECESExQVESYSL/2gAMAwEAAhEDEQA/ANxxgqZXlBOUglJ+npSxriC5Gs662rRcRAxOHStuCSkLb9QZH086wv2ucouLX+P7V51lfXKcJxazqTpflUw+s7n4XFKEYgz4j7hzq1vEyL7CeutHJM3MQ4YAN4mLSRXwxC9ydbVn3FhRkD199etPZQbyJmD1rMeLxS8xIJtv9adcFxPfIUwuR/Soa33FYtD4N9hO2tWjEJUFDTfNOXKeZJNhamWiyNBxfh+IaO60bKH/ALDY0uYx6y6yJ9p1AJBtE3FTwvaxbXtYnDu5THsrTNt1gECKHx7qMSM7KA1iB94gAhTb2Q5jkULZrab8qrSdi+KPutLKSTIvrpNxPWgk8QdN8yiap7UY4LeC03S62hYjSCk60nbfk+knTbzo1VbPxiHY1Pn9IqH2h0SJPwpQjF2MehNDoxEayRNxNbVbZ+rHqJ9oiPL+CrkYpRN12I0HOKzIxMka/wANFIdGt567VtNs/ZxC5MqMj61enHm4kn+bUkS4Isbx/mai2rz0oJ6cU5BudK8TiXABcn1pOHItO5F69D2n8+PKhuDf7WrdRn4UUvGKAETf9qRIcm4mTyHXlVqsQohPhmBzigj+w2P/ANTDzdCu8R+VR8Q9FfOkvahgs4nwiyvEPU3HofnS7h3EO4xTLmwVkXyKV2mfOD6U/wC0yS40q3iZKjO5BjMB8D6V09QSHFA9Qb257zRCMXAkaxSNjECYAj05HfrTDDuAgzz16+VaxpRWdUgRvE2A2051WpQ0UBepYZvMPFMzm8hy6VBS80mbA3v0o0Vjjum4mNPn0pc4jMcyoKZ0292homLAT+81U2nczaZFMDx1YAPT0oXhuMU0suNqQmPEpCoKVR0/q5ERWc4vxVbzhAMI0A2jSbdaCEjz/n1rp+U7dPbwKXci1OQnIlKQImEiL35zVjXBWlCG3VZryFJHwvXMmXlJgAwT1399MsP2hdRfNPM66HnrU3GmWN3w3g2HcV3YW4hwahSRBIvblUuJ9kVpBU2ouRqmIVsZGxEUv4R23bUU/aEwUmzgPzMVvsFxFs5VpUClZACp0JGnSots7VxXM8KkAKVMAW312o7Dtgg/X0/SmnaTsqQVutmJUVKR6iCk70CxhwBr0IFbbae9zEmxG/7V9nTFo61NubAEzBmoFCb+fLc/SghCu5tEczUmXALnX5baUZw3hCnlE5ghA9pR+Q51cnumR3yU50SQ0DGZ1QPiWeTaTyF6pIULvB8O/l6Vawvwzz8qE7xSzmJkkyes7zyolsiBz3osMKOJ4BKpExm9mBN+daPBYwOMNPR4lohf5h4FiKz+HQokQbJv5c6P7HupWX2FnLlX3qPJUAiOUgGm9CdlD+C7t1SCfZMA8xqD7qIbXpEUz7Y4PIpp1IkKGRRjdPs36g0twhBF7Xsae5tuqJBUkGDoCDa9/WvUugCDAANUOPAAwoG+vmKFTmMkm2v70MuQ5eROhqrHu5W1ka5VX9K9ZE89/Oo4hIUlQIIJT9IpnYYAuEHXf471a65cTItr74rWcEwjacrikJkpkE6TcaHQ1psfhkp7qUhQUZNhoQf0q7nIJi5TB1F+vUfKrJIIHx6f5rs/ZngWDxaFtu4QKUhRBcAg/wBsxcGKWcc/6SxmVhXiY0bdHuAUn60zKVOnK0rvO06+lPuzXaJbCrjMgjxIVoR/LgiknEeHOYdwtuoUhafwkH4cx1FVN4ggRVWbbbvXB+PN4ppKmj7NlJJkjmD061neJNd04pKfZPiB89Y9bVz7s/xleGeDjcRYKT/ULgzXVO0gBZZcEgkyZ3zJkCuGWOq6y7J1KPPS0b1fhGO8WEp9SZsOc/Sgi2DfysNdq0ykdwyFJEurIASNSo+ykeWpqawN1QcX3IOVhlEvqA/DNkfmVSjij6nnCT4QLIRslIiEimXEvuU/Z0nMoHO8v+t0635DSgCnbQddetPQ7UsIMCOUe6pr0F6mtISkdCaERiUD2iZnYfvWMA4Zw5tbD+RU+FYnJjG1EnK4S2ryVp8YqjDyFXjU0HxAqKTHtWIPIpMj5VaXQuPYcuYZxB1T4hPNMyP/AKzWKZcA8x1rofCMUl1pLpE50JWZ1IIhQ+dc+4jw/unltq/CqBzI/CfcRU4/DknhSCrpA3phiHISUgbfDrQeHw4TfUm370RiUiCJ850uNK1YEGYMyPMHptVkX59PXWpNjpok2PSvVN77deZpYHh1Buc7ffpSuEoiSkGCrw3E33GmlO8HhcuILbKc2bIpKSZCB+K4JGUTt1qfZxpCluJcBE5VpVacwsbHUVouzj6e8xjsyEZW0kpAsAVEAJtqaNsB7T8BdDjXdOLQ2sS4G1QVqTrF7kio8Fx7TbXeHDORnKVFZPeD+4kRCZIF/fW3dwjb7eRwTFxOoOyhX2CweZA72CB+ECAYP4uexrDZF2o4UxiWUpcTmkeFUwRHI7gVxzifZHEpK1IQpxtKozJEmI2TqYGtdz4qhLahlSAINgLXHurmy2c7gKs6SpxSkKEwMsAzsQQDWxy0bNsb2U4ScRiW2jOUqBVGog6XrtnabCjuNIyrAHlEX9KyPAG0JUH20gLU6pXuJ8Ma6XrS9oeJFSEtRmcUQSBtsAet62eW62M0D4BwyVlZulGnVRg/AX91WtPQpeKV4g2VNsf3uH2nI/tuPfRuNSpvDs4ZsQ874RfQqutR5hIn4Utx4QVJbb/0mBkRG5/ErzJmp65P8JbkkmTJkna5mpBRmN+n0q9YsSPa5RbWoLb3maxV4gZkpCoF5nypc6gAmw13FOyyMg/MRQq8ILGtKNM8ygBY11EivFNk5unP9KvDfiSEzPXeag4gyUi31t866oaLsRjZwymybsOlI0kpX4kz6zUe1+FOdt2B4gUnzT+1K+xroTi3Gjq40T/ybMiOpBNaji+GDmHc1JTCxzn8XplqLxkucxnMPcSY/n1qoqsRE5t/rXrCsqSm17jmavy2taxA62rBDLFx8PjE616IJ3gx74NVrcBGtTw7gE6WGvvNZnvfqbUFpOliCdjvflVvBuOJY7xhSU5nl5gpSwlMTBnpAFA4/EuEKDaJtGZRAB8hrNR4VwJC0h/ELbXNznJCQU/hOXQHT0pknorpPZfjTb6zkPgiEjOFEKHtbzl0gmneLfUibSJrn+B7ItPGcOUMqSZ7xlxcbWKFXnrNOMU7imj3SsS08B+JaCFjzKSAaLrR9G8TeAbU4owSCAPWsHj+MIW1lSMgaBDi/wCpw6JSNhzrZcEDuKeBcCe6ZO0wpWoF9YsTXOeJsgIxMmSHyqBpGb36VsY1qXBHXWxIUpK1XNuc/GDT/g6inM+fEUHKkndatxOsC/upJmJ0/nKmXEypIQwASQLzEF1UAge8Cm8iH7OKIDmKmSB3DEn8Sh94oc409KGwqISBGmnXmat40A2GcKkiGEjMebihKj8/fQyFmB52/apy+Kx+rFpM7ep+VVqQIG5nn8ak4uCJI9agk+LaNvdUleluEgAzc0KtURIoifCTsTp9ahkSQCSPWK0ZmG1DvL7EfOovLuT11ir1ty6Tp4v1vQipCinrc2vXVCP2osusPwYbdEn+1Ryke4mujt2URqm4PUH9jXNOIpzsrAF4JM+8GttwfG52WnBq42D6gZT6yKnPo49kTmE7txSTqkm/O9ulfHSDr+1M+0ifGlce0m56pt8aSuOzB9b0Q1YpIkTHMW1vU225mRsYmqUuEqmL/LyohFyIiTtSHj5CZNhl151Rg+MssuBRTmQYVEWzjpysKE4riElJ/FHtRpbmd/SlfZDFBeKCnYyBCwARaSLAculVMeBtvR2zbX4khKHYIMCJk2sNbVZw9leJIWpXdtT4nFWnmEg71R2XwoOKW0lICEBR9kWKssXInnW0XgGkplfiA0z6C+oGlc6qF7uK8AYwwyNCynNzzCP6id1Vmu0WASye+QiWljK4B+EjQxrB36itPjMekylgBajF/wACOpOnprXmF4fHicOdcW5J/KnT1NGzpiezuBzvpSSC0mXDGwTe/wABTfhDIdxocUPC0FOq9LJHqq/pTTjr7bLS1AJSpVpSIJAgxb+6B6Uu4Gy59iccSn7zELsB/wCNFtepBt1qt+jRc8lThW5+JRJPvNWNrhAA+e5+tRKFpEFOU6XqxtY/nPpQXpdMc+p5+mtSzeLf+Ch5BMD9q+KxIB0mLChjBKTkO4On1oRTaSBM2tb0ooAZBBiKoUORi53vWjECGbpk70OSCoiJMmD7qYqBB6HQeWl6HRh5JMHUjlbaum0KUmU/r6g17wF7/tglU/cYrKqLeBwiCI08QPvr3EtkRGw89OdB8OWS7jGgbONhUmwzIIIv76e43rZdoGZbUN0LCh+VWv0rMFJmZ5/Smj/aZkNISqVFaCmQABa0yrW9JRhHHEA5ihKjGYCZnS89D7qnGG16viLTXtrAPLU0FhuJF+ctkpHsjzsVedCP9lnS4QlSVx7UmDzGs6g7Gumdj0YbDYaSEwlP3splVtQr6HS1VdSJm6xzPD1OIyiBnt5SdRTPFdk0YNGdWVxvNlI3GYkBRA269KJw7zWJcUvDpLTSVkJK1BIKr+z0+VK3eNPtuIZfQpLahMiCpYkiQbhQkEUcnhqOyDrSWVr73xKUcxmVEJsOtM8N9nfzKSrvSDBzlX/5O09KW8IxeE7oIcQmUk5SpBBImRNhJpt2fZws98wjLJIvr6AnQ1zq4MZTE5QItA/lqIzAJ2tPXX6VViQJ6Zv81LFKhKjqAJtuYgfGgsV2nxKlq7tMG6W021JP6ma1iWO7CW02S2kIHoL/ABrMcFwfeY1qf9oF1c8wITb8x+FapI8Xnf31VEfOMpVKVpCgP5sKScS4KU5lNSU6xuPKa0iOcgeWtfJVsb21/WpLn6W79fhVqxcQB0/m9OeOYEpHepsn8Vog0pUbCwMadKQuyeEmLaeutVqMR+k0W2PuyDeP8VUjDkjl61mDqwgJE3En6RVL7F4k228/KiOEvDNiQ5YhSO71sZUIHmI91WBv715JNsjRSNLqK5jba/lWYtxLTiCYZW4CTlUjKdkwlSTYDW51mkWOQ6FKS4kJI/2wfCmb+NQ1PStuNweV4O/nWc48yS/oPG2CCRMZSRPXWrxqbEuEKbGEXnLLoWTmaU2QmBoEOx4V8utDdisrqlYTTKoqQpcykAmJi0yTrzoThvFG2UvNLxCk5rgJSCgmL50kH4GnP/S7Ctl7EOW1hOWYgjadvOqvVE7Q4O1lbGlnFpVCY8SUoEzvamSsHnQoA5StJGYbA0FwpshbqBcd8RB55RJHnI91PcKmwtfqNa52qjJcPbVh1d2pOdLY8Q0nVWYGNxtzEUTxEpCMP3mdBSp1aIgqAOXJmA0GYGxp12h4WHWlHL4wJQRrKfEBPp8aF4S62rxWBSQsiNQZTedTvVfofk4Y7QMFAU+BMbpmTHLa/Om3DcNh0krZSkBViRNzyidR0pdicYwUht7L47AKQbnlpP0prw/DISkJbACQDABt+9QoU4iQbdYFA4skNXEzM+Sb39aNeMA3tO/ypL2geyoVJHhABHUwT8KGD9mEkh94CStQbB6JGY/EmnjCTvS7go7vC4dMAFcuHnKiVfIimiHRlBJEnQ7GZpvbRLLueW1RQSDv/OdTPUGL2/SrWyI6HpQVDjIWkpMXHLY1llYPI4pEXBj5Qa2SE39DS7imEAVmA1G/PYVgBYwqiggi4tMet6rdwukj4fpTvDNDKYsdr/SqlsxqdZtWLDcLXDz4JCklxMmbWUuPjXhd/wC5eWVAmcoFiIAsPLWlRwma2WwJJgCTBMSd6qwSG1SUtwZvnsRy0866aQdcIx61Jc7w5siEEQIN1EQRVHa8EJDgkKblCgNcqtfcYNGNqVCQ6ApMax1t1MVTxzHNE5ZupMuFR52Hvo94PjDngQLq0d4ACkKCiY94m9xEda0HY5T2BUr7zDlLmiy74M1hMgeKJuOlDDhmEcHiWswNiT8xzox3hmHQhBbIUpKkCSZ1sTGgma6XLfCNGWAX3RQgeIreJK//ACSRKhyFgB0FPsG8VpSqIzG19p1rO8QRlDJFiFKiN7Vo8EyYQmwCQB+v1rjXSDXlENryDMoJJA5kCsb2YxgkpcAEEyFSDe5TGh36WrVcVximmStIJMwVCPD1v1rMvoAQ26pPeQVZ1WymfEEqg2IMgedM6atKn7I6S2UtqUASEmx6RTvBhOg8IAiBoI5UhawbTqkOqT4kwApJi2xtY07YavM77+dTWFSJHInl61ke1MrTlky4qAPzHKNOla1aylBJF0g+82FZZSc+Ow7eoSsE+SUlR+IpnbXo34wju1NHRLakI/4xl916hh3fu0AXKHSL/mUPgDR/GMOXEK6yD0vY0ows92VdZUOS02NusT61qx6sDMNfSrWxNp0FAFfiBSdUi5oxDkidjYRHUUFckDbb31F9OYX2qTZN/wCWqfeDT+E86QGDQKTqN/IjahnDET8hRZJlaYubjlcXql9m/Xp7qzOZ4PEBxSW0K7uFpzuEeEDSLcz86ljcSlhcuJKkkBEi4cKfxg8hKRfnQGKZSjKtsjKCFmVEE92SII13G1Tx6mwyhBEqbKlETuSbjz8J/wCIrppI1Ha1rIoBKwqJEpt6wedC4HB944XXBnKrmdNrAchSpLYWttoDbxEaEXzVrsC1BjqR8q1/zOGnIlpCYgACDBga0u45g0BvvMqcwWmIETcWMa/tTCCI0sbfrS3j3+iY9qRHvqJ2qpus51MCLd4T6BMxWhwQm/Wsrwgz3HQOG/nH1rU4cxqTy99bJoB7Q45aFNhZIaUk5gnc8idhG1DYh9gsKHdgmDldSBcpgpKgDPSSKH4s8r7SQrvLZSgJBIiLkjlMii8XjnFpUU4VBOU3KDMeoinoGfZt5MZUlIEA5d+ZIGgF/hWgTYSbgG9YDs2940KV4MvhKdJ11tPsmt2XQRtsLdKmwxZi3PBE7jX3kUg4GM+OUrZDaiPNUJn502x7oSgZvxLsfSLUD2VaIcxJVH+2kesqseUEGtGp2o2jWTbr50kx6VJV3iR0WmPaAtm8x9KdoF0g2392xoLGoF7amKCDw2IC4INrgH1m/WjcC6UsonmfPUmkmPPdLzCSgnxgbH+oCmacTPd7/UczWY4BJGsZvlrVxBgeY0obDuSB0o0QR7qQGUq8b394oVbv9v70wUzefPbpS55sptHXSszn/EeC5cx7sueyElINkzKhCr5qU9oWkNwYIUo51ZoJg6DT4dK1+B7QsKSVArhMGFcyLAc6wGMdU88Aq5UoSfU2Hwq8d1NMeAYIpcSTqpsqv5xWtS0JEWJM/wAilaWCHEmLZSPSRzFNloi5AjY1OVMCJQYi4ml3F0lS0J38SyfSB8aayYvbWlH2gZ3HDogZBJ5A295NbH61e8NRC0CZyJSPUnMR8RWqa0ETzje29ZvgqfZJ1MqPnWgauPDreJ57fGjLswhb4vlfJWPGF5ACY8Co32G/rTnGcfDSM/dgiYJCwY62NJuEuOFRKmyZJDpUJSVJtqb6Uzd4s02tLKkpTnH9IgiTG3P5U1oUcYe++U+2k6phURkTAlcDXcUTi+16sOwgkBwlcAqtKMuaTuTM3ikva1Ti+IIaanN92EpSqAZuROwiau4xgMKXMrvftlMltszKUm8JsQRM3B3q5PqdtMvioxDeFXlgLVOU/mIPpANNuAohOJIiDiCAOQQEgAdBFIOCYIlDRYQ4pDRhIXlHMkXMnXlTJjHDCoUl8KSVLK/EkgSo7K0IqL/C0IXeYgaRNB4pYJmJA/hofEcWbSyp/MVoSDdN/KPlWUwPa0PuhKUwmJBJ8U/KjVO4fcXxjTLZW4sDMbWuddBQHZ7GJdZlEgJJyTrA1rD9qHit2AtTi5AANonRI2AvFdA4VwANYJsJUQ+gZz/ST+JAPKJFVcZIJeTvhWIBsT/kU1DwEyPQfCsrhsUmQpOihYEfDzmn7avDysKgmbShM38qpdykDpO1fMpAi9/2qWYK5VQcUd4eWjzSsZhBuIixGxk17guFKUkLIuCCDzEkmetO1cPBSCEjKlYDhCwSMxtI+otVOEcKWxYymxEX8hV7GjlhBKba2qxSDvbXXlQLPFW0QrKtINr2H61H/wCTLhhtNt1K9kDmBua5qXcSxQQlRAuLxbU2ArNY9o93kkShPeL6qMwD60bxHiQzoQg50oV45HtK28gKhxjCd02kKEOO3USoQRMDKJmBB2q5NJpxwJoAJTyAk9TR/FWVKZWltULKTlvv5ihuGQJOkcvdU+0alobBQTGYZ8tiUnX08qj1Xhfw3HOgBxDKggp8UjwqULZhEwTe8XotHEGHl/fMQpNx3iZueXKheGcXWhAS20tTe0hQ8wCBp51YnjDS30940pLggEmd5jz1qqE8Zw9g4t37QAoLSi5sQYiQRpaKTcWdIw5QST3OJKEqEzkWkEAfP1ph2+fDQS9lzFfgBJsCBqetIMLjlnCsrB+9exC1jl92Am/rVYy9prY8Law6UoIexLC4HiWDlKvJQitbgW3FtFGIKHgeQsRsY0m21Znh/Fw6Mn2wuOkQttaBk6gRcRzrRYNwFU6eXzA5VFvKoy3a5D2BzKZSFMOoKIPspUoi8f1Wsa5W2yEqAkg6CPMda/Q2NaS6hSFgOIWII/TrXJ+1XZlWFcCgApBPgX01g9a6Y5JsLOFEB9BcF0mdZuBIsa22HxALaSHHM4SZDaZsVKPtHSxis72SwLeJxOVREZc0HeNa354S0ie8WMg2JgR5VOfasWewichUmbe2id9MyfPetDgH7X1gQNyT+lUYptCwkYdHsqBCzZNrRzM1UME7p3gRzhJtfSZrmWhGISiM60gmLE9JqP20H2cqo1g6UowvClpTmSppZG6m5n1m1SdxK0/6jIPItmx+VYs3iuJLXnzNNIzqA8UJyDWPDcybyaWK4kgkpS6A4kmfDb/HlRGKw6XWm30rhYlKkpAhSAozPUJNWdnEILBbKQQSqCUgkGTFzbKeXSuiA6Fgqhed5RHhSlNgeVBcQefMJIDTajof2FMOEsPOYZ1xTiSkAgd0m4VBlJEgiJFxzpLxLD4nukrUnN3QFsqgptKSCTe0bUxlysKCkONrISlWWUq1UNRMVAoISJUQnMnKlUncSUqUOfKieH4xLiFPJZV3bhCJ8MBwHNmVGgiRNVY/EApkAJQkCUoJIBBEnWJP0pDT4I6wCdZj5VHtFi1JbRshRyrUdhB325VXwvEJUQUqBBNutpg1d2ixa20JKYKFHK4InwkfLrXP1fi7AcWbShCJKgBAUkDQ7G9yKvTiMO89ZILgsFEXtOhpZw7i1vZDiBAScuU6dRBHWiuHcRYU8crZDhVGaNSB8orWMu7WcM+0YVbe8BSfzAz+1czcbcaQ02slKQSppyJTJHjEbk119KSRM/sazfGUBGHeCgFoAKktnSYvB2O804Za4GU9ZRLLTQSru3ULAu8TZS7knKbXsIrScH40UkGSDEFJ+k6iudscTWmMylLQDIQSSn47j6VsGn0OJzkJ7vKD1mumWKJW+Z4+0pIuQuJIuBRuNxbS8KsrAUnJMeXKuTtY9BlSHvCNli2sWO21H4HiBfT3YXCR7QmbDXKBrUXHS9tSrANshp1CAkC7hSBmAUBKpF7SJpsjCtpOYDNIsVXnlBOlC8OxqFCSREb7DS9U4DGpCyyglxoXSqLI/tJ3HlUE0EC9jFTS/eYuf5eg3HPF7/dX2HAm+p/kGgmWGVYzGh+VfOGwgE1Uw6kgg7THn1+NQXieU6mszmOAwzviyKKSiCLC5zXlJMxeKNJQhT7TjgaSAFhcypKiSQhKQdImRQOG8M5QElVioe176obxakN5REIVIkTJKjObnXbTltHs+8tpay2ZaRnhQBgpKSIA2m0eVNl9qXGkJZEP94mULJIKAqRkIE5sutEcM4clOHzJUtJN/CqB4pBFtqzTrSW8ShKRYp0MnSSNaeLT0s4TxI4fClAUsl1QKQgCARbx5vhFUcSxTi0LLjCEgpuYGb81t62PYTAocaTmGmVQ8yXD9BUO03Cm0oeIB9lW/wDbm+Zo/U22uGB4NxNxpQyKJ3IPIfK1abG9o0uNJI8KgRmTPtAm8H6VHCMIX3AWhKpU0DI2JSCPK9aniPZ3CpCClhAlzKYkWPr1rWzbSUHwjizyWgtKFKQPZC0m4jQEbDqK9wPGc+IILCULMQsi+nX3TRAwiUIyoKkgSICjGk86M7NgOKcC0hWVKCCdbk78q52qTJP4176DTrSnHraNlOTINlK+ArVJytpJQ2gEHl686RcZxRJbED21bf26eVENYXDdkg4/3aFpKCJB3P8Ab51tGeyiW8MpCQSpA8U6Eb/UzSfF4pQ8QsQQRHQ1d2k7RPjDOgEAjKAoDxQopneNztXS3Kp4hPxhpLbOZCAozyEATvSzAv50K+7KSm6VpkX6RVPZfHrDpbmUEEwb6cqevmELWAJExy91X1whRh8U4Y76XUXgTCh1OyvWn+B4mDAbd0sUkwR0g1geH8RdU+mVmDttpOlHcQXC2zA8Ug+6i4bMybwuL3JOvn0r4YxRNxNptWWwri0ylLi0jWArpO9etcXfkDvDHkP0rncV7bXCYzW19+dE94s3y1nMNinFf7ihJvEfpTJlJIupRvuamwyv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0" name="Picture 6" descr="http://upload.wikimedia.org/wikipedia/commons/1/10/Kinizsip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24" y="92150"/>
            <a:ext cx="1397495" cy="1777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hop.diafilm.hu/images/dia/327/tn_3_kiniz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307" y="75754"/>
            <a:ext cx="2954327" cy="1757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60" y="107430"/>
            <a:ext cx="4572000" cy="3537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365978"/>
            <a:ext cx="3539535" cy="3475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763688" y="3444239"/>
            <a:ext cx="2105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Mátyás uralma alatt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álló területek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uralkodása végén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42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51520" y="26064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hosszú háborúskodás végén Mátyás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meghódította Morvaországot és Sziléziát, de nem lett cseh király.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Mátyás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király német-római császár is szeretett volna lenni.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Ennek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érdekében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elfoglalta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Ausztria keleti részét és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Bécset (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1485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), ezzel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jelentősen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megnőtt európai tekintélye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http://upload.wikimedia.org/wikipedia/commons/thumb/d/d2/M%C3%A1ty%C3%A1s_Kir%C3%A1ly_arcm%C3%A1sa.jpg/200px-M%C3%A1ty%C3%A1s_Kir%C3%A1ly_arcm%C3%A1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665" y="169277"/>
            <a:ext cx="2767225" cy="38187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716016" y="3933056"/>
            <a:ext cx="417052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</a:rPr>
              <a:t>Hunyadi Mátyás</a:t>
            </a:r>
            <a:r>
              <a:rPr lang="hu-HU" sz="2400" dirty="0">
                <a:solidFill>
                  <a:srgbClr val="C00000"/>
                </a:solidFill>
              </a:rPr>
              <a:t> </a:t>
            </a:r>
            <a:r>
              <a:rPr lang="hu-HU" sz="2400" dirty="0" smtClean="0">
                <a:solidFill>
                  <a:srgbClr val="C00000"/>
                </a:solidFill>
              </a:rPr>
              <a:t/>
            </a:r>
            <a:br>
              <a:rPr lang="hu-HU" sz="2400" dirty="0" smtClean="0">
                <a:solidFill>
                  <a:srgbClr val="C00000"/>
                </a:solidFill>
              </a:rPr>
            </a:br>
            <a:r>
              <a:rPr lang="hu-HU" b="1" i="1" dirty="0" smtClean="0"/>
              <a:t>(1443</a:t>
            </a:r>
            <a:r>
              <a:rPr lang="hu-HU" b="1" i="1" dirty="0"/>
              <a:t> – </a:t>
            </a:r>
            <a:r>
              <a:rPr lang="hu-HU" b="1" i="1" dirty="0" smtClean="0"/>
              <a:t>1490)</a:t>
            </a:r>
            <a:br>
              <a:rPr lang="hu-HU" b="1" i="1" dirty="0" smtClean="0"/>
            </a:br>
            <a:r>
              <a:rPr lang="hu-HU" b="1" dirty="0" smtClean="0"/>
              <a:t>magyar király </a:t>
            </a:r>
            <a:br>
              <a:rPr lang="hu-HU" b="1" dirty="0" smtClean="0"/>
            </a:br>
            <a:r>
              <a:rPr lang="hu-HU" dirty="0" smtClean="0"/>
              <a:t>Nevezik</a:t>
            </a:r>
            <a:r>
              <a:rPr lang="hu-HU" dirty="0"/>
              <a:t> </a:t>
            </a:r>
            <a:r>
              <a:rPr lang="hu-HU" i="1" dirty="0"/>
              <a:t>Corvin Mátyás</a:t>
            </a:r>
            <a:r>
              <a:rPr lang="hu-HU" dirty="0"/>
              <a:t>nak,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az</a:t>
            </a:r>
            <a:r>
              <a:rPr lang="hu-HU" dirty="0"/>
              <a:t> </a:t>
            </a:r>
            <a:r>
              <a:rPr lang="hu-HU" i="1" dirty="0"/>
              <a:t>igazságos Mátyás király</a:t>
            </a:r>
            <a:r>
              <a:rPr lang="hu-HU" dirty="0"/>
              <a:t>nak,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hivatalosan</a:t>
            </a:r>
            <a:r>
              <a:rPr lang="hu-HU" dirty="0"/>
              <a:t> </a:t>
            </a:r>
            <a:r>
              <a:rPr lang="hu-HU" b="1" dirty="0"/>
              <a:t>I. </a:t>
            </a:r>
            <a:r>
              <a:rPr lang="hu-HU" b="1" dirty="0" smtClean="0"/>
              <a:t>Mátyásnak</a:t>
            </a:r>
            <a:r>
              <a:rPr lang="hu-HU" dirty="0" smtClean="0"/>
              <a:t>.</a:t>
            </a:r>
          </a:p>
          <a:p>
            <a:pPr algn="ctr"/>
            <a:r>
              <a:rPr lang="hu-HU" dirty="0"/>
              <a:t> Magyarországon</a:t>
            </a:r>
            <a:r>
              <a:rPr lang="hu-HU" b="1" dirty="0"/>
              <a:t> 1458 és 1490</a:t>
            </a:r>
            <a:r>
              <a:rPr lang="hu-HU" dirty="0"/>
              <a:t> között uralkodott.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1469-től</a:t>
            </a:r>
            <a:r>
              <a:rPr lang="hu-HU" dirty="0"/>
              <a:t> cseh király</a:t>
            </a:r>
            <a:r>
              <a:rPr lang="hu-HU" dirty="0" smtClean="0"/>
              <a:t>, </a:t>
            </a:r>
            <a:br>
              <a:rPr lang="hu-HU" dirty="0" smtClean="0"/>
            </a:br>
            <a:r>
              <a:rPr lang="hu-HU" dirty="0" smtClean="0"/>
              <a:t>1486-tól</a:t>
            </a:r>
            <a:r>
              <a:rPr lang="hu-HU" dirty="0"/>
              <a:t> Ausztria </a:t>
            </a:r>
            <a:r>
              <a:rPr lang="hu-HU" dirty="0" smtClean="0"/>
              <a:t>hercege</a:t>
            </a:r>
            <a:r>
              <a:rPr lang="hu-HU" dirty="0"/>
              <a:t>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23528" y="3140968"/>
            <a:ext cx="3108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Mátyás, a politikus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85540" y="4005064"/>
            <a:ext cx="50345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Mátyás király a hadakozásaiban zsoldosokra támaszkodott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ezt 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hadat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nevezték a király halála után </a:t>
            </a: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Fekete seregnek</a:t>
            </a: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több mint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tízezer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fős haderő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nagyon sok pénzbe került.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Fenntartására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szinte minden évben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rendkívüli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hadiadót vetett ki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amelynek összege egy aranyforint volt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0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mi\Desktop\IMG_0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76" y="0"/>
            <a:ext cx="3176164" cy="4303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860" y="4026742"/>
            <a:ext cx="1612652" cy="20925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179512" y="18864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Más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adóknak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pedig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új nevet adott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000" b="1" i="1" dirty="0" err="1" smtClean="0">
                <a:latin typeface="Times New Roman" pitchFamily="18" charset="0"/>
                <a:cs typeface="Times New Roman" pitchFamily="18" charset="0"/>
              </a:rPr>
              <a:t>harmincadvám</a:t>
            </a:r>
            <a:r>
              <a:rPr lang="hu-H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i="1" dirty="0">
                <a:latin typeface="Times New Roman" pitchFamily="18" charset="0"/>
                <a:cs typeface="Times New Roman" pitchFamily="18" charset="0"/>
              </a:rPr>
              <a:t>helyett</a:t>
            </a:r>
          </a:p>
          <a:p>
            <a:r>
              <a:rPr lang="hu-HU" sz="2000" b="1" i="1" dirty="0">
                <a:latin typeface="Times New Roman" pitchFamily="18" charset="0"/>
                <a:cs typeface="Times New Roman" pitchFamily="18" charset="0"/>
              </a:rPr>
              <a:t>koronavám, kapuadó helyett füstpénz)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Így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hiába kapott valaki korábban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mentességet egy adófajta alól, az,,új'' terhet fizetnie kellett.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bevételek beszedésére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felügyeletére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átszervezte a kincstartóságot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a hivatalok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élére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pénzügyi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szakembereket helyezett.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Uralkodása elején még két központi bíróság működött.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Mátyás király összevonta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ezeket, és itt maga is gyakran ítélkezett.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kancelláriákat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átszervezte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Élükre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saját híveit helyezte.</a:t>
            </a:r>
          </a:p>
        </p:txBody>
      </p:sp>
      <p:sp>
        <p:nvSpPr>
          <p:cNvPr id="3" name="Téglalap 2"/>
          <p:cNvSpPr/>
          <p:nvPr/>
        </p:nvSpPr>
        <p:spPr>
          <a:xfrm>
            <a:off x="4751512" y="4194929"/>
            <a:ext cx="4211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Bár az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országgyűlést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szinte minden évben összehívta, az ott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hozott </a:t>
            </a:r>
            <a:r>
              <a:rPr lang="sv-SE" sz="2000" dirty="0" smtClean="0">
                <a:latin typeface="Times New Roman" pitchFamily="18" charset="0"/>
                <a:cs typeface="Times New Roman" pitchFamily="18" charset="0"/>
              </a:rPr>
              <a:t>határozatokat gyak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v-SE" sz="20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sv-SE" sz="2000" dirty="0">
                <a:latin typeface="Times New Roman" pitchFamily="18" charset="0"/>
                <a:cs typeface="Times New Roman" pitchFamily="18" charset="0"/>
              </a:rPr>
              <a:t>nem tartotta be.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Mátyás uralma elején sűrűn cserélte a fontos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méltóságokban bizalmasait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Mivel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nehezen tűrte, hogy bele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szóljanak uralkodásába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főűri lázadás is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kitört ellene. </a:t>
            </a:r>
          </a:p>
        </p:txBody>
      </p:sp>
      <p:sp>
        <p:nvSpPr>
          <p:cNvPr id="4" name="Téglalap 3"/>
          <p:cNvSpPr/>
          <p:nvPr/>
        </p:nvSpPr>
        <p:spPr>
          <a:xfrm>
            <a:off x="12080" y="5380671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Aragóniai Beatrix</a:t>
            </a:r>
            <a:b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 smtClean="0"/>
              <a:t>Hunyadi </a:t>
            </a:r>
            <a:r>
              <a:rPr lang="hu-HU" dirty="0"/>
              <a:t>Mátyás királyunk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második </a:t>
            </a:r>
            <a:r>
              <a:rPr lang="hu-HU" dirty="0"/>
              <a:t>felesége </a:t>
            </a:r>
            <a:r>
              <a:rPr lang="hu-HU" dirty="0" smtClean="0"/>
              <a:t>1457-ben</a:t>
            </a:r>
            <a:r>
              <a:rPr lang="hu-HU" dirty="0"/>
              <a:t>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I</a:t>
            </a:r>
            <a:r>
              <a:rPr lang="hu-HU" dirty="0"/>
              <a:t>. Ferdinánd nápolyi </a:t>
            </a:r>
            <a:r>
              <a:rPr lang="hu-HU" dirty="0" smtClean="0"/>
              <a:t>király </a:t>
            </a:r>
            <a:r>
              <a:rPr lang="hu-HU" dirty="0"/>
              <a:t>gyermekeként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látta </a:t>
            </a:r>
            <a:r>
              <a:rPr lang="hu-HU" dirty="0"/>
              <a:t>meg a napvilágot. </a:t>
            </a:r>
          </a:p>
        </p:txBody>
      </p:sp>
    </p:spTree>
    <p:extLst>
      <p:ext uri="{BB962C8B-B14F-4D97-AF65-F5344CB8AC3E}">
        <p14:creationId xmlns:p14="http://schemas.microsoft.com/office/powerpoint/2010/main" val="343167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4436" y="26064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király kemény kézzel számolt le az összeesküvőkkel.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Mátyás király a rendelkezésére álló eszközöket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(a hadsereget, a bevételeket)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jól használta fel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arra, hogy elképzeléseit megvalósítsa.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Erős hatalmát kiváló politikusi képességeinek köszönhette.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95536" y="3068960"/>
            <a:ext cx="4095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Mátyás király udvarában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m.blog.hu/ha/hadtorteneti/image/2011/Augusztus/feketeser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462"/>
            <a:ext cx="3603996" cy="2884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374289" y="3106265"/>
            <a:ext cx="29513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híres, majd hírhedté vált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Fekete sereg, melynek az is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sikerült, ami a töröknek soha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74068" y="3847837"/>
            <a:ext cx="5012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Mátyás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király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udvara a kultúra és 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művészetek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központja volt.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Mivel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őt magát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is érdekelte például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csillagászat és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építészet, neves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tudósokat hívott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meg magához.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Leginkább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itáliai költők, történetírók,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szobrászok, orvosok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filozófusok fordultak meg udvarában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Budán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létrehozta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híres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Corvin-könyvtárat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59350"/>
            <a:ext cx="2002914" cy="2550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840312" y="5085184"/>
            <a:ext cx="1891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Mátyás könyvtára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közel 2000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kódexből állt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613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2480" y="3326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Visegrádi és budai palotájának építkezésein külföldi mestereket,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szobrászokat alkalmazott. 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Azt szerette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volna, hogy fényes udvarával,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pezsgő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szellemi élettel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 vendégét elkápráztassa.</a:t>
            </a:r>
          </a:p>
        </p:txBody>
      </p:sp>
      <p:pic>
        <p:nvPicPr>
          <p:cNvPr id="1026" name="Picture 2" descr="http://www.latvany-terkep.hu/ma_files/viseg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141208"/>
            <a:ext cx="3719369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967904" y="2731631"/>
            <a:ext cx="3428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Visegrád építése már a 13. század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közepén elkezdődött,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visegradmuzeum.hu/content/muzeum/35/16-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963" y="141208"/>
            <a:ext cx="3809999" cy="2568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5016334" y="3370928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teljes pompáját Mátyás idején</a:t>
            </a:r>
            <a:b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érte el.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95535" y="2603966"/>
            <a:ext cx="2958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királyi lakomák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1520" y="34290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Mátyás király ínyenc ember volt, szerette a pompás lakomákat.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koronázásakor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például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fogásos ebédet tálaltak fel.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Ünnepekkor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 ha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kedves vendége érkezett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maga is kiment a konyhába, és segített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ételek ízesítésében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94" y="4052944"/>
            <a:ext cx="1749425" cy="269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Tanári gép\Desktop\IMG_00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35450"/>
            <a:ext cx="2551113" cy="2627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728925" y="5738302"/>
            <a:ext cx="3067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uralkodó sokat adott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 is, hogy miből fogyasztják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finom falatokat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08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38242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királyi lakomák ételei közül a húsok álltak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első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helyen.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Kedvelték a vadat (szarvast,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őzet, vaddisznót,nyulat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és a marhahúst.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még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páva is került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asztalra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Böjt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idején főként csukát és pontyot fogyasztottak.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Régészeti leletek igazolják, hogy a tengeri kagyló és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osztriga is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gyakori fogás volt. Ezeket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valószínűleg tengervizes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hordóban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szállították Budára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églalap 2"/>
          <p:cNvSpPr/>
          <p:nvPr/>
        </p:nvSpPr>
        <p:spPr>
          <a:xfrm>
            <a:off x="4283968" y="4072082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húsféléket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általában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fűszeres mártással tálalták, mellé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kenyeret vagy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olasz fehér zsemlét ettek.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fűszerek közül leginkább borsot,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szegfűszeget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sáfrányt használtak, s természetesen sót.</a:t>
            </a:r>
          </a:p>
        </p:txBody>
      </p:sp>
      <p:sp>
        <p:nvSpPr>
          <p:cNvPr id="4" name="AutoShape 2" descr="data:image/jpeg;base64,/9j/4AAQSkZJRgABAQAAAQABAAD/2wCEAAkGBxQTEhUUExMWFRUXGBoYGBgYGBwZGhwYHRscHBogGRwcHCggHBolHRocITEhJSkrMC4uGiAzODMsNygtLisBCgoKDg0OGxAQGywkICQsLCwsLDQsLCwsLCwsLCwsLDQsLCwsLCwsLCwsLCwsLCwsLCwsLCwsLCwsLCwsLCwsLP/AABEIAL0BCwMBIgACEQEDEQH/xAAcAAACAwEBAQEAAAAAAAAAAAAEBQIDBgcBAAj/xABBEAACAQIEAwYEBAMIAQMFAAABAhEDIQAEEjEFQVEGEyJhcYEykaHwQrHB0QcUIzNSYnKCkuHxFSRTshZjc6LC/8QAGQEAAwEBAQAAAAAAAAAAAAAAAQIDAAQF/8QAJhEAAgICAgEEAwEBAQAAAAAAAAECEQMhEjFBBCIyURMUYXGRI//aAAwDAQACEQMRAD8A3FfbFGLq5vGK4xws9DGi3Lm2LmWRGKMub4JUYJNrYFGL6FHmdse6PFggDBcnVAo+xB6nIXOJukjHq04woSlaHXFoGJY+xjHmPsQaqPXFTVT6YwUmy84nQN8BHBWQFzgp7C4NKwtRi0jFab4sqYckyD2sZPTEaLyZOPVr7lvbFPpjGKuN0ddM/n0xzPNKBqUi0kEed5FuYM28sbXtLx7+XSBDM1grbTE35wBc+XqAebVOMK8mqCJLBjuGYGDIABHOLYhnj00d3pW6f0fZyjCnmsbk7eR/f88LP5ZdtrD8Q3i3v54MzVcsoFJg6qP9QHQnphfm0q6SxpoImbCRHl+/TEY/06mVgn8DaZF4WAPfEcvTBMiNAW5I3tA84+tpnEEy71IZ2imsQCQOnSw3wUQChC22VTeDyMdT9+eKioFqnW5b4oimBG58h6ST5YIq5OHcXKlRFri/pvMH54uyGU0vq3CgheY1G5J9dsFZmnpa95BBMnkRe3pbBUt6JX7hfwxiVdTuPF1vzI8jIN9wxGBBmHRSqEhdoNwp6HqpFw3z8j0XSylVUOu43DTO/rce+Kc4oDeGADIhhIM7q36T+gjWrHaoAbPVQNLGD1gAkeR5j0wKlBnNrmcMAoWxhRvpYF06SN49fLfFrcSVAAIYkG4ECfpg9dISvsHrUQoC2JET85254tDgW3geI9PvfAq5gkCJLEzPOf23tgzuhECTMzfkfvf1wHrsZA+S2Y/4v0X/AIxZ3QO7sDtYTtbH2XWxUXUlgD6AR53C/niph/hJ8xjPsCO8Y+x7hN2q41/K0gyqGdzpUH4RzJa8wOg64JBKg7iXEVy9NqrCQoso3Y8gPM4xvCO3GZqZumrBe7qOq92FkqGMCGi5G8zB+g0nD8+mbyyVi3ckNvI8NRZBgtYiCd+R645x2kzQ/m2akx/pHSrzclWLF5A3LsTa17YeP9JSVs7VW5HFwxznJ9tc1VelRSgGceGqNJDMQYYjYKALnpflE9FpXGNQhKMTx5GKalWdsYxKpUAxDuyd7DFYF8GRjNUaytaYG2BSN8G4V18/SWS1RFAIBJYAAlio582Uj1B6YDHx9l0YLyO59sL1zaFmXWspp13+HV8MnYExt6dcMMlWQllVgSraW/zaQ8efhYH3xorY2SXgLTfFlTFafFiyr+uKHOwYjH1VgoJPIYnTGE/a3Pd1l6jAgELadtRsvtqIxjJW6OY9pOICvnDLeGmrIpH96fGdty0j0VcZ9500wBfTqPqzarzt8J+uJ0T/AGrTtSJH+pjz6398eZhRLeE2UL6FUVT8jU28jiPbPVjHjFIHAZSSCQQAJBj8Kgee5Yx5YszWeqRUJcnSVA2JLwJv5AXGKZg6iNvFvzEqLbfEW+WIGnJSmdhNRzudpM+cT9MFpeRQgVqh0KXMmCRYbyb2tuB6jBfB6AMu8sYJWSTAJsBzNhyH4sB01LuJ3qE7clG8f6ZHvjS5egugKIG5K6bz+HeJt0/bCTlSoz6sizHQ0jxAQBogzIAIHMWPL2tddmswBciDFiNtQKwT5W5+WGNNILHX4Qd9hcSJBnmZ3/bC7OLBuDLL8Vuvim/KwnzHusKsjKyVWn4gdi48rH1PQwffFOdyqsEZlMQVMzbmOX3OLVgjTzU+VgRN/ScWCp3ikc7HodQn9enTGTaOtVJCtqBVQFYkXmfFB2ja/wCdrYogEgFEmxlVkxMWlx1wcUIMEC+x2IgfMyp688C0hME7yRf3j1Hw7+WKWTaRRTKoZUGdjJjcxuBtY/TEu/Z9zE6bAxaY33O4xKpQuQbxcekz72JxSi2HMkAj5yMGkCivL1dM2sH2G8n32iRi0Z9Bzj1AnARc+I85H/xJ/XAdedR54pwTZFzcUforigq9y/cx3unwT1HK/XafPHNuIHNspTNIyrOpTUKlgw/9uakkkSNPOffGq7d8YzGWWk1EgAk6vCGkiIF9hv6x5Yw+Wpo2cpu39VdS1HWlNVmbdgV0ru++4AkScJFE2yqqajlKWpAiaguoimiliXaT1LNEn/COmHHGuzT5ejRcsalNwNZBladU3kWM02Aj1E8xiztSS9Ej+RrUAtQmk7UzGhrkOVPhhi5EyADFt8V5PtWoyNPJspNwKlQFWATvdZCibkKIvGxwwjdo87K8Xp/zBp5ohqVYKQ8nw1FtTcMDKyJXUDNxJ3w27Yd7SIWhmXqFG1EGsBUSw0hbjWpmfxNtMg2U8UzOTrpmKlMCjU7xHpIysutQsMPCIXUbwCLj/EceZnJ8OqtTanXYIQDUoU0apUncoGFrGRq388EVE8j2qerm/wCaqVNCJGqnqN17vSdCTEs0tHKbnr0rhfEKeYpipSbUpt0II3BHI45PxT+WQKUpuG1Pqp1qbANLHRBMD4CNtivvjadkePL3v8oMutEKDAVtXiF21Wi94IJm3KMPHTFntaNeovguMCpuMKu3FcplSwIBDrDFyhBvddNyeUSLEnlhMnZoq6Q0zubC0qjjxaVeykSWUElR/isbY4/RFQM1RtNV21wGJCCx11mMCVTWRJHxT/dvfkKzF3NSo9J9DVaJL1FMvu6AKWd2iNMgNN5tivh3AMyzqWPdEqzr3wkFVIJ1j8KyAYYHYGMKViqLMpwrMNVIoH+ZMLrkFaTAjwkF2XvYIYC0eAHFmXoNk69JqlatTdS/hamNSrp0q4ksjhlBUlSYiNxgDtBxdnq95UYOVC0w1MMELL4iASBDQeX94HBOXyi5upRbNVjQ1qNT1Gd2rCSFKzKIukATO4JvjJBZvOzfbIVEQVKdQsmlK1UKO7Vy2kEmediYFtU7Xxsq7XHqMcb1nLUTQUg1KlRqT09IsqNrFQFbkAVdMtqkLIIAGNj2G7Q1c2HatVUurL/SCAaQfxaolh+Hy5zIw5Frya+ljFfxOzOmiFn4mE+glj9YxuKAtjmX8SqoZ0H+EwIv49IFjebbYWbpD4Fc0YeikowkSzol7bC/yOIufiPUsY8iWI5dDTxOm0DUsT/UqbTa+3nyxFKUDpHzASxPn8KH3xJeT0mDPuF6XY/5ZH1Os/6hiNBQZO2s3M20g/qZ/wBuINewkGoZ9KY2+/LBTI2rSBDEQAbwJ/IACcFirYTwjLljsPGdII5U1PiIvMTpGNHUpk2JYg7AfLf5YQiqacldu7AUyfg1RMdP3nDhs3K+CJt5i8SBymJ+mITsST8EFy2ktE3iDIvJtAIjb9cSrEERuegN58J8Pqf06Y8y9TUVnlPmbWM/X54Hd1ZhrgdRBHhk7E3EW28+mAhBa7FWMmQoE/5TsSOl4gdMSQw1j5jzIsfmsHHxy5OsgQYgCZEA3MwbWxAAlQRciw5+nsZI/wBQ6YqimKXg9zqc+h1Kf++Vz7DFDSJvEEEX5HnfkCFOL6tWaciYBnzgi4+sRiNRJYG9wVv1AkG/sZ9cEo0DVLH1Bv5GRb9MCK1gQfvVbf0wdnGsrACC0zH+MEf/ACwJo2G1x5yLnl64ZdCvsCK735/oDHpbEqeX1CY5n6GMSrxf1MexI/IRgZs+VsNvTrfFVbINJdnXu3LlXpECZVwfYiPzxmBljFYVGVAtPvFG+o2lAZ8LglbH1xsu2mVLCiQYPjif9GMfxijVLU1r1AylU/qG5UQjEXjUyq4JHmBM7JxT0R5OrA9J/lRXV6WtHgUw0VCLSQvNbjE8yo706WViQB8Jhm8pAMj0xE0KgWpQps1akWNQGAhbT+IyxYLEGJja04I4T2kGU0tTRKjmdRqXYbSEZT4RteOkg4m4KXxKqUo9i3MZcgoDTUE6iSbcyNuRkH5YL4eQHSlSzgHefE2pqYpno145cjF8E0DQ/mGrOCKQ1VWo1ACztBK01AMNLHc8hymy3IZas7VGy1MKKfiZVOqAxNluS5AmQCT64KhRnO/4H8RFValVKtaRTQFQzsy1JYAFAfinV05HpgjsLUZc1QgeGpqk8tMVFA9Cyz02wqq1EZVGqpVrM5BUCYJI06L3mTIPTfD3INUXP0O/rBm1qFjcjUyAFYGgggyh2nDKCVNfwTk3al9HUaYuMZj+JQXuaOswO8Inz0NB+n1xqqO+Mz/EtC2WSBJ74WP/AOOphsvkji+SMHmGDh6lWqNaAU+7fUzmZg0yZCjfpHuJmnDcxVpUqtWqy0luTWZyGk/CqG7m24EeeKc3Sao61sxrRKjLS7ymACNIXVYi8AiLX0t5ke5HgVasrMuXqVqVNhZqsO45hdNp2mOtr7S4pdHRbB8jRrsXSkKppks2hT4SoPi0qTBN9heMV5ak2YRU70fENCVaksy/3Uk6VP8AhJE2wx4zx7XpUUWyrU0KKlxYyrL8IiQ3nsb4F4aaeZVKZDtmjoo5cKiadCLA73YtNyW/CF33GDwD+TRWKHd9+DX7hhKkaXUsoOkpFtJ5lWi174dfw6qTnCTq1dyTffSGQgkm8xEeWM53c6kCB8yC5MzPhBZxBJVmEEiBe2+NP2NzdSrxGo9QBWai0qBFwKfiA5KQJ6XwVFaaBJumn9HXKdh88cj/AIgVv/UnaFQb9QHaPKfD9MdbO2OM9ryXzFeL/EPeEWPkG+eHydCelVyEdKAptEKgjy/tCB7CMUZogAqT8Vj/AJVuxE8ybe2DapmI+Es56WWFU/7Vb7OFjjvGvYQGfyW5UepnVHniaO6RZllOk1DALfAOgG3sIH+0YsyYaqxjmI5SFF/S9h7tgatU1GLj/wDkdB5z+3I4c8GyxVCVEzY77tFtxYDn/wAYEnoWTpFOZreIhiTpsADbQD05E/l7TblqjVCTGwEDadg8z/miI5QMWPRBDyFgEjfe5KwNzvb1HritKoUwrL7wNzPSZsvPeYImQiIFmXeUCqIm69RMXtuIg+mAuOTqcEmWmNiAvTbfYyI5YPdyaquv4RMG/wAWwA6W029YwDnMrVZjeAFYXMjoQL9CI+eDGrAya56F3tbYmBF+XMiPYe2KWqREDcDcjkBHLe31GPTSJpt4QCepmIFrfKByvgavSc1J0mI22sAB4QekTfaB1wySApNOwjWA0iNJBPvzH6/PEFNig/CZX22j2/LHuZTTZtwJ+m49j9Tihm0+Vx9m9uXscarOq/ITVSRpm2ry2N/yA+eAoMr6ibT99MEMdh6jp0iP9JxTmRLDy0nf1/XDID6AWBZjFrn9cDQvPff54KBI26Qfe36TgY1PMf7ZxZHPKvJ2/tyg0UpmJa45fDGMFnnqU0SiHNemypUC6b03cE6QxMydQJiOWOidsUY06enfWfloY/pjD8OFNKrtVpNW0Kzd0DCqTeWM2AAJEDmOmEZCPVgOYq5Z8iFps9OurA1NQPjVolVIJELAgGOfXE+F8YoUsn3SUwainVqddTNVax0AbCAqgkiwvgWrxLLnXoy2k3Zia1RpXdx4jvaec9OeB6VBUD06oRNZWojspZgsSoBV9SyDeVItywV0H/S7M5rvW/rASoCxTACgXYjTHxXNwPPe+K82zVWD7mBt9AsC33GJUUeo6raXMCBa5tPMxO+Oh8M4ZTowsE6AJZ1bSSdyt4JtsJI8pxFuiiVmC4LWejXV31KFMlhYgnnMH5QeeCOH1j/M0KhbvnerT1MZDLDqDdiS3hj6DG048oejVRQgZV1AC3KVO253xz3h+b0VAN4ZSCbkQQRHvjRkzNUd0oC5wg/iGo/kyWJAWopkb7MP1w74WzmmrVAFcgagORwo7ez/ACVSPi1U4nb+0UX+eKTemRj8kYXjfEabZfK5YBmpKivUcKTDkSzGBPhDMSB1PTH2S7YrRymYy7ICEtQI1LqpkmCxF7QG6nVBwPw/NVcvTq1kp6rdyxOnu6Za7CCfExEciAC2FfBuF1K9SotlCoKrJYVNGoEmkGEagLwSBt1wuPey00l7SzMdn2fODL0Uql1/tBUqKwVo1EKyqJQ8mIm9xJ04synFBl9HcZcUa4qMhrLqJYxem4Mw0EGIglZjo87KdzRrvUNetUvooo6K1V1qCS1rrLSdwIiTfDfjudZPFRp/1q7qtIHYsoILNFhADS0mwA2xRsjyrsxeeqMqpUQMlZGOtihCBfAyMSQIdajMNuYHIYcdiswj8SLosK1J5gkqrFFLKs/hBBA6ADDTKcOrGWarUzBYktqfRRJt8CFWLARALRtbrgTs5w1aPEaelSkrUBSZW9NyGVoEjwxBAII5gg4RfIpyuLtHVG2xxXi9T+tWYwIqEzeSFZyfLZuvI47VFscS4hRmowLRNR2NztqJv6qI+WDl1Q/o+2K865RFWIIRUA6z4m/ODgKnSdiEQajJM9SfxHyB2+5YVqetiWIQXJY2sTJgcgTCjblc7Yjl2VnVaa+AncmGqXvMkW3Ee1sTvR1ypbLMvw3wgL4zqgkRdoMkmZAGw3kydok+nwivphHAXmFBNxa8jeLR6dMaThnDJpibW8RXp0B/M+uGdREUadgIAA+gxJz3RKVds53ne9QaW36xGqBceluk2HnieT4U7AaossEQJne8iW3J9vTGszGTWsXSxZYg9N7H/nrhJw1yKjpswYAgiLAnaDg8nWhGkBU6CydGphc6jcyORne8X233M4vyQMAGJBj1IJU36WnlvijJVAjkFo3iTzJiPpbmeWPald007RcsZ2kgnflfbytvjULZZUQL8UQTHIj8W0/f0wFJ71APhuXMbnTEeX636HFfEs4x7tgTe8mx58+ZsPnI3xTnFXw/3hqtpi0bjrsSJtv54eMQNlHH+LKNKKJZZDGxG9yJIm9uURhCa+owCTYi5AHlBJxLM5GoHYcwTJm3z98aHs32OWtTarWZgAYUKVExuSWEAcvnjqXCCOZucnQs4TmTriBeGHlBgjeNidsEVjYzvt9f+8MOM8Io5dUamHGpiBqbVIg9PTlgTMwsA3BsdtxscSk03aOvFajTF9VoHL39B/z8zgQoOcz5YZZiipGvV4bADmZkj3t9Meg0yBAGw3N5Ag/XB5aEnLZ2rtaB3KyYAffp4Hxh+J8Ry65TuSve16jOwcGCgsoOsXnSvw7Gb+e57Un+hOnVDjw9ZBHTzxzzuqWYqJlu7FLUzMa19RWJKkSA0GIkkiRaN95Irop7G8XSlXc1qZqNVGkMqiQD+FaYAHikbefLCnP5rU4QLoFMGEAAkz4iQBdjucbTh3ZGnRrM5fvBJ0ArGneCeRIB5ACbxtDLLdlaCsKipLkkySTed7mMaUlQV3ZmOzeXiuFcFWC6wG3iRBjlacdCLSELTuTEEi1uWPlyAcePfqLX2nzjF1KjUT8OoeX39ziEk30WhNVTFPFKwFGJtEAkxF4NzsLjfa+OV1lGrVNiYHPljpHbDIVGy1Qm0QSsg+HVLTf6C5xzhcsxsv4RMdBz+mDGNdmlK3o7R2N4oK2VpnmBpb1G+Pe19HVlK83spj0dT+mM5/DzLVaCstUQrEMLyZ5z0G3yxqe0h/8AR1yDtSYz6Cf0xXwQ6kc7ThmarZSiKNFKlAVHqHVUClmBKEVQ0DSAsWNxM9MBZPONVJ1hKQqGqlTMLfVqh6sCZbw6VAW3iG1zgjMcazFHKU1cB8u7tdIDQHJZTeSpO9r7TfFvBsxlalPJ9/3WjRmdVNrgVDUBRmUb6hIg7mPLBh8R5vbLuAr32YrZwwaYmmukRLbEhSTpEGBJtJvAnD40ZdXEGV0IQZIBM1mDbgGFURzjringPD3p0O7cjWCWbTAAO0KNoAJFuY+bXJZYU6TtqLFipZmMsb2vsFvYCBc+eEkItyLTWKlKYUiRvpOkAeew9MLaC6s9RtZRUBMR8Siwn4vysemGzVhoEyYmY3iMCZGqBUViN2X2Pin6NEeflhIfIvk+Ix7Q5nuaD1BcwAoifESFEDymfQHHLOJVkGpo1MbGGG0hY/zX+5xvf4kVSmWpn/7oJ6WR9/KSMcvzDf0nERELv/jBn5gDDz3IbAqg2izJ5DWVLAkk/CbAXAkxub8zzHXDDh1PTmNjIDE/IAfUjGdyWfKQEYzJLGQJXpfY2HyxpuzlNgr1HM+IgGSQRuTy+xhZJ9hi7dNm7p1wtNREbDyxQul2uASDI8rfthZkc6WVUOokGL9Bcbn0t5YbNlxAIJBHMYjxaYzYI096bcjuY6dMZgZlncsxXxmF0iIE287iPFPL0hpnK1UioqnxGwctePSPPGWzmVemFfmJAnxAXmI5AS1vsuoisG4nmdFdV1ymlPCRM3Yed7+eCc1mFUQKijwSYIO0THI28sZzNu3fAwJ0iAeQ3Efpj7LgEy06DqhtoO5kDk218X/HaRDlQ7y+aprAlIBAM38wR7D72wNm82qqFBDFdjuRz3J6eH/vAlXLI5HdGwjUSWIIlvygADzucMaPCKZVj43Ye0SDyB8uZOM4pbZuV6QtoNqXzP546L2aj+VQDoSffGIocFIMyRHMcvUG3/WHQ7QrSo6SpSsFhCoJptvBtsJ5HbqcCS5dGjrsp7c5rVopAbEtfeYjkdrn5YQ1h9Cfly/TBtRXrkVHeWsNrKR5e+B85lGQXiJGx9I/LGSrReLRRIA072NvI9PO+BqKmBDD3/6wTRIBGo+H4TtsQDz35fXFlCirKDqI3/DNptyw3RKa2dr7SgnLvBgyl/8AWuFPZ4EUIYgnUxt1gD8hhvx8Tl6noD8mB/TAvDKQWmoECFv6nAZKL0So0vFPTB2VUs0TA399sBMhne3TF+WJIudvv8sSKDQJAtvEYKU+EnfpgZyAoI35f8YxefqgVXBNUXmxrR9PCN+WKxZORts7lAylXEqbEcsKP/GUqdlprvMaRv8Av5nGWpVqfeICznxCZNUgCepkfPHQmpAiffGmaItXKysjFOby+uk6SRqRlIHmpG3vhrQpwCD9jFXcQx6YmhjkP/hszUUtQos66ikBogiCZ1CVF55bm4w14NwmGpoKngSWroLlMzTYwANwCIAYWIBvfGj7Q0K2WpVKmXcr4zUZWAKwVAMWtdR13O+A+xOQeoHzDxqruXgbHqCYhgSJgAfniq+NAm23Y1ptENe9lXqL3MAx6eR9mSFSCIuec7ruPuxx7WyLC4NhHJd+sjAhy5/DJPucRk2hoRT2yjP0npqe7PlBviFHMrA0iIuQdxHQ/ikwdwbc8RqNX7xVjw8xG/n8umCW4e8hgI9TH53IwI2h5JPyLf4l5kNTo6brrbUb2+ED0mT6457ml/pPG0/PxL+5x1zO5FHy+kR4wV63MwR6G/lGOT8UoGmjKyx4oMf5gR6i2KS27HxSXBx+jPut4JVJ5xIPna4xusrlzTooAQdIXUQLsxEzfltbGSy4NQojAwWMMsQPhkHpb88bN6hakSV06DsJ2EAmTPUYaXSNjptsnRqmZJGw3tcXv54eJnARKkx0Ikf8YzSCo9lpn6R9SMG5NalMeIlDJEEKbRbexuDthZwXaNyT7GNanIkiZ2gyPnhTnMtqYBp9jvG3lPKfTC/i/Ha1KoUR7QCJVTv7dRi/KZqpVpI7sSxbkABAbyvsPuMKoPszdIy/HOFxV8gLSN1JkbR4gbThewZ17ksQZLA3jYiCf7p8xv646W+RRl0uuoe4j06YyWfyyU6lRbHwkBtrXiffFoSIT2tCnh+Q0KR4r7nYW5Af84aZTM6HVBEFfMiJB579ffEsy5goBERABjkD93GAa1IgFgRrAnSDyA5SOnTGfu7Erj0P1AMnlafqesc8K82wcFY5kr0sIPpP64vyjB11byBafQ48ZgfCReDbpv5/ria0WsC4I4JdZ5Dnff7+WLuLXQDqyx5X/wCMU8MpAVWOxF7QLE8x6fpi3iNWdMbXk+djy9/lh33oEpVtimqsJcSJWfrP5YoTOMBGr8v2wZmqGtSFMGNpgWvvtMefLCorFiCD54ZbQMkrej9B51g1Nla2pY+eKuGrIIiwOw8rY+zx8U/3QPr1xdw4RISLn0++eFZOJKrRjyJ+7YqQx6YIzDCSJj7n5YDSuFOk7HY/viLKIY0G1RzIxkO21FhWDRAZACepBEct7DG24SILA87j9cJu3tDVltQsUdSR1Bt+oxbA6kSyq0YGoPBaB/3+2Os8FqmpQoud2RSfcY5NmKkIKcCRJNvmPWZ9BHnjo3YDOCplEAbUU8JsREbLfchYuOuOnOvaRwvY/RQcQqLggDAmbzCoCzEKqglmJgAdSccR0lVZQwIOxBBHrY4SZbLGnU7pSdIgiP7u0W2PIeowp4n/ABBoqSKSNV/xfAv5FvpizgnaSnmjGk06jAwpNmi/gaN7bEYpTFY+XWxYahE2I/C3l9LcsW5PK1WUHvjeD4rfZ/4wVTyahYmANr7Nznr58uWEebSqCBSfwmRYAmZvfYWiPfCuKZouhlVoMtmrgel/zOBzl0JbXVJgTdfXYNInflhBnc/otUqKpgG7iY87+V/TAtbjalmUVaGqYVdagC9gx2ny8uQNgoMLmvs0qj+ooBOkQbkzYEn6xb6Rhb2l7PnM0zTAOoAaHC31TN+q2M9OV8ZKr2nbL5ju28QlGb1k6h7qYjbbpfpHCs0O7VgQSQII2M7egi/zxTiJdM45lcrUy9VUrUmRg7Ly0zp3kfFZgZE741/CeEGdbkheQm7dJ6D6nGu4lQWtTKuquIaDpkhtgygTseYjCrXsN8TyOkXhK2L+JZhaVVZIHegETzIsRfnEGPM49Qqb2kdY5fZ8xifaLJJURdYnQf8A5CD9Y+WM5l3qCvopt4d4C+EQAPIgTMwcCG4mktuifaXgbVWFSmbxGkmCfNTtz5xgZ6ooU0ViVPwkaC1gBMjDn/y6o4p1YUhZ1X0lSf71to5xvace53hyZpdIBBjwspEr1IPMRy5xh+uwW3oTZHjKu7J3hLAzphkt/lbe2COM8M79SABrX4GifY8wDjHdosrVoVyDq8IGh2UAwANitiBt+e+OjcEd2p09ShKlSCQbwSJv5xywMsljXJCwg5PizA0hVFnokkWB2PpYicH0SgV27tQTyHPkb8999sbDtH2bZiugt3kRNoI6G3/OMNxNalJGpuhWrYadyZYfCBuNI5YXFnhl+PY0oSg/d0GZKqnwqCOgIkx68wMUVXIfrIJ9D5+c4+7C5xGzADWbS2gdW2PodJP2MbLjGRpuhLAA8m5/Pphp+10MnF/ExOQY98ZgEqpufnBnBubAIuDsL+nXlz3wv7tkrhXgGCCTa+q0fPDnL0tdTS2pbWYA3E3E8rcueGEavQnoX8OoX3G/sBcyfLfEKmbuYgDzQz72xZxzINlq4KlwrEMj2nVNxYRIOw6EYVd+OZk8z9jDMWKrTO3nOqy1AIB58z6fTGe7U8dehSWrQZT4gpkTYg8pF5GHfE6SgaoEjcxeP1vjE9q2Q0NAcaiwaJ5CZIwK2InoS5/jteodVSowP95GKGZ6AwfcYb8N7SVKTAVWNWnYybMvuTceRn1GMrTriQBEjkwn3jHQOz/YOrURXzNQ01a/dhR3nvNhbkAeU4ZxGUkP6PbHLBVfvRdSY5iORG4NtsJu0PbqmVSmjMe8I1N8OkXgdTfSDHInBXansLlUy9SpRR6T0kapOpiGCqSQQ7ESRJkR9IxzBk1KdW4tH5nBjFJiO2aFgSNgJ6ffPG5/hE6/y9W4nvST7qv0xzmhm9eXJIGpRB9V/eMUZHMPTBKsy6ljwkiRcXI9eeLZtqiWJbP0BnOI0qSF3cKo3Jxy/wDiD2rXML3NBv6beJ2vcX0gW2tPt5Yx+azDquiSQbkFjvyMT0/XAVesoiDHhg8ogAQZPQcuvy51FaL33Y64DwOrmSwpDVBE8kUg31GOkWFzh+Oxmay7JWd1FOlFQmmzswK3gKQIBiCeQJw6/hzxOiuUApmpZ9Ol9AZqjCTp0n4OnPa+HHGOJfzOXrUkJDNTcBqdSSrRaROxMAzyJwZSSdMyTa0ecI7RpX7sUyCJhwZBEtEEG4F58+pxeMmtUEFdMysozqYuDcNAj05eWOScE43Xy7MjrBBMqy7tbVNvisL+QxtOF/xDoPUCv/SqT4tQEEzYhhzYGYOxJ3wHHyhLrszHab+H1Wm6tQL1gxurx3lyBIawcecKfLGLzZMyZDXDA/3hpmR5lvu2P0TUzZDmGIUwV2iDcctoxfx7gOVrJqr0adRwLF1lr3gMbgekYaOWvkK8dvR+eFmpcAFgFJJJJ0qFVQPKI+xjb9mO1r0KCJV0mjTOkMrN3g30+EiGVfUWtfB/GuxdKnTatSQqViEWdMTDQDLAwSd4tthamXpCk2uk5eQQYMRBmRFz54T8sX0WWJpUzddn+L0aqa1qBlAVABvIEsLgczv54p4znqepCWKszimLWmCRJ5G0edsZPhPHFoUjqpEB6hK8vhVAR4jhjxLiFCswosjAlUdGWAQ243G4n0t54lJt+NFYwSf9D+MhjQrhfi0MV/zAah9RjCZbiJYzr8enVKiDfqZ3ONeMxUXzEw0gETzFr4UZLg+VT4lqDqUKwfUBdWBiyRSpjzxz7Qmr5hyQ2oltpJMx6ztbB/A3dHmk4RyuoqVBVr8xa+1+nph1XyeVABpIrtI+Mt+TGCcQdAwtTQQZOkKvzI5AYeeWNUjKEnscKq5qn4lKkEhlhSAwANwwMjmCI9jspzNbQVJbUUdp0yNjFwekHY4b8EdXULTYlgASAY2M21bgeU4R5vhJovBqM5MnQRGkEyTMbevn6mbjFp2Tcp3UexhX7VAuhpyzm0Hbrv6X98ZjtBnq1Sue8qKgaB4ZVdMkGbgzMTyg9Jljk8sA8gcjy6+Q52xbUyNKpUArF1QbMmkGbCJawU88RwxjilcTon/6Q9wjyvDqHeCoSYBICKSGBX8RIMlY6b3tizPZ6r3pBDCJEeLbqfON8MqeSSjWMamSDpAcCp5f2cxcyYXr54q/8JUqFn/swdlJ1NHmTPzJx0zbl0gYPxRdyehRqAksJPrb1OJLLiSwEbTh+nZ1tHhQlubE79ZG3XbAf/09mAR4baSDcbzIicScGjsj6nHK+hTUy0FfECbMI3BG4jkwIPyx46UgYkDyOkY0WX4Y6qJpqSBEwJgEnlN7/QdMB5ns6KjFmYAmLaVOwj9MVjDXZx5PVK9RRueFZ9ayK49x0I3GOQcTpsa1ZVViKZbVcEBQSLA7Dn7k41HZHi8ZkU9YIqBl0jkRLKdhyke46YX5vNd1WzJ5k5hB6szAYu3TOGKuxNwQ00rUajeJKbqag0kmAfqdvlGO3VOLCoFNFgVZQQ6mZB6H2+uOJZVSadRUVmY6pCjVf8MAScbT+HlGvSFcPRqKraSutGXYtqjVHKDgZW3AeCSkaXjvD6lShWp6yodYa8mJn9IPkTjmFXhRpVe6rMqEGGdtWgdGLRMHf7MdbpMWY6gbH/chXf6n5YW8f7NjMlG1d2yyreHUGUG3MX3+eIY3JaKz49iDstSyeW1pmVGYLX1U3FWiQRaACBtvM41y8R4ZoGjJSI2XKjb5RGMhnODrldKsWKwAKkACY2N7HG4pdqsvTytIiso00lVkgtULKoGkCfDfcwbEGcPJtk6SSowHGMpTz1XRlMt3IUSfOTHwgwOfPDPifFKRnLVcsGbSqE+GxgAEWm29vnhh2P4EzHv2WFKwoKapuJMGI2t6nA/b7hQo91WVSJYoxIAElZTb/KR8sDnWijUX/v2LuzGRFKqqGoZoOdLhVB1CBMQ3TmSMM+E5YU86VVyVCuQWuDridhA1Yy+U4gVOo7a1UsTAWZgk8hY42fZFlrd5VgWPdiDIIEGR5G2J8Zt/w1xRX2p7N/zRpsjKlRdQZ2EkqRYEDdgeuER/hejsWq5lzMSEphdhH4mb8sdGCfe+B+I1u6ps/Tb1Nhi8bgiU/ezPZXs9QysHvsxtAVqpa3QKRtv88Os3xJ3UaiKabgfE7egvH/eM9TBqOWJ9d98ELlTvc/fXfHLkz3o68fpktslmc0p/CzebNf5YNfPnuppwNIg2EwN5ny+eBqSE7eGLEDp64g1PSOZ5EfpiClZdw+gPOkMIfS4PIorfUjAicOSlU1gXjTHSIiLTtyw2p0/DyAA5/tixqaup0gt5nbYXHzw3OlQOHkEXxxAnzBt9MV1sgABcTj3JIyaoGrSZMfEVPMdYj5HywUaAqXV0PQNKn8tPvOA4Ok10BZN0KxknnwkR64sTL1EMhVY9SuG3DODOJLFbmwDqfffDEUAOY92X98K1IbmjKUuDux8X54LXg2kbkzvHPDmoyrMsvz/bFKf1ZglU6ixJ5x0Hnh445ydIWWSMULCiUyB+M7IBLHzj97YGakKkpBUx8LAhh5kbxGNHQyyp8KjzkAz6k7nzOIcQoJVADU1lfhdRpdfRhti34JI5v2N/wV8KWaQlQCJUwNypIm2+2CwgwQqACPzvPmfPzx5o9Pyx1RutnO3bKVYjYxiRzL/3j88SNLyxX3eNRimo5O8++KtIwRVXT8RCztqIWfSSJwGeIUf/AHF9g5+oWMCjAnCOE0RVpuURXEhSLQY5gETad8Pl4VSDFu7TUSSToWSTuZN8IsopetTjkwn8/wBDjYin0v8AfpiWBtx2W9QkpaKESOv5DFqJiwL1X8/3xHNatB0C9uZ2m8Sd4nF6RFA2bzIpgsQSBbl9J3jF2WqhgfwkiVVrGOsTOKMnuxqUiATY325X5gY+r8N1uO7YhbyQsNMcj03x5mTNkto644o+S1OG0novrJqNcMGYm/ptfceuMlneFNSpgmgADMMAWn08Rg26Y1NXs45vSZ0cfjKhr/6zP1xdSouXVarLU0xciAeoHnYbY6fSOSTu9kskV4YL2c7Q5ggK6tpAjXG0C0/lhjx/IfzlJUqOQNQaBEyAY3nEadYVwxWAFMIBaB+5xTlHqK0uQwVvpz98Qzeobk1HVDwwqr8mRzPYsrXXTmAqag8PYlhZQIsSJMTG5w97O8Lr0sw6mpTek86UBhgwMyARckTqkyTfGjSgXl/DLW25YT5/OKjKFJDggRtHQz5HGh6uUUrVheFSemN2s2k2bod8KO1MiiP84/Ix9cMFBq0y+kqSolyPIEweZn1Pvi/MZDvKfdsJJA/3Dn88d8vdHRzx9stmZ4ZlJAMX54ZjLEDa331x9Qy5RjTbwnaNj7TywxRIi9hyx5vGns9FStWhd3BgxPy/K2+K8zw92UjQQP18saDL1yk6VF+dsV5zOFg0nkdsPxhXYnOd9GcylKJEbdRi02MHY26RbE3zSAx8rTPpF8e00qVfhpVCOpGkfXCqDfQzml2BcKE14XaDP0wyzHDFNxCnrFj8sFcMyXdFiygsRGwt81/bF7L7Y7YY/ZTOKWT38kKV4a42YfX98RfhjH8Q+eGwSdr+mK3dRuQI3v8AoL4T9eP2V/akKl4WoPi8XzjF+k4rzPHsum7neLLz/wBZXphJmO3FD8KneJYk++lQPlqxWNR0Qk5SdsfFcepRLbKT6DGHzPbx4OgQdgVVEHrcO5/3D9MIuIdpMxVnU5iTZiXjaw1kx7bYPNAWNnTa+YppOqogI3E6mHWVSSPfCjOdpsuk+IuQNhC9PMnn0xzSrWZviZm/L26YrYxbl64Dmx1j+zaZ/tvH9nTja7X/ADkT/pwgznanMObVGA6Cw+QsflhQ37fd8e1KZXobdZH09/lgWwqKR9VzTHcn57+oGB2B6/l+uLVNvv764h3i+X364ITsPZ2kiqarmJJVTBjzvtPL2xpKak3G3qI/XGb4NQjJBpvqYwdvij1n3w+4TRinEnc/nhoJKKQmXvkEfyx5YsXLnn+X7YmrHbHuGJF+Uy4BmY+/TDajpj4sJaZnFsxgeTNWNarpGFlWiOQHodvvzx8Kvli5BPT5YzAlRHKZOiJAplCd9JscXrwajEQ0He+LqRjzwSlWeWMscH2l/wAFlOa6bKaeQpqICmPX/nEf5FAZWkk9YE/PBbVIxRUrHDuMEtIRSk/Ivq5cs0uQY2HIeg6+ePtPkv38sWVGxQ5whagnSrCHVT7z+eBjwKkboWT0Yn6GcfUfFjzOP3cWmYHTcgefXAaT7QLcemfDs+g3rP8A/r+04+/8JQFyS58zP0JjGT492yehEUlMyLk8iMZbNdu83UkK4pg/3RcehxO8a6RRLLLydfShRpiYVPUAfngfM8cy9MT3snbSsEzb2G4uSN8cL4jxavUINSq73iJgfIWxGi5NJx0KsPqp+cj/AGjG/NXSD+u/LOlcX7b0NTGx3ABeT7KgYR/qGM5mu37fhpgXNwALcvj1nGKcb3Pz/bFNQabfoMLzbKLFFGgzna+vUtqH1fkdgx0DfkOmE9fiVSoZd3b1O3oLADABretvMDr0GPhGpRHxefp++NTYySRYam/73+k4q9/v3xOqsSQBAMXk+e848puBuJ+QFp8sajHgjry9fpYY8BE7W8hBxCoT1xBjP/c/PBoFhJqKYhRPUkn6bYHgbC8/tj1QYsYHl/3itkAB3t++DRiL1LwAce1Htb8j+n3fH1RYE+g+YJwMapO1sMlYrZYZv+sD9zj3WBzxTUXqZxEDyGGF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2" name="Picture 4" descr="http://deliszo.hu/wp-content/gallery/illusztracio_03/matyas-kiraly-panoptik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4179366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054224" y="3314968"/>
            <a:ext cx="3358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Korabeli lakoma az uralkodó és a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királyné jelenlétében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http://www.harmonet.hu/data/cikkek/15000/15635/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89040"/>
            <a:ext cx="4161677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339824" y="6016729"/>
            <a:ext cx="3336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Beatrix és Mátyás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visegrádi palota domborművén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047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83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229816" y="260648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Zöldségekben, gyümölcsökben és tejtermékekben sem </a:t>
            </a: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volt hiány</a:t>
            </a:r>
            <a:r>
              <a:rPr lang="hu-H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babot, </a:t>
            </a: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káposztát és </a:t>
            </a:r>
            <a:r>
              <a:rPr lang="hu-H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gombát nagyon kedvelték a </a:t>
            </a: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királyi udvarban</a:t>
            </a:r>
            <a:r>
              <a:rPr lang="hu-H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király különösen </a:t>
            </a: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szerette </a:t>
            </a:r>
            <a:r>
              <a:rPr lang="hu-H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pirított hagymát, az </a:t>
            </a: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aszalt fügét </a:t>
            </a:r>
            <a:r>
              <a:rPr lang="hu-H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és az </a:t>
            </a: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almát.</a:t>
            </a:r>
            <a:endParaRPr lang="hu-H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lakoma közben innivalóként főként bort kínáltak. </a:t>
            </a: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Nemcsak</a:t>
            </a:r>
            <a:r>
              <a:rPr lang="hu-H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előkelők ittak bort ebben a korban, ugyanis a </a:t>
            </a: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bort</a:t>
            </a:r>
            <a:r>
              <a:rPr lang="hu-H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egészség megőrzőjének tartották. </a:t>
            </a: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Egyrészt </a:t>
            </a:r>
            <a:r>
              <a:rPr lang="hu-H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azért, </a:t>
            </a: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mert</a:t>
            </a:r>
            <a:r>
              <a:rPr lang="hu-H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víz gyakran fertőzött </a:t>
            </a:r>
            <a:r>
              <a:rPr lang="hu-H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volt, másrészt pedig jókedvre </a:t>
            </a: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derített, és elősegítette a nehéz </a:t>
            </a:r>
            <a:r>
              <a:rPr lang="hu-H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ételek </a:t>
            </a: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megemésztését.</a:t>
            </a:r>
          </a:p>
        </p:txBody>
      </p:sp>
      <p:sp>
        <p:nvSpPr>
          <p:cNvPr id="6" name="Téglalap 5"/>
          <p:cNvSpPr/>
          <p:nvPr/>
        </p:nvSpPr>
        <p:spPr>
          <a:xfrm>
            <a:off x="301824" y="508518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Mátyás király második felesége, a nápolyi Beatrix </a:t>
            </a: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hazájában hozzászokott a pompához.</a:t>
            </a:r>
          </a:p>
          <a:p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Beatrix </a:t>
            </a:r>
            <a:r>
              <a:rPr lang="hu-H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saját ízlése szerint alakította át </a:t>
            </a: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királyi</a:t>
            </a:r>
            <a:r>
              <a:rPr lang="hu-H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udvar életét.</a:t>
            </a:r>
            <a:b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Erről </a:t>
            </a:r>
            <a:r>
              <a:rPr lang="hu-H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Bonfini </a:t>
            </a: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király önéletrajzírója a következőket írta:</a:t>
            </a:r>
          </a:p>
        </p:txBody>
      </p:sp>
      <p:sp>
        <p:nvSpPr>
          <p:cNvPr id="7" name="Téglalap 6"/>
          <p:cNvSpPr/>
          <p:nvPr/>
        </p:nvSpPr>
        <p:spPr>
          <a:xfrm>
            <a:off x="467544" y="4293096"/>
            <a:ext cx="4701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Mátyás és Beatrix udvarában</a:t>
            </a:r>
          </a:p>
        </p:txBody>
      </p:sp>
    </p:spTree>
    <p:extLst>
      <p:ext uri="{BB962C8B-B14F-4D97-AF65-F5344CB8AC3E}">
        <p14:creationId xmlns:p14="http://schemas.microsoft.com/office/powerpoint/2010/main" val="41910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5005</TotalTime>
  <Words>1209</Words>
  <Application>Microsoft Office PowerPoint</Application>
  <PresentationFormat>Diavetítés a képernyőre (4:3 oldalarány)</PresentationFormat>
  <Paragraphs>66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Kami</dc:creator>
  <cp:lastModifiedBy>Tikos Kálmán</cp:lastModifiedBy>
  <cp:revision>278</cp:revision>
  <dcterms:created xsi:type="dcterms:W3CDTF">2014-04-06T14:31:35Z</dcterms:created>
  <dcterms:modified xsi:type="dcterms:W3CDTF">2020-05-01T10:22:35Z</dcterms:modified>
</cp:coreProperties>
</file>