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91" r:id="rId3"/>
    <p:sldId id="292" r:id="rId4"/>
    <p:sldId id="293" r:id="rId5"/>
    <p:sldId id="295" r:id="rId6"/>
    <p:sldId id="296" r:id="rId7"/>
    <p:sldId id="297" r:id="rId8"/>
    <p:sldId id="299" r:id="rId9"/>
    <p:sldId id="300" r:id="rId10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45" d="100"/>
          <a:sy n="45" d="100"/>
        </p:scale>
        <p:origin x="13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5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35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5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7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34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92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601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2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73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D93A-F6EA-4164-AC3D-8FE4CEA61A92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79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51318" y="264096"/>
            <a:ext cx="5394425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72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Az államalapítás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52940" y="1586743"/>
            <a:ext cx="3459601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92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Géza fejedelem</a:t>
            </a:r>
          </a:p>
        </p:txBody>
      </p:sp>
      <p:sp>
        <p:nvSpPr>
          <p:cNvPr id="5" name="Téglalap 4"/>
          <p:cNvSpPr/>
          <p:nvPr/>
        </p:nvSpPr>
        <p:spPr>
          <a:xfrm>
            <a:off x="285384" y="2407961"/>
            <a:ext cx="65946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Géza fejedelem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megerősítette a hatalmát. 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Békére törekedett a saját fejedelemségében és a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szomszédaival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is.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Békét kötött I. Ottó császárral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973-ban </a:t>
            </a:r>
            <a:r>
              <a:rPr lang="hu-H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Quedlinburgban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Ehhez főként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eszközt használt:</a:t>
            </a:r>
          </a:p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házasságkötést, és a keresztény hitre térítést.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71" y="264097"/>
            <a:ext cx="3528392" cy="40955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7615808" y="4536707"/>
            <a:ext cx="42691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Géza fejedelem ábrázolása</a:t>
            </a:r>
            <a:b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Képes krónikában</a:t>
            </a:r>
          </a:p>
        </p:txBody>
      </p:sp>
      <p:sp>
        <p:nvSpPr>
          <p:cNvPr id="8" name="Téglalap 7"/>
          <p:cNvSpPr/>
          <p:nvPr/>
        </p:nvSpPr>
        <p:spPr>
          <a:xfrm>
            <a:off x="5191065" y="5667847"/>
            <a:ext cx="72072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Saját házasságával a belső békét biztosította: feleségül vette az erdélyi törzsfőlányát, Saroltot.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Lányait európai uralkodói családokba adta férjhez, s így a lengyel, a bolgár és a velencei kapcsolatok erősödtek.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Fiának pedig Gizella német hercegnőt kérte feleségül, akivel térítő papok (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ciszterciták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és lovagok érkeztek az országba.</a:t>
            </a:r>
          </a:p>
        </p:txBody>
      </p:sp>
      <p:pic>
        <p:nvPicPr>
          <p:cNvPr id="1028" name="Picture 4" descr="http://www.adorans.hu/sites/default/files/images/Boldog%20Gizella%20kir%C3%A1lyn%C3%A9.thumbn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85" y="5663643"/>
            <a:ext cx="2541380" cy="38273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-337903" y="6098734"/>
            <a:ext cx="37797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Boldog Gizella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(984 –  1059)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bajor hercegnő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Szent István király felesége, 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magyar királyné.</a:t>
            </a:r>
          </a:p>
        </p:txBody>
      </p:sp>
    </p:spTree>
    <p:extLst>
      <p:ext uri="{BB962C8B-B14F-4D97-AF65-F5344CB8AC3E}">
        <p14:creationId xmlns:p14="http://schemas.microsoft.com/office/powerpoint/2010/main" val="8843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52939" y="667341"/>
            <a:ext cx="69559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Géza hozzákezdett a magyarok keresztény hitre térítéséhez. 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Fiát, 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Vajkot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megkereszteltette, aki a keresztségben az István nevet kapta.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Bencés szerzetesek letelepedését segítette elő Pannonhalmán.</a:t>
            </a:r>
          </a:p>
        </p:txBody>
      </p:sp>
      <p:pic>
        <p:nvPicPr>
          <p:cNvPr id="2050" name="Picture 2" descr="http://static.168ora.hu/db/0A/A5/phalma-d0000EAA5eb067a90ca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78" y="218226"/>
            <a:ext cx="5443805" cy="3612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7360396" y="3794112"/>
            <a:ext cx="4935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Bencés apátság Pannonhalmán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80298" y="3855366"/>
            <a:ext cx="4387740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92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koronázott király</a:t>
            </a:r>
          </a:p>
        </p:txBody>
      </p:sp>
      <p:sp>
        <p:nvSpPr>
          <p:cNvPr id="5" name="Téglalap 4"/>
          <p:cNvSpPr/>
          <p:nvPr/>
        </p:nvSpPr>
        <p:spPr>
          <a:xfrm>
            <a:off x="480298" y="4800600"/>
            <a:ext cx="66261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Géza halálával a fejedelmi hatalom Istvánra szállt 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997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hu-H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Ekkor még nem volt egyértelmű, hogy a fejedelem hatalmát fia örökli.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ősi szokások szerint ugyanis a legidősebb férfirokon, 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Koppány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követte volna Gézát a trónon.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összecsapást nem lehetett elkerülni.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István mellett hívei, és a feleségével jött német haderő állt.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949010" y="6917636"/>
            <a:ext cx="55580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Koppányt a pogány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magyarok támogatták.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Végül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István győzött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ellenfelei elrettentéséül négyfelé vágatta a </a:t>
            </a:r>
          </a:p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csatában elesett Koppány testét.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users.atw.hu/koppanycsarda/images/kepeskronika_koppanyhala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438" y="4564745"/>
            <a:ext cx="2335439" cy="3219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6949010" y="5252803"/>
            <a:ext cx="32784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Koppány  vezér</a:t>
            </a:r>
            <a:b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feletti győzelem </a:t>
            </a:r>
            <a:b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Képes krónikában</a:t>
            </a:r>
          </a:p>
        </p:txBody>
      </p:sp>
    </p:spTree>
    <p:extLst>
      <p:ext uri="{BB962C8B-B14F-4D97-AF65-F5344CB8AC3E}">
        <p14:creationId xmlns:p14="http://schemas.microsoft.com/office/powerpoint/2010/main" val="426774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22271" y="467956"/>
            <a:ext cx="64008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Ezt kővetően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István a magyar királyság létrehozásán fáradozott.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korabeli szokások szerint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ehhez meg kellett koronáztatnia magát.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Valószínű, hogy a [német-római] császár kegyéből és biztatására,</a:t>
            </a:r>
          </a:p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koroná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és áldást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pápától kapott.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56479" y="3736643"/>
            <a:ext cx="59666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Véleményed szerint, miért volt ennek </a:t>
            </a:r>
            <a:br>
              <a:rPr lang="hu-H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óriási jelentősége?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235" y="467956"/>
            <a:ext cx="5892545" cy="3526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801234" y="4002574"/>
            <a:ext cx="56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István uralkodásának végén </a:t>
            </a:r>
            <a:b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egyházmegye volt az országban</a:t>
            </a:r>
          </a:p>
        </p:txBody>
      </p:sp>
      <p:sp>
        <p:nvSpPr>
          <p:cNvPr id="6" name="Téglalap 5"/>
          <p:cNvSpPr/>
          <p:nvPr/>
        </p:nvSpPr>
        <p:spPr>
          <a:xfrm>
            <a:off x="6194979" y="5203845"/>
            <a:ext cx="64008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ünnepélyes szertartást 1000-ben, karácsonykor tartották. 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(Vagy, 1001 . január 1-én történt.) </a:t>
            </a: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Ezzel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István keresztény király lett, népét az európai népek közösségébe emelte.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37" y="5139347"/>
            <a:ext cx="3988016" cy="42340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6181587" y="7486655"/>
            <a:ext cx="38940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István király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ábrázolása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koronázási paláston.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083153" y="8514536"/>
            <a:ext cx="57758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Figyeld meg az uralkodó koronáját! </a:t>
            </a:r>
            <a:br>
              <a:rPr lang="hu-H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 veszel észre? </a:t>
            </a:r>
          </a:p>
        </p:txBody>
      </p:sp>
      <p:sp>
        <p:nvSpPr>
          <p:cNvPr id="9" name="Téglalap 8"/>
          <p:cNvSpPr/>
          <p:nvPr/>
        </p:nvSpPr>
        <p:spPr>
          <a:xfrm>
            <a:off x="49695" y="5506279"/>
            <a:ext cx="2321967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5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(Szent) István király</a:t>
            </a:r>
            <a:br>
              <a:rPr lang="hu-HU" sz="252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születési nevén </a:t>
            </a:r>
            <a:br>
              <a:rPr lang="hu-HU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5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Vajk</a:t>
            </a:r>
            <a:br>
              <a:rPr lang="hu-HU" sz="252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52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( 970 – 1038)</a:t>
            </a:r>
            <a:br>
              <a:rPr lang="hu-HU" sz="252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első </a:t>
            </a:r>
            <a:br>
              <a:rPr lang="hu-HU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király. </a:t>
            </a:r>
          </a:p>
        </p:txBody>
      </p:sp>
    </p:spTree>
    <p:extLst>
      <p:ext uri="{BB962C8B-B14F-4D97-AF65-F5344CB8AC3E}">
        <p14:creationId xmlns:p14="http://schemas.microsoft.com/office/powerpoint/2010/main" val="41712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Nelli és Kálmán\Desktop\felhasználandó képek\Új kép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528" y="2885188"/>
            <a:ext cx="5206076" cy="6614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1317" y="534819"/>
            <a:ext cx="69559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István király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Magyarországot uralkodása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végére nyugati mintájú királysággá szervezte.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európai uralkodókhoz hasonlóan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törvényeket hozott, pénzt veretett.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Kialakította az államszervezetet, kiépítette a keresztény egyházat.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041" y="309535"/>
            <a:ext cx="2923525" cy="29398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9968859" y="287080"/>
            <a:ext cx="21499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István király</a:t>
            </a:r>
            <a:b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ezüstpénze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41520" y="3389241"/>
            <a:ext cx="6270992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92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Megyék, </a:t>
            </a:r>
            <a:br>
              <a:rPr lang="hu-HU" sz="392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92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ispánságok,</a:t>
            </a:r>
            <a:br>
              <a:rPr lang="hu-HU" sz="392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92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püspökségek</a:t>
            </a:r>
          </a:p>
        </p:txBody>
      </p:sp>
      <p:sp>
        <p:nvSpPr>
          <p:cNvPr id="5" name="Téglalap 4"/>
          <p:cNvSpPr/>
          <p:nvPr/>
        </p:nvSpPr>
        <p:spPr>
          <a:xfrm>
            <a:off x="241520" y="5607088"/>
            <a:ext cx="81755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Mivel István hatalmas területeket birtokolt földesúrként, gondoskodnia kellett a királyi birtokok irányításáról.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Emellett királyként az ő kötelessége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 az ország területének védelme és az igazságszolgáltatás.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feladatok megoldására István király kettős szervezetet hozott létre.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607012" y="3416445"/>
            <a:ext cx="42130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István király lovas szobra </a:t>
            </a:r>
            <a:b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budai várban</a:t>
            </a:r>
          </a:p>
        </p:txBody>
      </p:sp>
    </p:spTree>
    <p:extLst>
      <p:ext uri="{BB962C8B-B14F-4D97-AF65-F5344CB8AC3E}">
        <p14:creationId xmlns:p14="http://schemas.microsoft.com/office/powerpoint/2010/main" val="90061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2128" y="465719"/>
            <a:ext cx="71575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Saját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birtokain várispánságokat szervezett.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a várhoz tartozó birtokot és az ott élő várnépeket irányították.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várnépek békeidőben a földeket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művelték, de ha kellett, akkor katonáskodtak is.</a:t>
            </a:r>
          </a:p>
        </p:txBody>
      </p:sp>
      <p:sp>
        <p:nvSpPr>
          <p:cNvPr id="3" name="Téglalap 2"/>
          <p:cNvSpPr/>
          <p:nvPr/>
        </p:nvSpPr>
        <p:spPr>
          <a:xfrm>
            <a:off x="6816760" y="3590866"/>
            <a:ext cx="58967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István király nyugati mintára vár</a:t>
            </a:r>
          </a:p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megyéket hozott létre.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vármegyék a területükön élő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összes ember felett gyakorolták a hatalmat, tehát nemcsak a királyi birtokok, hanem a földesúri és az egyházi földek lakói felett is.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kétféle szervezetet az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ispán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személye kapcsolta össze. ő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ugyanis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vármegye élén,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tehát</a:t>
            </a:r>
          </a:p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képviselte a királyt, bíráskodott.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Ugyanakkor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 irányította a katonáskodó várnépet.</a:t>
            </a:r>
          </a:p>
        </p:txBody>
      </p:sp>
      <p:pic>
        <p:nvPicPr>
          <p:cNvPr id="5122" name="Picture 2" descr="http://www.proprofs.com/quiz-school/user_upload/ckeditor/v%C3%A1rmegy%C3%A9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" y="3389244"/>
            <a:ext cx="6700379" cy="4779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020547" y="8330625"/>
            <a:ext cx="47355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István király idején kialakult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vármegye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rendszer</a:t>
            </a:r>
          </a:p>
        </p:txBody>
      </p:sp>
      <p:pic>
        <p:nvPicPr>
          <p:cNvPr id="5124" name="Picture 4" descr="Szent István király monogram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34" y="154055"/>
            <a:ext cx="4000500" cy="2907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7931636" y="2890067"/>
            <a:ext cx="3497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király monogramja</a:t>
            </a:r>
          </a:p>
        </p:txBody>
      </p:sp>
    </p:spTree>
    <p:extLst>
      <p:ext uri="{BB962C8B-B14F-4D97-AF65-F5344CB8AC3E}">
        <p14:creationId xmlns:p14="http://schemas.microsoft.com/office/powerpoint/2010/main" val="9100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317" y="405551"/>
            <a:ext cx="67543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vármegyerendszerre épült rá az egyházi szervezet.</a:t>
            </a:r>
          </a:p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István király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uralkodása alatt valószínűleg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tíz püspökséget alapított.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egyházszervezésben a legfontosabb eredmény az önálló esztergomi érsekség létrehozása volt. </a:t>
            </a:r>
          </a:p>
        </p:txBody>
      </p:sp>
      <p:pic>
        <p:nvPicPr>
          <p:cNvPr id="6146" name="Picture 2" descr="http://upload.wikimedia.org/wikipedia/commons/4/41/Hungary.Esztergom.Bazilika.1999.hi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65" y="566531"/>
            <a:ext cx="5316515" cy="3608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7762805" y="4175424"/>
            <a:ext cx="3741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esztergomi bazilika </a:t>
            </a:r>
          </a:p>
        </p:txBody>
      </p:sp>
      <p:sp>
        <p:nvSpPr>
          <p:cNvPr id="4" name="Téglalap 3"/>
          <p:cNvSpPr/>
          <p:nvPr/>
        </p:nvSpPr>
        <p:spPr>
          <a:xfrm>
            <a:off x="6602422" y="5203846"/>
            <a:ext cx="5757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egyház a király hatalmának támasza volt. 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István ezért adományokkal támogatta az egyházat,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előírta a tized fizetését, és azt, hogy minden tíz falu építsen egy templomot. 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Törvényben kötelezett mindenkit a vasárnapi templomba járásra is.</a:t>
            </a:r>
          </a:p>
        </p:txBody>
      </p:sp>
      <p:pic>
        <p:nvPicPr>
          <p:cNvPr id="6148" name="Picture 4" descr="http://hatosztalyosvizsga.comuv.com/web_images/magyar_egyh_zsszervez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7" y="3792488"/>
            <a:ext cx="6060585" cy="51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51317" y="8950643"/>
            <a:ext cx="897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Egyház szervezeti felépítése a középkori Magyarországon</a:t>
            </a:r>
          </a:p>
        </p:txBody>
      </p:sp>
    </p:spTree>
    <p:extLst>
      <p:ext uri="{BB962C8B-B14F-4D97-AF65-F5344CB8AC3E}">
        <p14:creationId xmlns:p14="http://schemas.microsoft.com/office/powerpoint/2010/main" val="369357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96" y="199545"/>
            <a:ext cx="12071440" cy="8016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églalap 2"/>
          <p:cNvSpPr/>
          <p:nvPr/>
        </p:nvSpPr>
        <p:spPr>
          <a:xfrm>
            <a:off x="506438" y="335763"/>
            <a:ext cx="4359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fehérvári bazilika építése</a:t>
            </a:r>
          </a:p>
        </p:txBody>
      </p:sp>
      <p:sp>
        <p:nvSpPr>
          <p:cNvPr id="4" name="Téglalap 3"/>
          <p:cNvSpPr/>
          <p:nvPr/>
        </p:nvSpPr>
        <p:spPr>
          <a:xfrm>
            <a:off x="350797" y="8216205"/>
            <a:ext cx="12071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székesfehérvári Szűz Mária Bazilikában koronázták</a:t>
            </a:r>
          </a:p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magyar királyokat 1000 és 1527 között, de később sok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uralkodónk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közöttük Szent István – is ide temetkezett.</a:t>
            </a:r>
          </a:p>
        </p:txBody>
      </p:sp>
    </p:spTree>
    <p:extLst>
      <p:ext uri="{BB962C8B-B14F-4D97-AF65-F5344CB8AC3E}">
        <p14:creationId xmlns:p14="http://schemas.microsoft.com/office/powerpoint/2010/main" val="258013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590" y="148608"/>
            <a:ext cx="8312738" cy="922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églalap 2"/>
          <p:cNvSpPr/>
          <p:nvPr/>
        </p:nvSpPr>
        <p:spPr>
          <a:xfrm>
            <a:off x="104346" y="304250"/>
            <a:ext cx="64008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székesfehérvári Szűz Mária-bazilika XI. század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eleji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állapotának rekonstrukciója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60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kiKami\Desktop\Történelmi atlasz - NTK\Töri atlasz_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17" y="264096"/>
            <a:ext cx="12279618" cy="9173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10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767</TotalTime>
  <Words>744</Words>
  <Application>Microsoft Office PowerPoint</Application>
  <PresentationFormat>A3 (297x420 mm)</PresentationFormat>
  <Paragraphs>51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102</cp:revision>
  <dcterms:created xsi:type="dcterms:W3CDTF">2020-08-13T14:52:21Z</dcterms:created>
  <dcterms:modified xsi:type="dcterms:W3CDTF">2021-04-16T14:46:12Z</dcterms:modified>
</cp:coreProperties>
</file>