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14" r:id="rId3"/>
    <p:sldId id="315" r:id="rId4"/>
    <p:sldId id="318" r:id="rId5"/>
    <p:sldId id="319" r:id="rId6"/>
    <p:sldId id="320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5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3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5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7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3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2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0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2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3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79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86" y="440297"/>
            <a:ext cx="2942275" cy="4194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Nelli és Kálmán\Desktop\felhasználandó képek\Új kép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493" y="163286"/>
            <a:ext cx="7351404" cy="9340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662674" y="163286"/>
            <a:ext cx="6013185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László,           a lovagkirály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4508490"/>
            <a:ext cx="65613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László intézkedései három fő irányt követtek.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Törvényeivel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társadalom legsúlyosabb kérdéseit próbálta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megoldani. Ugyanis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társadalom nagy részét alkotó szabadok egyre inkább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elszegényedtek. Azt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nehezen fogadták el, hogy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földesurat szolgáljanak.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gyakran megszöktek, és vidékről vidékre kóboroltak, vagy elvették más tulajdonát.</a:t>
            </a:r>
          </a:p>
        </p:txBody>
      </p:sp>
      <p:sp>
        <p:nvSpPr>
          <p:cNvPr id="5" name="Téglalap 4"/>
          <p:cNvSpPr/>
          <p:nvPr/>
        </p:nvSpPr>
        <p:spPr>
          <a:xfrm>
            <a:off x="152581" y="1408155"/>
            <a:ext cx="24066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(Szent) László</a:t>
            </a:r>
            <a:r>
              <a:rPr lang="hu-H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hu-H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(1046 – 1095)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Árpád-házi 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király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1077 - 1095.</a:t>
            </a:r>
          </a:p>
        </p:txBody>
      </p:sp>
    </p:spTree>
    <p:extLst>
      <p:ext uri="{BB962C8B-B14F-4D97-AF65-F5344CB8AC3E}">
        <p14:creationId xmlns:p14="http://schemas.microsoft.com/office/powerpoint/2010/main" val="11991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0506" y="264096"/>
            <a:ext cx="71422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kirá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megtiltotta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kóborlást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tolvajokkal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szemben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pedig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rendkívül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szigorú törvényeket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hozott a magántulajdon védelmében.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tyúk értékénél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többet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lopott,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felakasztották.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Kisebb lopásét csonkítás vagy súlyos pénzbüntetés járt.</a:t>
            </a:r>
          </a:p>
        </p:txBody>
      </p:sp>
      <p:sp>
        <p:nvSpPr>
          <p:cNvPr id="4" name="Téglalap 3"/>
          <p:cNvSpPr/>
          <p:nvPr/>
        </p:nvSpPr>
        <p:spPr>
          <a:xfrm>
            <a:off x="51314" y="3507224"/>
            <a:ext cx="584705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másik irány az egyház erősítése volt, ebben I. Istvánt választotta példaképül. 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püspökségeket alapított, szorgalmazta az egyházi iskolák működését. 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Kezdeményezte a pápánál István király, Imre herceg és Gellért püspök szentté avatását.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Tevékenysége, mély vallásossága, a pápával ápolt jó kapcsolata Istvánhoz méltó uralkodóvá tették.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Később Lászlót is szentté avatták.</a:t>
            </a:r>
          </a:p>
        </p:txBody>
      </p:sp>
      <p:sp>
        <p:nvSpPr>
          <p:cNvPr id="5" name="Téglalap 4"/>
          <p:cNvSpPr/>
          <p:nvPr/>
        </p:nvSpPr>
        <p:spPr>
          <a:xfrm>
            <a:off x="5997058" y="6277213"/>
            <a:ext cx="67032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Harmadrészt jelentős külpolitikai sikereket ért el. 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Uralkodása alatt kezdődött a magyar királyság terjeszkedése :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meghódította Horvátországot. 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Lászlót az utókor lovagkirályként emlegette.</a:t>
            </a:r>
          </a:p>
        </p:txBody>
      </p:sp>
      <p:pic>
        <p:nvPicPr>
          <p:cNvPr id="5124" name="Picture 4" descr="http://www.arpadkor.abbcenter.com/weboldal/arpadkor/cikkek/Szlaszl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93" y="1099274"/>
            <a:ext cx="6023497" cy="37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782138" y="4815974"/>
            <a:ext cx="51330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Uralkodása alatt Magyarország </a:t>
            </a: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Közép 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európai</a:t>
            </a:r>
            <a:b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nagyhatalom lett.</a:t>
            </a:r>
          </a:p>
        </p:txBody>
      </p:sp>
    </p:spTree>
    <p:extLst>
      <p:ext uri="{BB962C8B-B14F-4D97-AF65-F5344CB8AC3E}">
        <p14:creationId xmlns:p14="http://schemas.microsoft.com/office/powerpoint/2010/main" val="9232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www.bibl.u-szeged.hu/ejszaka/art/imag/Hek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936" y="5172421"/>
            <a:ext cx="2369072" cy="4094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51317" y="321883"/>
            <a:ext cx="6410729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Könyves Kálmán uralkodása</a:t>
            </a:r>
          </a:p>
        </p:txBody>
      </p:sp>
      <p:sp>
        <p:nvSpPr>
          <p:cNvPr id="3" name="Téglalap 2"/>
          <p:cNvSpPr/>
          <p:nvPr/>
        </p:nvSpPr>
        <p:spPr>
          <a:xfrm>
            <a:off x="251317" y="1219811"/>
            <a:ext cx="64008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László király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 nem volt fiú utóda,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unokaöccse, Kálmán követte a trónon.</a:t>
            </a:r>
          </a:p>
        </p:txBody>
      </p:sp>
      <p:pic>
        <p:nvPicPr>
          <p:cNvPr id="6146" name="Picture 2" descr="http://www.konyvesk-miskolc.sulinet.hu/KONYVES/kellekek/KEPEK/konyveskal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21" y="74830"/>
            <a:ext cx="4435693" cy="50231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7979207" y="5135993"/>
            <a:ext cx="45112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Könyves Kálmán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(1074 – 1116)</a:t>
            </a:r>
            <a:b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király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1095 – 1116 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között.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Tanult királyunk volt,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ebből ered a "Könyves" név.</a:t>
            </a:r>
          </a:p>
        </p:txBody>
      </p:sp>
      <p:sp>
        <p:nvSpPr>
          <p:cNvPr id="5" name="Téglalap 4"/>
          <p:cNvSpPr/>
          <p:nvPr/>
        </p:nvSpPr>
        <p:spPr>
          <a:xfrm>
            <a:off x="217805" y="2582247"/>
            <a:ext cx="70928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Őt (valószínűleg gyenge testalkata miatt) eredetileg papnak szánták.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Latinul tudó, írásban és olvasásban is jártas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királyunk műveltsége kivételesnek számított.</a:t>
            </a:r>
          </a:p>
        </p:txBody>
      </p:sp>
      <p:sp>
        <p:nvSpPr>
          <p:cNvPr id="6" name="Téglalap 5"/>
          <p:cNvSpPr/>
          <p:nvPr/>
        </p:nvSpPr>
        <p:spPr>
          <a:xfrm>
            <a:off x="217805" y="4892021"/>
            <a:ext cx="5554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Kálmán király folytatta elődje munkáját, de törvényei</a:t>
            </a: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enyhült a szigor a tolvajokkal szemben.</a:t>
            </a:r>
            <a:endParaRPr lang="hu-H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data:image/jpeg;base64,/9j/4AAQSkZJRgABAQAAAQABAAD/2wCEAAkGBhQSERUSEhQWFRUWGCEaGRgYGCAcGhseHCAgICEdHSAdHSYeHB8jHCAaITsgIycqLSwuHiAxNTAqNSYrLCkBCQoKDgwOGg8PGiwkHSQsLCwsLCwsKSwsLCwtLCwsLCwsKSwsKSwsLCwsLCwsLCwpKSwsKSwsLCwsLCwsLCksLP/AABEIAOYAoAMBIgACEQEDEQH/xAAcAAACAwEBAQEAAAAAAAAAAAAFBgADBAcCAQj/xABMEAACAgAEBQIDBQMHCAcJAAABAgMRAAQSIQUTIjFBBlEyYXEHFCNCgVKRoTNicpKxwfAVFiRjc4Kz0Qg0Q0RTsuEXVHSDo7TC0uL/xAAZAQEBAQEBAQAAAAAAAAAAAAAAAQMCBAX/xAAjEQEAAgIDAAIBBQAAAAAAAAAAAQIDERIhMSJBYQQTI4Hw/9oADAMBAAIRAxEAPwBmT1ik8P3G5IszFHEUcsCJG5auB8VkvTLpbve/fCVxT1fLRCzzDlgknXUjMzN0kKaABApSbFEbjA/jPBJSIGmAMqwoZEdeWGXddRYEaiqaOpb7b7iiFSQhDAGWtNWpLknUpJ6fK0SD2oWN7shy4jkJWyiyw5qdXMXMK8921aW99YCEUxK76Tt5GKvTnqrOSNl4MzLKoaVFLFggZNIAp++qhZO99HYm8YeBcay/KXKTEFghVWkR2oudShdI1KqqXBIBstdUAcFs3lvvE2UiEqxKYBmAY1OlSkdatNEqLVtzVjQ3fsB3iGiSQPEJJIkkkPIjkLGUgO0po9W34VL8O9AXvhVg9UZn7xPNBry7SqRTkv1Iem1IJBJ6LF9t/OGDivEDDkpudpTMTKCBsiAyhXMm4WQPSMxU7F1NDsMDsnnEiQ9zM7MIZwqlaj1VKNY1amBLarYmhuNgKgLmuGZoZqAT605scba3kuMJ5ZnNrq3G1UCwFHbHROE8fyWVlUNCQ+4VyTIwFamZLGpkJvqRQD86NI03GZQovMxvMAC7KbtasaUoJGyiga9zR2x6yPAJpgskLfeJVVX6VKTCth1udRQbDUnTse1hsRXRPTvrqbO5oIkapGtlh8RKiwWsUQdWnaqo+fDlw7iKTprjJIsqbUqQVNEEEAgg4TfRnpWUxN98V1YOdL8x1lcXuSVbZGAXps7g/LDnw/h0cCcuJdK2TVk7k2SSSSST5JwVpxMTEwExMTEwExMTEwExMTEwEwsevJQq5Mn/AN+gA/ViMM+Ff1+gMWWJ2053Lm/b8QD+/Ac/436iWDPS5fPQGSJlLRNqCFF0eCFoq9KNyepQT4A5/LnAuoo0rh2bsasa1fegBvfgVsdgDjr/ANoPpR50jmEkaRgBnSV20u1ABRZpbFgaKN/w5FnOGFXaAmKQggROJFJA76eljq2DCrLAn6YIKeiJNeYZUZFM6cow3pJsnpBdToI8Nd7irO2CWayIys0T6pGlky79JkIZTbwsikDS3V1FaO4IBPfCjlxzGPLfSHPUetmFFmsnbURX07E4Ocb4smcddjG4iDqV1SfiaQxC/sqW3J+IMTZIF4qCvqHOxlzMG1MiwyQ2GKp0BWViQXbcgKDQstd+R3DcqM3zZTGgjVbOkFBSKWKlrGxFCh5AIGxBXs6PxWOhoYwNFAs1ECmF9i7Mr99rvBHJuJS+pSXApA0iiNCXULrFfCP2WarB39wP5WPJyOFCzzIW020iI0hFdIAQubodJ3F3e146rwPIcPysxSBwHvQoLsypZ3jQm1QkgdANk4RuDcAhdkaR9EKRi+TJqd5tlDakJoDuLo97sWcPXB+GwsImedpFUK0cTBYkQmyv4agb+wa6qx74imnExMTBUxMTEwExMTEwExMTEwExMTEwEwr/AGhoDlohV/6Vl6+vNXDRha9f2MqhHdczAf8A6yYAdxPhmel6hMn3akYLYToUBiDaagxqtReqvbxhBznDcvQEj5ebdyqRWiE6Wpi7gWFJIX4w52u9NNnqjI5p9GkSTRNH0xqGMZGlKDaap71HWxYbrSnwO9SwfdJUkMwkKxI7oHJcuhSwynpWJ2CuSQDqUV5wRz3hnC2TdwTpUllLVoiApt9mBvsuw6/NG8/prhXP63flRodFg9tZArbc7Fth3qsGuMJymWfMXedykrAre8hbZmLb0RpbxsQKAwDykrx5aMhiq6i3MBvqFUNO5GmgSygdxYNA4qNfD+DxOCEY6jI6qwAOtSQEFXqDN1NYNgahRvFB9LzHTp/lUJDK0bKYwhvWz1sPruAve9sFvT8AeGKMNoYR66cmyzEKGBI0gFegKNxYO5Ax0r0Y55whmdbTmBVjbUjClBVwdxpABvsxZuxGA5HmeGSbUzEANqQqSAy1dIWLAl2A1EAn4gD2xu4R6OTOTcpJ1R2ews+vmX3OlgoDEBW9m3NgVQ7c/oTKmRpCrHU/MK306rv2ujuCLog14FfeFehMpl5RNHH1reiySE1bEKPG3vZxFbfTfDpMvlYoZpObIi00m/V7dyT2oWcE8TEwVMTExMBMTExMBMTExMBMTExMBMLH2iLeUX/4mD/jJhnwu+uQeREBR/0qDv8A7Vf3YApkoNWWRLZQYgLU0wtQLB8H545b9p/paPI5N5kklfmyquiRtQ1MN3J+J2NE7mtztjqvCK5EVduWtf1RhD+3RgchGndmnTSPJq7/ALR+8YIT/txzerNZaEb6MvdAeWP/ACUYEeo+FnK5UZawGVQznTdlhp0jULB1AkMNqLDG77Yjp4hdMdMcV1dDZuk7dzse/v8AoV9aeoBn5VOTWkhIkklbp1yKBpjXUKIX4jYr94ugNlMtGumG2QsE1DQQQ5+Ecw6Qw2WoyRdd9sauEes8zlzpbkq8VnUYPDhSUtSEsmmJvYK2+1YyS5iQKSKAvWaRiGTUT0hrC+KQ9yWBIvfXlMvEIi80eqDmA2ouUMEPWFDhQpIVOpfIo+SR23g2caWCOR9GtkBbQwZQ1bgEE2AcbcL/AKGyqJlAyJKnMYuyyhQ9mh2TpAoCq8YYMR0mJiYmAmJiYmAmJiYmAmJiYmAmJiYrzGYWNGdyFVQSSewAwFmFr7QJdOUU7394gAr/AGyY38O9TwzTNAhIkVFkAYVqRwCGX3qxY7ixgf8AaG1ZMf7eD/jJgDfCP5CL/Zr/AOUY539qObVs3lYSCy6oxIfChpoyoW+7HSbA/LW2Oi8LNwxn+Yvbt2GONetc+0k8sysrKufSIlbOgKIwNR+BQWDEH4r89wSNX2qMPvOZZ2UJHHCNBF6mfUTt76VrV4H1ODvB/Skj8P4fHlzy0KiWRwRYZqe2BFuL8AjcLfYUr/bFL/pko/Lyoiem7IL0PcE33qu+4NX2fhkOiGNarSiivagBWA5n6u9Jfd4olDvLJIGALBmuStWlFXcM51G2sDQATthBjyLq2plDxQEiMGlVw2qqNljqpgF8G/2cfpF4wRRAIPg45x6h9JrHM2hqQxC+Y3ZNfWqdFKqhUsg6gtmt7wJJWR4pHIpjhnnyylWuBCsR5g2vWi6XUUOrbyTffHSPQc3Eg7x50pNDoDRTqV39ha/HY7mtq7m8KkfA4ta5WWNnZSEKwSVJ3A5rRuCNIUWArHayRvt1Xg/Cky0KQR3oQUt1dWTWwAoXX0wIbMTGLjHFly8fMcO1sFVUXUzMxoKB7k+9AecBnzWcmKh9OTSQ0oFyT9r8Dlxmgd+qsFGc/wAbggIE00URPYO6qT9LOL8vnEkAKOrgiwVYEEfocLpymWysgSCMy5ggll1BnYftzO9kD2s9zsD4XJskicMXNyxRQ5hD95V4VAA/EBrY/nUmwOk9RwHS8TGbh/EI541lhcPG4tWXsRj1nc6kMbSyMERAWZj2AHc4C/Exj4RxeLNRLNA4kjbsw+W3Y7g34OB+e41I8py+UCtIv8rK9mOK/BAILyEb6ARXckbWBXPZ5IY2kkYKiiyT/iySdqG5wq+pppJo1dofw9SiOCUbzSOQo5ijsqKWbSd7FmtO5mDgHUsuYledk3XUAsaH9pUUAWP2msj3wPmzzSOs5VyCdOViFKzkqdUp1br06q1VQ3qyMAB41A33oOha4wirJHQLSxBtaItFQxic0h2Jj040cazsj5ICZlljMsDR5lAAJAZo+lkvpcfLY/IiseJshmWfkwRxgxIGNyPpSRXV0LHl00huTUV7ht/GKpMwJoGkVeUWngMsAbXHrMy/iKQARZDKRW5U2L3JDRnPUCZfLxgdcrRry4h8Tk6UFew1MoJ8DHMfUeRmyfB4MrmUVHM+suDr3EoI0kCtVEt1bUD5OJnfVCnO5TNsrEQo0EkKtZaWNqQAezalYbeK8YKfaZ6kGbycyxRdMEvU7Cz0MoDLR6Azahbdwp23vAZPtUBEsrI/4ryQZdEoWTSyFv36BVf247Cl0L7+cfnhuIjiPF42QEF82lVvaKQdX82lQfI/XH6JwITGXP8ADIp1CzRrIoNgMARfvvjViYK8GFbDULXsa3F969sYeNcaTLKpILu7BI40rW7HwAfYbk9gASceOJ8cEbCKJebO4tY19v2naiET5nv2AJ2wKOZiy0hlzUolzbKQka2dIP8A2cSbkajXUd2PmhQBmllCqWYhVUWSTQAHcn5YXWmbNnW7vl8sF1KA5jkkH7bkEGOMeF7nua7Y8Z3InSJuJZiPlAXyguiMMa8lyZCCNrG/tinMzJmGM2c/BykZ/DSQhRK37UinfYjaM/UjsAA/jueAyEycOy0jxleuQDRqUnrKmSnkYpfXuN7vbGL/ACqMzPDyV15cwBkiCqHXodCjaiFcaW+Ek+BVGyaeWLiEslyJyYoyqJzBZZ9jKVB6QoIRdW9lththW9LekPu2iOfNBHUFmhWQgrGVIYs9gXbEjawCN6wQH4TxWbh+beGCSoA5VgY7og2NewG1n4SG013oYc816yhz/DJl6VmKhZICdxbhD3AJU+9XuPOAHGxz5AkUkMSvpKuhLyyfl0M7bruNO6ijpF4A5HhbNnIYpCWKvzHbUSSBbgsSq9yFpTuOrwRjm1oiHVKzM6hr9OZc5PPIiOYop/wZVQkFC5sOp3qpKRSRZAP1x2bhnC48vGIoV0qP1JJ7kk7sSdyTuccq9c5VVh+8UdSOh6W0kHUBrWu7gdIvYAnC8YnXMZY/fWhJd5Xd5XZUjRgPzNTlmVhprqJ7VjPFk5Q1y4+My6xneJZoyK6xMqhiscGoBpTXxysAwijADGrJJq/AxVm8p0SNnJwJ5gI0GWNOq7dEWos1ljuw+R2rYPF68ykCc3LEzvNbvLM/LsJtuzChvYEageaGF9PWOYbMtJlooAkheFERRqaXTYYvoDgWS19tiO5xswOPA8vLlJs1FCjZmmjJMkgV65YG5I6jt32xi9T8NkjPNKlNckLto6kDGaMPGxobEhHDV8Qf3wk8XbOZCXLZhEjuJqcpzSHL9P4jPWoHems7/oMFuN5uWScZ8Bjl8w8MKXJ000sZXStVsUYn5sB4OKFX1hkY4+IFuUpjWNJCisyLI5jGs2PIYAnT7C/JwUyGYifIupmijadeVFBo3NlNTlvnJ13Z2FflIAnjxlkMUhj06leJzZYrIoa12IA6WU0Ltf1A988BJ3giHLRE5rgdYB7oHr9oaq2Jo+OxBH0VnEymdlmk6osjlmJIG5LsLIBqnZmIrtQ2OOicQ+0+NM5BlIonlMoVmZbOlWXUKCglzVbDb545RBw+ODIJzGdpc0olIQkqqWVjVlrqBcsfi9jWDXCvRUudYT64YIQANJZgYlTZaUOGUUNrbfVZ8YDq03FsywJjy4iWv5SeQLp92KLdqP6QuvHfAyLhb5jfnzun55XJSJh/q41oMvzbp/pY9w5vKU6yZyPMuKYJJIgjBS9IUDYDfcnUfftjE/EYsxIrT5wsgH/V4I5BHJ8i1Ey7+Fq67VeIrbLn4soqR5JEPM2Eg/EBKjZek27kUACVFHvtWPXCpny6MGy8itJuZGIklkkI7lEJpR2HUAABuMeczxCOgkMckWWUsXaJdHMa/wCTSiGssW1EAfCd++FjPcWSGQHmEBYyWjSSR2YPoOlXLFqLqPgFUCbo4BnyeZhVnzGZLyZiJSdLoAYxYGmNVJQMxK9mLWQCR2wE4/x2VZTLoVZV0oiMVZY73c6vhV6MZJvsa8XgFkvUjNZTLTNupLESaFZXVgluzGwV+HvZ7b1i3POJ+g6MuklI4c9avqk1O17eylq/MOwoYoLNxqIMkmbAkdV1W52+EOFjUsFF3F1HUdR9heBPHPVQOWYR91cuxRToY01ydzqp+oEg3y728LfGEZgqRlSHVYwo/MItuqRhSKV7kkWKrbbAI56eGbTpVJlQmlfmFgbagFJStPcEnp72MQM/CEDRSTkAxrImoodyifiMAbOohtIvY9/nj3w4tl81nc3LbkUBuQq6wrEb3v8ACgAsmu2KvQ2ckOvKx9AB5uqw22ymiKBtwTVVt3rDTxrhK8taUvobXpaXQpbzJIe7ae/93bHkvbVpiXtx13SJj6LvHuKPmEghmCxibMIa3BVB1dYJ6Sx2F1ddhgR66f708k8J/Ch0xBhdO9s7aW7dHbbyR74zyxZWTMzTzSxmNCp5QuNZApFqFPUdS6wD37E1qx07OemFmVOTHXKg5kapqjBMgOmNA3QnQCWPfUynG1KRHbDJeZ6/3Tk/oX1qeHuVljWWBup42Uaiyg6WUsNiDh+4TPFxeNY4iFLSscwaYSJqDEPHvy1Qil7bn9+A3HuAwHMFokMoB0hQdKRoi6dPMYnWS5okbGiQdjhSzHD6U8uGQDzKA2lmNCgbqrFgdzYxswdI+0H0emVRDCSA0KwanJaljKVQVb1aQzX5o0MV5bhWUfLSlNZeHNJJFTuqlHnXSeWSF6TrQ9Ngj6YD8J9Q8RWL7vmsrNmYY91OkiZNyqk2CSLPZ1s1tsMEZEgUaxPLDJI8aiGTKCLUDMjMgYIAw1C7FHbEUgQcZEsC5Ykn8USW2+k6dArYkjcsfl+7Bzl82EZSMxhADZRDZdTRZmsLuA3XuKLdrrCnDOYwthiqncWVZtWzJYNgbN89zg5w3NyKQI0ospIFO6ihXjcs30rcXYOKi/INpeG0WZlPL0lgNLRixqWg1LfcnSdJwRzXpOcETTSQ8ubU76ZS1EE9TsNWsI/izZv2JAho7A6NZkIT4SJGOkVsT3O3fYj6Y3cE9SMpVmYuYgQgbpruKalYGqNUASz7HvioeVkkzYQyOTlsvQJkTlh22bmMg7AAdywvUD5AwZn4qi9Er6lUGSozKUkFWDqOwINAW2hr9xQRuI+r2mdBKVEcZ6o9YNttTs0jASaiPymlBNkebMp6scQ/hZcCJQS6iZFMjFu8gRlIWiAFHSBq+VRRviHCszLSJLyYkRUVq1W0nc7m945Hfb4dh27X8BykWSy/MDlzICzy0EKRDUAF36XZuwXcljtSjCVmONZwIGWNkHN1L0MQF0hWCiie/kjt2vxhfP5lU2Zo9zvJEwLGS9z0myoLbm9j89geJfWUKjoflv0so5kjhyD1fECQQC4s0TpryKS/UfqCSWSRY40DSSABo9bs9KBd7XY3Ni9z3749cE9ISSKZXcQwAbPXU/azVCxY29vAOGxqysfMVRCmyvPMNUpHYdKi/P5qA8jGNssR1HremGZ7nqCplfS2aO8zcsuNl7yn6Ip27sCzMNqG1YY8r9n8TM0kwNuNwDudgLNbL70Cd/J7YIR8Yy8VJC3Olk3ADane73LHx/Ae1Y957i//AHbUGzEgrSgPQrbFifGlbO5F1jz2yXn8PTXFjj8kHhHqI5KdVamEdxsdJBeEtqVlva1NmvzBsE/UXrqTNJJFkY5NKC5JQtsqk1YUbgXtq/sxq+1Hh0S5eORUAkDrGp/m0dj7gUO+GL0/wscKjnbLc1ytahJEQJGC9lZY7q7Ara9id7xtStb/AD0wva2PdNk70X9mAzEK5vN/eBGZKEaREtIvfVd6gpNiwLOHbjnq2KNWilzGbCHp0DLmAqp2+IxUaG3ddvnvgb6m4lnJUBechZCKjjiYiGuoc08vqO+mxQHnVWFw+osyEZHSbXq20RuAvY69SNR8itBHyvHoecUzTZOeVjNmQiDQVhijCqoqlPW+7D9e90NiDUHANaM+WSbMMYxywcwsag3al4la1B3OqyaWqAOOf5zIGSMaMnMho62Ecp1AfIg0WsdW/ZdhRx5yJzuXJjgaaNXBLARyixZGlyq32A3FbN4wR0LK8EeGRTPHFHIWFiNDNKRuWXUqAWQSAbsWT8saPWGdm5ChBOkfNjGh4VUfyoKhSXJAAoUova7HbCHkvUmeVeuSV9BB+En4Te2s7nxdEjc+Rhlm9arPE8LrMXMkOnmupUHmpTJaq11sdN1/HEUOzvpLLxpGZJsxqcKzOyBxGGB65NLBEUmwAbckWO9YC5qDLPlXnyuZlkzBcA5d0UMS3TqWjqCb+LrpBqhW7OcPjjdotBZLHwwNyySBXSHCHwL+WNeW4blwoDIwBJNrDp7kbECQ+aqzioUIeLSMeUYzIti0c7Bt9qNnSGY+3fx3xUpLao1sMSxApNJN2wNsEHjt4Ax03O5PLlmZuczEAEIALAG9gGq3A27X5xTkfTmVKsvKlrSSSy3072sf59rHb54I5+mRzEgAZdRVgemRG6RfTsxI3339vfG7PrKv8nDPqrcm5BRqr8LXy/XDhnvTURiJy0BoWWB6SewplN12vY9l/QiT6JSWIOx5KEAgmy7Mf5pAvUPF2b7dsS1orG5dVrN51EF9JcwXVVE+pjWnlksVUbGi1bE3ew3OL+I8Jz8K2ySFAFJkVrYDyDW6mtvYe+Oh+lfTq5SEIN3bd2Iom/HyA7VjZxnNCPLyufCHzXj+7vjyz+onlqsPZX9NHHdp7VZVkmYMN0jClB4tlsN86UgD23wmfalxzS0eXVyu2ptLVVmuoeduw+vyxn+z71ksarBOCBsqzE9I76UbwPIB/wCWGXi32eZaZ+YNUbltRK0wYnvYawcZxEY7/JpMzkp8f7KfCs8zBVy6mJWt5ZLPNkRKs6j2s6gFHvVYbfRPp5oUMswIlfsp7opN6SR3Ynck+wHjFvDuBrGy5dK5aKpkpQC1fCrGvJt/0Hvgrxbi8eWj5khNWFAHck/4v5C8S999VXHTj8rfRF+0PO83N5fLKQmhwSzmlt67/wA0Ad781jJm/VDZeYiXJxk79aSEqwN9S2CKq9iTgdnMs+cnkmYFhZ3BtFAvx7FR9dhvvjVl/SxuN4ZQjHZQux6bvbe6H7/nj1V+ERDyX/kmZ0K8B4zFnG5BlVDuI0mC7+dmEYU2dqO/tjVm+FpGQCIoySNiq6gR3BBXp8nc9v345xnOFSxOwKm1NWO2+1/Lc12wa4dx95bWZ9XLQaWdjWlTQ1ULbbbcE42hhMaPPD4VINMmoqVUgKdx812vxWNLZMghl0rW3wnbt8u/645+3G21q6SoKBBUWb9u6VsbwxZb1DIQNQvYW1AD28ihZH92CN08TC1WaQLewEjH50SG33HsPOAnEoZeZGwl7SRbaidy67UWIq/7MEJfUcS3qcBvYNGMCZvUKM0aCSQkSo3ZGBqRSBYbb9xOCr5s/K5ZtTMFUFgqEKCqgCgBvR32Jvzj7I8kqcttS7g6r71uRtXcHcY1cIESxIzMGAVR0qxo6N7qxvv4ra8Esnw6HNsqpZjjJMh1HcntH8vc/L64lrRWNytaza2oAVB1xxQ5jTHYQNIoA3skBwpJJIJ032HcYL8RkeJRIZzHpdI2PIGxY3rt22WvArYVXfBOfJQZWSJSJJDI5ESmiiabbsK2WzV2QLAxryEEE7zMVtjpWSOSMLVbrYrq27MSdseW2afY8eyuCPJ9L2T4dmUeObMTloHkqVSNJuyq6hZBTVW48EeMPhGEr7TeNKmX+6qaklrb2QH+8igMV+k/XgOW1Z2QB+ZoQKpLsABvpW7o+axneL3rFmlJpjtNDhm8+sdatVntSk2dhV9rJI2JF/pgZmuAtmB/pBWj+TTqoe1k6f3D9cZ/88ebtlYWlFga5DykJP5QX3ZvkBguOKoEDS3ESa0v3BHft3H84bYz1arXdb++Ff1fwUQ5RmsGNSLUKE+QI0kKavsR5OL/AEnmMxylWKpodA0vLqQofK9izqBXbsdrPgpNlWzUgLCsun5WUXKwNg0RaoK/3vp3MM4UWSAB+gGOpv8AHjLmMfy5R1DBpOXhllY8xwGkY9tRA7D2AAAHfCD6n9TBow+oSTyLUaJemEON/wClIQav9wF4s9d+v0dWy2WOoNtJIO1eVX3v9rthN4eVQ62G61pHYAV3JG5O/wD642xY+uVnnzZe+NfBrINJEqRJJcbC3okAsQSbHnTWnf5Y9yS9QtTW3UTpFe3b2uh7H54GycXXSaJ38DsO23/LfxivK5rWRGisRqGx6ve7N1Ww9ht8sb8Xn5LXco9o1hQSNRsrZJAsAHYm63vv4xmMWnS6AhuXsV3tu+pS1bDdSR2Pa98EIodTk6CU011D8tEE0NzpvV+h9saOIBYoCOkG7joaTd2CF7Kb9+wI9zhvvS6628Rwq8KOPw9a6RplIGre1N3R2J0nt743ZLgwk31jShAYSSgrYFKOkszAHewtDAfhEhEaXFG9lj1q5LUbrbY9j2+d4Jf5NaUM3KRdyaR5hdnvSrXn9KxoyZ+KQzFm/HjUKdg+aRqIG4tqYA+x7+cB8tk9M0Zd1rmoCEdSaLA7AHBvP8HXkktBJFJXh9hfbUsx1GxvqDDv2GMWV4K0U8TFlB5ibAbNbrsKBr56qHsTgLsnxdXaOJiUjC/iMt7KL1BUBALNWn9cE+CerDljPKqq0bUAuogJROkDp6zpO9V2xinyFZiKJTTiO2ZCSarUCRZF71Q03f64J8E4L95hdHZY4htTMAxk1CljXyd2HsNQF7YlqxaNStbTWdwLx+ssvnYqlJyssbB1ZtwrDsQfIIsaTVgnHzIeqxDln5XLnmtm6CwQge2q2pVHbtQoYD57gEC5NOVOBKXIdiSySlNgLUalCnUAwFEfTbXN6hgblFwmXljQKJIUFHat2BL79t1cea8jH9mNN/37b7LHqjMa+XKX5ksuosd9IGrp0bAhe439sefSWQaecQghBIwLCjZQWW8fDXgnuR3x79SZeAyh4szJOT8RYdQof0VFAiqH99YI+j/WEGVkcSpqJFJIiHWR+yQW8n28jzju24r04rMWv346fk+DRRAaV7drN1fsOy/oBi+bKIxBZVJHYkdvP9u+B3CfVWXzCFkfTXdXGlhtfY+PmNsZON+uIII7VhK5HSi9yfF+2+Pn8bTP5fS5UiN/S/i/rDL5ZnWVqZdO3liwuhXsNzdY536n+0KTMDlx9EZ327nvsb7/AFws8Tz8k8zSyEszGzfb9B4AHjFRQFQSNht33J8Y9uPDWvf28GTPa3X08o29AWd9/wDHYecMfpnNrp0Ml1e+m++2/wAv8dsLLCvp9ca8pMFjOnVrumH5dOxG9+97VjWY3GmNZ1Ozjm8nlSnVGF3BLqPhJsDYEX27d8AxlyH2FRFq1Kdj5Ng011Qrbb64objDEWTR77djexFe1V+7GYcWNVW24J+oPzrsccxXTubbMY4hCifCxJFAE2O9iyK83+m30Xs7nObIbIr5n9w96B227YxtmS1BV3Owq7vbsP4/U428J4NJJYWKdn7DRHsPqTVe2OorpzNpkegnRJOQEDqqFUdYkkDgCtQ3JHUSbvtV1giskYiUpCiSgMWd4tK+NNg7C970tf0vH3/MnMZaH7xO4VXDIFMbyqATRVzE3SdrBUEbd8YRxKSIjqjqgATNKEpt6IdGrue+43x04GuN8Ly7RxIkcJzihRKVaUQjY9LBbRSVKkkMKOBGY4BNCqTHKZcIZY1E0MryqDrXzzmVd9uoYojIl6TmsvAtsLErEE1RJCxg9W3UVPbuMZfujxy6lKlNa6jHm1YN1LZKEK5v2K4KO5nIymDLiOGRcyhDa6ZiV7ilCaWBGk3qPb3OMOQ9QSkoFRUaJiXDGgQNzud9yX96vYYb80mTH3VpY5HkGWhJVZQinp8grbdvc4pizuW5g5atEV9njbZb7jT7nyv64OSRw7ISCRJGGmNtieckdf0ru1A86d8Gp+CxhW1zrMWYKFSQHTXwhyqbHerB84asr6h1yHmNLKCaUgZbVt72pO/0wTf1FlypLQ5kkmz+I1k/Renz2AwHKcnw6LmMHlhj335jsQB7UE6vY7jxg7mchBmIiI8/l0PbSMqAu5JHUmpg3iwo2GGyLMd3WDiTIfKlSB7baNz/AI3xRm/Um4IynFoT4eNrJ8WQQV/hgpM/zZzD6pDmcspjSuubl7DtdrTD5Y85z0RxAi7yyoBZZZ4gtAd+mm/hh1yvqDNysEjXiDsRtzsvAQPa25YC/UnGA+tWjaVZXJaNiuk5WJWUjvdA2L2sD+/E0u3NslwF5L612YA6es96tUXqYD5DtXvgpkPQ+YLr/o8hiLBS8yNFHe+5/OQBvQ38Yect68zL3y540pv/AAyGuvhugmn5aTXvgzkvV3EDII+ZlGcg9BkGux43RBfuMUIHEPs6SKTozuWdD21u0RB9qKMKv54+5X7PkICvMjOdyIDJIT9FSAn97Vjo7ZrMKpeWQoipqmkjkgZxuNTKUgL6e4qr27jzh4161yDw8qPMrNoJIWZnSQ7jdJ7Gmh798QJ+a9KRROAE1v4GYjmSyTQWiV8EDUL7XWB7egp1YL9zlvVShZVKEg0fjX5eSRht4Vx9FJUNnQhXYrn0dQ1GgKJYD5k+BtWNxLTfBLntZBGp5U06a/aWEt32r9cAnx8AaBwJOHmxvqEsXf5Nq7j2A2wX4Xl5cxKBDkJnSKrLZhCFY7WGKabA3o3VX9b85w2NFHNaWULv1yuI/wCjpBB2PmxY/di7Kcczj9GXzCwwIlAZfLjQNO5NkMEJ3F+5GKglxLgDwAyyCUgEAEZm1F1Ya2hJNfs2MA5vVM4kZX4YqqmwMqSybgd+pwDZ8Vt7mseuKcXCpeYkncOdO8jDVt/S0GhV0B38YF57iSZhosvHcMjaVR49aAnRZLBmonslUN9yfGOZnTqImfGjN/a/mQTpyuWU0SAYXse1k0PngTxX7QOIZtQJYoxEzKC6QUK1D87WRvXY41R8HYRRSTcQmiMiWdUWsKSSps6rFEb7bY85j0yiI0q8ReYqt6TEwVusDTZYgX3B+nviodxwjKSpl+bnYopFy8f4b6LA0iviYfXG7I+l8qH1DPRtsRQ5XY7eScWp6jyaZLLieJJZBl0bl6FYglV237e/0GMcvE8kRqOSyAvvq7/wy5xRvyvoTIxCxM8hA/8AEjBP0Kqu5+owOzXCshCRIyZqC+x+9qo/jmD5PjGSDP5Bztw7KEjvUbVXy1QLeNB9W5XL3WTgRTt0xsbHsdMRoX77Yg1JkI5TzIn4k5PlM7Gbo2P+2Iq8bv8AIkrKQI88p93z1Hb+i7D+GFz/AClkswSV4fk3Pe0mija/nuGGNkGQOxi4dOo/1PEh/ACWsBuX09xAAlJswCBYVs2jg12FtlibPbfbCrx30LLPIsuYTO66pyEhk1b7HVDTGu+6E4a8jFmVZW5fEUOrZJMxE0VAX1NTsAe394xjm9SPK+v7tP1eI+JRgf1RKAP0wAThPA4ISE05pW3GqQTIN/c/d9Pa9zgkvBcrYuSOx/r5L3+awg40txMEqGyWabVtTcRQ7jegPvO//pjXHR+Hg8pHuJoSf+N/fgaU5fNwQRvFGuSdJABIjzSAsO25dDe17bb74G5n0VFK+uPIu4FMNGcRhTDY6ZAdiNwLrbDFD6pbKgoeHZxF3a7Eqj/eDtpHyvAviXqrI5tgJ8rnA3cNGr70DtcL2a9jgBkX2ZRMReWzcQJ7HksF+drKP7LwTn9FOkce8zLuSjNEGUjsSWcqfegcePuWV/LkM4druedoxXvUk2sj6KcY4uJLGSw4dlSv5RzNbf1irX+4YApF6fJJvJNmFNHeaJAK8aVchr77k3gb6uzsTAJJlxlhFepopEBHSQFBUqpZRpbRbbeMVSeto01GbhSFAaBhIYj6got/pgH6s4zIUMsKgo0wkA5aPpWUDSLNi2Y7rV98c33rp3TW+2viPrZZczlomjWXRGTCcuAQzSbaiCeggL23o2cfF4BodBMy6zRjiDHcgWxJqtTMFArSAO2AmV9LSI7TyRoksgLpuwEVbEMsY8ggmthfcY35zjDzSRx6NTyLy7hkUx2pDakkNMrqeqjfn3x57bmenprERHcLJM6sDGK5JOWNbRMnMVtrlcF6ApvOodh385XzaHKuz5XLqTYWQcxKZaNbuwLA12JHbveA2c4fPk86iZieYoxLa4wWeQe2/wCY0Ae4HesVniETRukZWLvXNLFnN7jdTv7EnvWPRTz15snvmj1/nbmlCQoYQsccYC6VsWik2ZBvRPcCsWR+rMwwO0Owu/wWo/KkHy/jiuLhfDpBCZZ545ORGzJArAC1DWxCNqvvd4snh4TE4QTTO5F/jZiSJFB9yQCb9gD57Y7Zvf8AnfmUIpYCLH/dzf1sGv3DHmb7Ss0hNS5MAAWrI6kfpe/6YsyIyXLL1kFIG4OYkzLVuB02L28A48px2AuIESKQsLoZGPTt/ObMAfvNisAKn9aPMWEsXDJj3IMLsa8kkjGNuJ5c2TksipJ/LG6be/xiv0wUzmVhuzkEDEfEuiO/6ucFfTEymZYPS5WYjuQme0H/AO6Yd/lgAuY9WQxptBl1YNQCzznx7CQafrdY2jLTzhZl4bzlko60kn3FVsXcAbCtid8bM96mjVmR4HDDuH4sl/r1nGjhvHllAQaYW/abiheNVA8qkyv8thgoG3DJYGBbhMN0SVlkBXf3DSEn642njyIgC8Iyol2siaNUvzQD32+eNPEJsrGNUkUM6SnuHzbLIfO5Uq/jyRhKzHBomnLRLywWvQIJGCA9tNIDQsbXgg8/G3mYE5GFAAbEWe5d37/ii/GMohnNBcohQtZBmjmoVXSdZYHxe9jvvvjFJwKW95mZSNrysu30Fe+Lo+CEJ8DEg2AuWkA9xuwA238+cBOI52cKGWG9PxK4ZtA/ZDJP2ArwPbGFvVMi0fu4ut2E84A/qzbfrgnn81KquhysbROdVSK9KQB1KyNqU9x/zwJy3FQjCsuqeVHOzFfUDfAfZfV8z0EEq3VrHmJSGHzDMxB+hH084u9JZqHL5qN5YZYwNQJcFlBNaGA0giuoE79/rgtJxTOTRmWKAaUG7AzldPuSZFUWP1/fgBLnJCQwCKALOieRlb22d9q+uJNdxpa24zs+RZyOUFVmQSh3miZmpXRu1MN12226lrtWEyD1EuWzVkc4czXL8LDmdQ1RsAB570CaGAiRxMzayEAI23PagTtsSfb6b40tFl9IaNndtX8kV2I7katWoE13CisZxiiGts0zo9+oPU+XmycWYoVzP5JyBIV3VqAvxvvtthNz0imM2sUZI6FZLZje+kqpCte25FYC5pA7dIRL3+M0e/hiSPbGmPOmIHWBqZKU6VPf6j6b97x1SnCNOMl+c7dYz32FvKTrzxYUFXVECQi7Kt6uwFfuxnj+wJ12GdAH+x//AK/hiYmOnOkT7B5QCBnE3FH8Ij9LD3jI/wD0fpyP+uodq3jP/wC2JiYLp8h/6P0wDaszCbqvwz/Z27f3Y8f+wHMAUMxAd/KGqr2rvd+cTEwTTO32C5xarMZf604//E4sH2NZ5VZBNlSGG5Oq9v8A5fbft9PbExMDTFN9jOdXTcuWb+k0hA2/oYG5r7Ns5l7YvlyANxbefrH3+d4mJgBuY9HTqGNxCzv1sdvI+Adz/Zigenpltbjvt8TV/wCXbExMBpTgcxAROWCt3ZNGv9z6fXH3iXBcyZA8zROfqaobBdkGwG1X2xMTAWTvLseVl109whcAge6klSfmQf4Yxr6h0hkZIzW+0EXf+p9MTExUex6oj+PlAGtNCGHTvvdGM72O/fc4qzXqCQq0WwA36VRABf8AMQEmvNjExMBVJlAqK1DqY6a2qqG5qzuf3YxTEuRvvXc+brExMVIf/9k="/>
          <p:cNvSpPr>
            <a:spLocks noChangeAspect="1" noChangeArrowheads="1"/>
          </p:cNvSpPr>
          <p:nvPr/>
        </p:nvSpPr>
        <p:spPr bwMode="auto">
          <a:xfrm>
            <a:off x="217805" y="-202247"/>
            <a:ext cx="426720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hu-HU" sz="2520"/>
          </a:p>
        </p:txBody>
      </p:sp>
      <p:sp>
        <p:nvSpPr>
          <p:cNvPr id="8" name="AutoShape 6" descr="data:image/jpeg;base64,/9j/4AAQSkZJRgABAQAAAQABAAD/2wCEAAkGBhQSERUSEhQWFRUWGCEaGRgYGCAcGhseHCAgICEdHSAdHSYeHB8jHCAaITsgIycqLSwuHiAxNTAqNSYrLCkBCQoKDgwOGg8PGiwkHSQsLCwsLCwsKSwsLCwtLCwsLCwsKSwsKSwsLCwsLCwsLCwpKSwsKSwsLCwsLCwsLCksLP/AABEIAOYAoAMBIgACEQEDEQH/xAAcAAACAwEBAQEAAAAAAAAAAAAFBgADBAcCAQj/xABMEAACAgAEBQIDBQMHCAcJAAABAgMRAAQSIQUTIjFBBlEyYXEHFCNCgVKRoTNicpKxwfAVFiRjc4Kz0Qg0Q0RTsuEXVHSDo7TC0uL/xAAZAQEBAQEBAQAAAAAAAAAAAAAAAQMCBAX/xAAjEQEAAgIDAAIBBQAAAAAAAAAAAQIDERIhMSJBYQQTI4Hw/9oADAMBAAIRAxEAPwBmT1ik8P3G5IszFHEUcsCJG5auB8VkvTLpbve/fCVxT1fLRCzzDlgknXUjMzN0kKaABApSbFEbjA/jPBJSIGmAMqwoZEdeWGXddRYEaiqaOpb7b7iiFSQhDAGWtNWpLknUpJ6fK0SD2oWN7shy4jkJWyiyw5qdXMXMK8921aW99YCEUxK76Tt5GKvTnqrOSNl4MzLKoaVFLFggZNIAp++qhZO99HYm8YeBcay/KXKTEFghVWkR2oudShdI1KqqXBIBstdUAcFs3lvvE2UiEqxKYBmAY1OlSkdatNEqLVtzVjQ3fsB3iGiSQPEJJIkkkPIjkLGUgO0po9W34VL8O9AXvhVg9UZn7xPNBry7SqRTkv1Iem1IJBJ6LF9t/OGDivEDDkpudpTMTKCBsiAyhXMm4WQPSMxU7F1NDsMDsnnEiQ9zM7MIZwqlaj1VKNY1amBLarYmhuNgKgLmuGZoZqAT605scba3kuMJ5ZnNrq3G1UCwFHbHROE8fyWVlUNCQ+4VyTIwFamZLGpkJvqRQD86NI03GZQovMxvMAC7KbtasaUoJGyiga9zR2x6yPAJpgskLfeJVVX6VKTCth1udRQbDUnTse1hsRXRPTvrqbO5oIkapGtlh8RKiwWsUQdWnaqo+fDlw7iKTprjJIsqbUqQVNEEEAgg4TfRnpWUxN98V1YOdL8x1lcXuSVbZGAXps7g/LDnw/h0cCcuJdK2TVk7k2SSSSST5JwVpxMTEwExMTEwExMTEwExMTEwEwsevJQq5Mn/AN+gA/ViMM+Ff1+gMWWJ2053Lm/b8QD+/Ac/436iWDPS5fPQGSJlLRNqCFF0eCFoq9KNyepQT4A5/LnAuoo0rh2bsasa1fegBvfgVsdgDjr/ANoPpR50jmEkaRgBnSV20u1ABRZpbFgaKN/w5FnOGFXaAmKQggROJFJA76eljq2DCrLAn6YIKeiJNeYZUZFM6cow3pJsnpBdToI8Nd7irO2CWayIys0T6pGlky79JkIZTbwsikDS3V1FaO4IBPfCjlxzGPLfSHPUetmFFmsnbURX07E4Ocb4smcddjG4iDqV1SfiaQxC/sqW3J+IMTZIF4qCvqHOxlzMG1MiwyQ2GKp0BWViQXbcgKDQstd+R3DcqM3zZTGgjVbOkFBSKWKlrGxFCh5AIGxBXs6PxWOhoYwNFAs1ECmF9i7Mr99rvBHJuJS+pSXApA0iiNCXULrFfCP2WarB39wP5WPJyOFCzzIW020iI0hFdIAQubodJ3F3e146rwPIcPysxSBwHvQoLsypZ3jQm1QkgdANk4RuDcAhdkaR9EKRi+TJqd5tlDakJoDuLo97sWcPXB+GwsImedpFUK0cTBYkQmyv4agb+wa6qx74imnExMTBUxMTEwExMTEwExMTEwExMTEwEwr/AGhoDlohV/6Vl6+vNXDRha9f2MqhHdczAf8A6yYAdxPhmel6hMn3akYLYToUBiDaagxqtReqvbxhBznDcvQEj5ebdyqRWiE6Wpi7gWFJIX4w52u9NNnqjI5p9GkSTRNH0xqGMZGlKDaap71HWxYbrSnwO9SwfdJUkMwkKxI7oHJcuhSwynpWJ2CuSQDqUV5wRz3hnC2TdwTpUllLVoiApt9mBvsuw6/NG8/prhXP63flRodFg9tZArbc7Fth3qsGuMJymWfMXedykrAre8hbZmLb0RpbxsQKAwDykrx5aMhiq6i3MBvqFUNO5GmgSygdxYNA4qNfD+DxOCEY6jI6qwAOtSQEFXqDN1NYNgahRvFB9LzHTp/lUJDK0bKYwhvWz1sPruAve9sFvT8AeGKMNoYR66cmyzEKGBI0gFegKNxYO5Ax0r0Y55whmdbTmBVjbUjClBVwdxpABvsxZuxGA5HmeGSbUzEANqQqSAy1dIWLAl2A1EAn4gD2xu4R6OTOTcpJ1R2ews+vmX3OlgoDEBW9m3NgVQ7c/oTKmRpCrHU/MK306rv2ujuCLog14FfeFehMpl5RNHH1reiySE1bEKPG3vZxFbfTfDpMvlYoZpObIi00m/V7dyT2oWcE8TEwVMTExMBMTExMBMTExMBMTExMBMLH2iLeUX/4mD/jJhnwu+uQeREBR/0qDv8A7Vf3YApkoNWWRLZQYgLU0wtQLB8H545b9p/paPI5N5kklfmyquiRtQ1MN3J+J2NE7mtztjqvCK5EVduWtf1RhD+3RgchGndmnTSPJq7/ALR+8YIT/txzerNZaEb6MvdAeWP/ACUYEeo+FnK5UZawGVQznTdlhp0jULB1AkMNqLDG77Yjp4hdMdMcV1dDZuk7dzse/v8AoV9aeoBn5VOTWkhIkklbp1yKBpjXUKIX4jYr94ugNlMtGumG2QsE1DQQQ5+Ecw6Qw2WoyRdd9sauEes8zlzpbkq8VnUYPDhSUtSEsmmJvYK2+1YyS5iQKSKAvWaRiGTUT0hrC+KQ9yWBIvfXlMvEIi80eqDmA2ouUMEPWFDhQpIVOpfIo+SR23g2caWCOR9GtkBbQwZQ1bgEE2AcbcL/AKGyqJlAyJKnMYuyyhQ9mh2TpAoCq8YYMR0mJiYmAmJiYmAmJiYmAmJiYmAmJiYrzGYWNGdyFVQSSewAwFmFr7QJdOUU7394gAr/AGyY38O9TwzTNAhIkVFkAYVqRwCGX3qxY7ixgf8AaG1ZMf7eD/jJgDfCP5CL/Zr/AOUY539qObVs3lYSCy6oxIfChpoyoW+7HSbA/LW2Oi8LNwxn+Yvbt2GONetc+0k8sysrKufSIlbOgKIwNR+BQWDEH4r89wSNX2qMPvOZZ2UJHHCNBF6mfUTt76VrV4H1ODvB/Skj8P4fHlzy0KiWRwRYZqe2BFuL8AjcLfYUr/bFL/pko/Lyoiem7IL0PcE33qu+4NX2fhkOiGNarSiivagBWA5n6u9Jfd4olDvLJIGALBmuStWlFXcM51G2sDQATthBjyLq2plDxQEiMGlVw2qqNljqpgF8G/2cfpF4wRRAIPg45x6h9JrHM2hqQxC+Y3ZNfWqdFKqhUsg6gtmt7wJJWR4pHIpjhnnyylWuBCsR5g2vWi6XUUOrbyTffHSPQc3Eg7x50pNDoDRTqV39ha/HY7mtq7m8KkfA4ta5WWNnZSEKwSVJ3A5rRuCNIUWArHayRvt1Xg/Cky0KQR3oQUt1dWTWwAoXX0wIbMTGLjHFly8fMcO1sFVUXUzMxoKB7k+9AecBnzWcmKh9OTSQ0oFyT9r8Dlxmgd+qsFGc/wAbggIE00URPYO6qT9LOL8vnEkAKOrgiwVYEEfocLpymWysgSCMy5ggll1BnYftzO9kD2s9zsD4XJskicMXNyxRQ5hD95V4VAA/EBrY/nUmwOk9RwHS8TGbh/EI541lhcPG4tWXsRj1nc6kMbSyMERAWZj2AHc4C/Exj4RxeLNRLNA4kjbsw+W3Y7g34OB+e41I8py+UCtIv8rK9mOK/BAILyEb6ARXckbWBXPZ5IY2kkYKiiyT/iySdqG5wq+pppJo1dofw9SiOCUbzSOQo5ijsqKWbSd7FmtO5mDgHUsuYledk3XUAsaH9pUUAWP2msj3wPmzzSOs5VyCdOViFKzkqdUp1br06q1VQ3qyMAB41A33oOha4wirJHQLSxBtaItFQxic0h2Jj040cazsj5ICZlljMsDR5lAAJAZo+lkvpcfLY/IiseJshmWfkwRxgxIGNyPpSRXV0LHl00huTUV7ht/GKpMwJoGkVeUWngMsAbXHrMy/iKQARZDKRW5U2L3JDRnPUCZfLxgdcrRry4h8Tk6UFew1MoJ8DHMfUeRmyfB4MrmUVHM+suDr3EoI0kCtVEt1bUD5OJnfVCnO5TNsrEQo0EkKtZaWNqQAezalYbeK8YKfaZ6kGbycyxRdMEvU7Cz0MoDLR6Azahbdwp23vAZPtUBEsrI/4ryQZdEoWTSyFv36BVf247Cl0L7+cfnhuIjiPF42QEF82lVvaKQdX82lQfI/XH6JwITGXP8ADIp1CzRrIoNgMARfvvjViYK8GFbDULXsa3F969sYeNcaTLKpILu7BI40rW7HwAfYbk9gASceOJ8cEbCKJebO4tY19v2naiET5nv2AJ2wKOZiy0hlzUolzbKQka2dIP8A2cSbkajXUd2PmhQBmllCqWYhVUWSTQAHcn5YXWmbNnW7vl8sF1KA5jkkH7bkEGOMeF7nua7Y8Z3InSJuJZiPlAXyguiMMa8lyZCCNrG/tinMzJmGM2c/BykZ/DSQhRK37UinfYjaM/UjsAA/jueAyEycOy0jxleuQDRqUnrKmSnkYpfXuN7vbGL/ACqMzPDyV15cwBkiCqHXodCjaiFcaW+Ek+BVGyaeWLiEslyJyYoyqJzBZZ9jKVB6QoIRdW9lththW9LekPu2iOfNBHUFmhWQgrGVIYs9gXbEjawCN6wQH4TxWbh+beGCSoA5VgY7og2NewG1n4SG013oYc816yhz/DJl6VmKhZICdxbhD3AJU+9XuPOAHGxz5AkUkMSvpKuhLyyfl0M7bruNO6ijpF4A5HhbNnIYpCWKvzHbUSSBbgsSq9yFpTuOrwRjm1oiHVKzM6hr9OZc5PPIiOYop/wZVQkFC5sOp3qpKRSRZAP1x2bhnC48vGIoV0qP1JJ7kk7sSdyTuccq9c5VVh+8UdSOh6W0kHUBrWu7gdIvYAnC8YnXMZY/fWhJd5Xd5XZUjRgPzNTlmVhprqJ7VjPFk5Q1y4+My6xneJZoyK6xMqhiscGoBpTXxysAwijADGrJJq/AxVm8p0SNnJwJ5gI0GWNOq7dEWos1ljuw+R2rYPF68ykCc3LEzvNbvLM/LsJtuzChvYEageaGF9PWOYbMtJlooAkheFERRqaXTYYvoDgWS19tiO5xswOPA8vLlJs1FCjZmmjJMkgV65YG5I6jt32xi9T8NkjPNKlNckLto6kDGaMPGxobEhHDV8Qf3wk8XbOZCXLZhEjuJqcpzSHL9P4jPWoHems7/oMFuN5uWScZ8Bjl8w8MKXJ000sZXStVsUYn5sB4OKFX1hkY4+IFuUpjWNJCisyLI5jGs2PIYAnT7C/JwUyGYifIupmijadeVFBo3NlNTlvnJ13Z2FflIAnjxlkMUhj06leJzZYrIoa12IA6WU0Ltf1A988BJ3giHLRE5rgdYB7oHr9oaq2Jo+OxBH0VnEymdlmk6osjlmJIG5LsLIBqnZmIrtQ2OOicQ+0+NM5BlIonlMoVmZbOlWXUKCglzVbDb545RBw+ODIJzGdpc0olIQkqqWVjVlrqBcsfi9jWDXCvRUudYT64YIQANJZgYlTZaUOGUUNrbfVZ8YDq03FsywJjy4iWv5SeQLp92KLdqP6QuvHfAyLhb5jfnzun55XJSJh/q41oMvzbp/pY9w5vKU6yZyPMuKYJJIgjBS9IUDYDfcnUfftjE/EYsxIrT5wsgH/V4I5BHJ8i1Ey7+Fq67VeIrbLn4soqR5JEPM2Eg/EBKjZek27kUACVFHvtWPXCpny6MGy8itJuZGIklkkI7lEJpR2HUAABuMeczxCOgkMckWWUsXaJdHMa/wCTSiGssW1EAfCd++FjPcWSGQHmEBYyWjSSR2YPoOlXLFqLqPgFUCbo4BnyeZhVnzGZLyZiJSdLoAYxYGmNVJQMxK9mLWQCR2wE4/x2VZTLoVZV0oiMVZY73c6vhV6MZJvsa8XgFkvUjNZTLTNupLESaFZXVgluzGwV+HvZ7b1i3POJ+g6MuklI4c9avqk1O17eylq/MOwoYoLNxqIMkmbAkdV1W52+EOFjUsFF3F1HUdR9heBPHPVQOWYR91cuxRToY01ydzqp+oEg3y728LfGEZgqRlSHVYwo/MItuqRhSKV7kkWKrbbAI56eGbTpVJlQmlfmFgbagFJStPcEnp72MQM/CEDRSTkAxrImoodyifiMAbOohtIvY9/nj3w4tl81nc3LbkUBuQq6wrEb3v8ACgAsmu2KvQ2ckOvKx9AB5uqw22ymiKBtwTVVt3rDTxrhK8taUvobXpaXQpbzJIe7ae/93bHkvbVpiXtx13SJj6LvHuKPmEghmCxibMIa3BVB1dYJ6Sx2F1ddhgR66f708k8J/Ch0xBhdO9s7aW7dHbbyR74zyxZWTMzTzSxmNCp5QuNZApFqFPUdS6wD37E1qx07OemFmVOTHXKg5kapqjBMgOmNA3QnQCWPfUynG1KRHbDJeZ6/3Tk/oX1qeHuVljWWBup42Uaiyg6WUsNiDh+4TPFxeNY4iFLSscwaYSJqDEPHvy1Qil7bn9+A3HuAwHMFokMoB0hQdKRoi6dPMYnWS5okbGiQdjhSzHD6U8uGQDzKA2lmNCgbqrFgdzYxswdI+0H0emVRDCSA0KwanJaljKVQVb1aQzX5o0MV5bhWUfLSlNZeHNJJFTuqlHnXSeWSF6TrQ9Ngj6YD8J9Q8RWL7vmsrNmYY91OkiZNyqk2CSLPZ1s1tsMEZEgUaxPLDJI8aiGTKCLUDMjMgYIAw1C7FHbEUgQcZEsC5Ykn8USW2+k6dArYkjcsfl+7Bzl82EZSMxhADZRDZdTRZmsLuA3XuKLdrrCnDOYwthiqncWVZtWzJYNgbN89zg5w3NyKQI0ospIFO6ihXjcs30rcXYOKi/INpeG0WZlPL0lgNLRixqWg1LfcnSdJwRzXpOcETTSQ8ubU76ZS1EE9TsNWsI/izZv2JAho7A6NZkIT4SJGOkVsT3O3fYj6Y3cE9SMpVmYuYgQgbpruKalYGqNUASz7HvioeVkkzYQyOTlsvQJkTlh22bmMg7AAdywvUD5AwZn4qi9Er6lUGSozKUkFWDqOwINAW2hr9xQRuI+r2mdBKVEcZ6o9YNttTs0jASaiPymlBNkebMp6scQ/hZcCJQS6iZFMjFu8gRlIWiAFHSBq+VRRviHCszLSJLyYkRUVq1W0nc7m945Hfb4dh27X8BykWSy/MDlzICzy0EKRDUAF36XZuwXcljtSjCVmONZwIGWNkHN1L0MQF0hWCiie/kjt2vxhfP5lU2Zo9zvJEwLGS9z0myoLbm9j89geJfWUKjoflv0so5kjhyD1fECQQC4s0TpryKS/UfqCSWSRY40DSSABo9bs9KBd7XY3Ni9z3749cE9ISSKZXcQwAbPXU/azVCxY29vAOGxqysfMVRCmyvPMNUpHYdKi/P5qA8jGNssR1HremGZ7nqCplfS2aO8zcsuNl7yn6Ip27sCzMNqG1YY8r9n8TM0kwNuNwDudgLNbL70Cd/J7YIR8Yy8VJC3Olk3ADane73LHx/Ae1Y957i//AHbUGzEgrSgPQrbFifGlbO5F1jz2yXn8PTXFjj8kHhHqI5KdVamEdxsdJBeEtqVlva1NmvzBsE/UXrqTNJJFkY5NKC5JQtsqk1YUbgXtq/sxq+1Hh0S5eORUAkDrGp/m0dj7gUO+GL0/wscKjnbLc1ytahJEQJGC9lZY7q7Ara9id7xtStb/AD0wva2PdNk70X9mAzEK5vN/eBGZKEaREtIvfVd6gpNiwLOHbjnq2KNWilzGbCHp0DLmAqp2+IxUaG3ddvnvgb6m4lnJUBechZCKjjiYiGuoc08vqO+mxQHnVWFw+osyEZHSbXq20RuAvY69SNR8itBHyvHoecUzTZOeVjNmQiDQVhijCqoqlPW+7D9e90NiDUHANaM+WSbMMYxywcwsag3al4la1B3OqyaWqAOOf5zIGSMaMnMho62Ecp1AfIg0WsdW/ZdhRx5yJzuXJjgaaNXBLARyixZGlyq32A3FbN4wR0LK8EeGRTPHFHIWFiNDNKRuWXUqAWQSAbsWT8saPWGdm5ChBOkfNjGh4VUfyoKhSXJAAoUova7HbCHkvUmeVeuSV9BB+En4Te2s7nxdEjc+Rhlm9arPE8LrMXMkOnmupUHmpTJaq11sdN1/HEUOzvpLLxpGZJsxqcKzOyBxGGB65NLBEUmwAbckWO9YC5qDLPlXnyuZlkzBcA5d0UMS3TqWjqCb+LrpBqhW7OcPjjdotBZLHwwNyySBXSHCHwL+WNeW4blwoDIwBJNrDp7kbECQ+aqzioUIeLSMeUYzIti0c7Bt9qNnSGY+3fx3xUpLao1sMSxApNJN2wNsEHjt4Ax03O5PLlmZuczEAEIALAG9gGq3A27X5xTkfTmVKsvKlrSSSy3072sf59rHb54I5+mRzEgAZdRVgemRG6RfTsxI3339vfG7PrKv8nDPqrcm5BRqr8LXy/XDhnvTURiJy0BoWWB6SewplN12vY9l/QiT6JSWIOx5KEAgmy7Mf5pAvUPF2b7dsS1orG5dVrN51EF9JcwXVVE+pjWnlksVUbGi1bE3ew3OL+I8Jz8K2ySFAFJkVrYDyDW6mtvYe+Oh+lfTq5SEIN3bd2Iom/HyA7VjZxnNCPLyufCHzXj+7vjyz+onlqsPZX9NHHdp7VZVkmYMN0jClB4tlsN86UgD23wmfalxzS0eXVyu2ptLVVmuoeduw+vyxn+z71ksarBOCBsqzE9I76UbwPIB/wCWGXi32eZaZ+YNUbltRK0wYnvYawcZxEY7/JpMzkp8f7KfCs8zBVy6mJWt5ZLPNkRKs6j2s6gFHvVYbfRPp5oUMswIlfsp7opN6SR3Ynck+wHjFvDuBrGy5dK5aKpkpQC1fCrGvJt/0Hvgrxbi8eWj5khNWFAHck/4v5C8S999VXHTj8rfRF+0PO83N5fLKQmhwSzmlt67/wA0Ad781jJm/VDZeYiXJxk79aSEqwN9S2CKq9iTgdnMs+cnkmYFhZ3BtFAvx7FR9dhvvjVl/SxuN4ZQjHZQux6bvbe6H7/nj1V+ERDyX/kmZ0K8B4zFnG5BlVDuI0mC7+dmEYU2dqO/tjVm+FpGQCIoySNiq6gR3BBXp8nc9v345xnOFSxOwKm1NWO2+1/Lc12wa4dx95bWZ9XLQaWdjWlTQ1ULbbbcE42hhMaPPD4VINMmoqVUgKdx812vxWNLZMghl0rW3wnbt8u/645+3G21q6SoKBBUWb9u6VsbwxZb1DIQNQvYW1AD28ihZH92CN08TC1WaQLewEjH50SG33HsPOAnEoZeZGwl7SRbaidy67UWIq/7MEJfUcS3qcBvYNGMCZvUKM0aCSQkSo3ZGBqRSBYbb9xOCr5s/K5ZtTMFUFgqEKCqgCgBvR32Jvzj7I8kqcttS7g6r71uRtXcHcY1cIESxIzMGAVR0qxo6N7qxvv4ra8Esnw6HNsqpZjjJMh1HcntH8vc/L64lrRWNytaza2oAVB1xxQ5jTHYQNIoA3skBwpJJIJ032HcYL8RkeJRIZzHpdI2PIGxY3rt22WvArYVXfBOfJQZWSJSJJDI5ESmiiabbsK2WzV2QLAxryEEE7zMVtjpWSOSMLVbrYrq27MSdseW2afY8eyuCPJ9L2T4dmUeObMTloHkqVSNJuyq6hZBTVW48EeMPhGEr7TeNKmX+6qaklrb2QH+8igMV+k/XgOW1Z2QB+ZoQKpLsABvpW7o+axneL3rFmlJpjtNDhm8+sdatVntSk2dhV9rJI2JF/pgZmuAtmB/pBWj+TTqoe1k6f3D9cZ/88ebtlYWlFga5DykJP5QX3ZvkBguOKoEDS3ESa0v3BHft3H84bYz1arXdb++Ff1fwUQ5RmsGNSLUKE+QI0kKavsR5OL/AEnmMxylWKpodA0vLqQofK9izqBXbsdrPgpNlWzUgLCsun5WUXKwNg0RaoK/3vp3MM4UWSAB+gGOpv8AHjLmMfy5R1DBpOXhllY8xwGkY9tRA7D2AAAHfCD6n9TBow+oSTyLUaJemEON/wClIQav9wF4s9d+v0dWy2WOoNtJIO1eVX3v9rthN4eVQ62G61pHYAV3JG5O/wD642xY+uVnnzZe+NfBrINJEqRJJcbC3okAsQSbHnTWnf5Y9yS9QtTW3UTpFe3b2uh7H54GycXXSaJ38DsO23/LfxivK5rWRGisRqGx6ve7N1Ww9ht8sb8Xn5LXco9o1hQSNRsrZJAsAHYm63vv4xmMWnS6AhuXsV3tu+pS1bDdSR2Pa98EIodTk6CU011D8tEE0NzpvV+h9saOIBYoCOkG7joaTd2CF7Kb9+wI9zhvvS6628Rwq8KOPw9a6RplIGre1N3R2J0nt743ZLgwk31jShAYSSgrYFKOkszAHewtDAfhEhEaXFG9lj1q5LUbrbY9j2+d4Jf5NaUM3KRdyaR5hdnvSrXn9KxoyZ+KQzFm/HjUKdg+aRqIG4tqYA+x7+cB8tk9M0Zd1rmoCEdSaLA7AHBvP8HXkktBJFJXh9hfbUsx1GxvqDDv2GMWV4K0U8TFlB5ibAbNbrsKBr56qHsTgLsnxdXaOJiUjC/iMt7KL1BUBALNWn9cE+CerDljPKqq0bUAuogJROkDp6zpO9V2xinyFZiKJTTiO2ZCSarUCRZF71Q03f64J8E4L95hdHZY4htTMAxk1CljXyd2HsNQF7YlqxaNStbTWdwLx+ssvnYqlJyssbB1ZtwrDsQfIIsaTVgnHzIeqxDln5XLnmtm6CwQge2q2pVHbtQoYD57gEC5NOVOBKXIdiSySlNgLUalCnUAwFEfTbXN6hgblFwmXljQKJIUFHat2BL79t1cea8jH9mNN/37b7LHqjMa+XKX5ksuosd9IGrp0bAhe439sefSWQaecQghBIwLCjZQWW8fDXgnuR3x79SZeAyh4szJOT8RYdQof0VFAiqH99YI+j/WEGVkcSpqJFJIiHWR+yQW8n28jzju24r04rMWv346fk+DRRAaV7drN1fsOy/oBi+bKIxBZVJHYkdvP9u+B3CfVWXzCFkfTXdXGlhtfY+PmNsZON+uIII7VhK5HSi9yfF+2+Pn8bTP5fS5UiN/S/i/rDL5ZnWVqZdO3liwuhXsNzdY536n+0KTMDlx9EZ327nvsb7/AFws8Tz8k8zSyEszGzfb9B4AHjFRQFQSNht33J8Y9uPDWvf28GTPa3X08o29AWd9/wDHYecMfpnNrp0Ml1e+m++2/wAv8dsLLCvp9ca8pMFjOnVrumH5dOxG9+97VjWY3GmNZ1Ozjm8nlSnVGF3BLqPhJsDYEX27d8AxlyH2FRFq1Kdj5Ng011Qrbb64objDEWTR77djexFe1V+7GYcWNVW24J+oPzrsccxXTubbMY4hCifCxJFAE2O9iyK83+m30Xs7nObIbIr5n9w96B227YxtmS1BV3Owq7vbsP4/U428J4NJJYWKdn7DRHsPqTVe2OorpzNpkegnRJOQEDqqFUdYkkDgCtQ3JHUSbvtV1giskYiUpCiSgMWd4tK+NNg7C970tf0vH3/MnMZaH7xO4VXDIFMbyqATRVzE3SdrBUEbd8YRxKSIjqjqgATNKEpt6IdGrue+43x04GuN8Ly7RxIkcJzihRKVaUQjY9LBbRSVKkkMKOBGY4BNCqTHKZcIZY1E0MryqDrXzzmVd9uoYojIl6TmsvAtsLErEE1RJCxg9W3UVPbuMZfujxy6lKlNa6jHm1YN1LZKEK5v2K4KO5nIymDLiOGRcyhDa6ZiV7ilCaWBGk3qPb3OMOQ9QSkoFRUaJiXDGgQNzud9yX96vYYb80mTH3VpY5HkGWhJVZQinp8grbdvc4pizuW5g5atEV9njbZb7jT7nyv64OSRw7ISCRJGGmNtieckdf0ru1A86d8Gp+CxhW1zrMWYKFSQHTXwhyqbHerB84asr6h1yHmNLKCaUgZbVt72pO/0wTf1FlypLQ5kkmz+I1k/Renz2AwHKcnw6LmMHlhj335jsQB7UE6vY7jxg7mchBmIiI8/l0PbSMqAu5JHUmpg3iwo2GGyLMd3WDiTIfKlSB7baNz/AI3xRm/Um4IynFoT4eNrJ8WQQV/hgpM/zZzD6pDmcspjSuubl7DtdrTD5Y85z0RxAi7yyoBZZZ4gtAd+mm/hh1yvqDNysEjXiDsRtzsvAQPa25YC/UnGA+tWjaVZXJaNiuk5WJWUjvdA2L2sD+/E0u3NslwF5L612YA6es96tUXqYD5DtXvgpkPQ+YLr/o8hiLBS8yNFHe+5/OQBvQ38Yect68zL3y540pv/AAyGuvhugmn5aTXvgzkvV3EDII+ZlGcg9BkGux43RBfuMUIHEPs6SKTozuWdD21u0RB9qKMKv54+5X7PkICvMjOdyIDJIT9FSAn97Vjo7ZrMKpeWQoipqmkjkgZxuNTKUgL6e4qr27jzh4161yDw8qPMrNoJIWZnSQ7jdJ7Gmh798QJ+a9KRROAE1v4GYjmSyTQWiV8EDUL7XWB7egp1YL9zlvVShZVKEg0fjX5eSRht4Vx9FJUNnQhXYrn0dQ1GgKJYD5k+BtWNxLTfBLntZBGp5U06a/aWEt32r9cAnx8AaBwJOHmxvqEsXf5Nq7j2A2wX4Xl5cxKBDkJnSKrLZhCFY7WGKabA3o3VX9b85w2NFHNaWULv1yuI/wCjpBB2PmxY/di7Kcczj9GXzCwwIlAZfLjQNO5NkMEJ3F+5GKglxLgDwAyyCUgEAEZm1F1Ya2hJNfs2MA5vVM4kZX4YqqmwMqSybgd+pwDZ8Vt7mseuKcXCpeYkncOdO8jDVt/S0GhV0B38YF57iSZhosvHcMjaVR49aAnRZLBmonslUN9yfGOZnTqImfGjN/a/mQTpyuWU0SAYXse1k0PngTxX7QOIZtQJYoxEzKC6QUK1D87WRvXY41R8HYRRSTcQmiMiWdUWsKSSps6rFEb7bY85j0yiI0q8ReYqt6TEwVusDTZYgX3B+nviodxwjKSpl+bnYopFy8f4b6LA0iviYfXG7I+l8qH1DPRtsRQ5XY7eScWp6jyaZLLieJJZBl0bl6FYglV237e/0GMcvE8kRqOSyAvvq7/wy5xRvyvoTIxCxM8hA/8AEjBP0Kqu5+owOzXCshCRIyZqC+x+9qo/jmD5PjGSDP5Bztw7KEjvUbVXy1QLeNB9W5XL3WTgRTt0xsbHsdMRoX77Yg1JkI5TzIn4k5PlM7Gbo2P+2Iq8bv8AIkrKQI88p93z1Hb+i7D+GFz/AClkswSV4fk3Pe0mija/nuGGNkGQOxi4dOo/1PEh/ACWsBuX09xAAlJswCBYVs2jg12FtlibPbfbCrx30LLPIsuYTO66pyEhk1b7HVDTGu+6E4a8jFmVZW5fEUOrZJMxE0VAX1NTsAe394xjm9SPK+v7tP1eI+JRgf1RKAP0wAThPA4ISE05pW3GqQTIN/c/d9Pa9zgkvBcrYuSOx/r5L3+awg40txMEqGyWabVtTcRQ7jegPvO//pjXHR+Hg8pHuJoSf+N/fgaU5fNwQRvFGuSdJABIjzSAsO25dDe17bb74G5n0VFK+uPIu4FMNGcRhTDY6ZAdiNwLrbDFD6pbKgoeHZxF3a7Eqj/eDtpHyvAviXqrI5tgJ8rnA3cNGr70DtcL2a9jgBkX2ZRMReWzcQJ7HksF+drKP7LwTn9FOkce8zLuSjNEGUjsSWcqfegcePuWV/LkM4druedoxXvUk2sj6KcY4uJLGSw4dlSv5RzNbf1irX+4YApF6fJJvJNmFNHeaJAK8aVchr77k3gb6uzsTAJJlxlhFepopEBHSQFBUqpZRpbRbbeMVSeto01GbhSFAaBhIYj6got/pgH6s4zIUMsKgo0wkA5aPpWUDSLNi2Y7rV98c33rp3TW+2viPrZZczlomjWXRGTCcuAQzSbaiCeggL23o2cfF4BodBMy6zRjiDHcgWxJqtTMFArSAO2AmV9LSI7TyRoksgLpuwEVbEMsY8ggmthfcY35zjDzSRx6NTyLy7hkUx2pDakkNMrqeqjfn3x57bmenprERHcLJM6sDGK5JOWNbRMnMVtrlcF6ApvOodh385XzaHKuz5XLqTYWQcxKZaNbuwLA12JHbveA2c4fPk86iZieYoxLa4wWeQe2/wCY0Ae4HesVniETRukZWLvXNLFnN7jdTv7EnvWPRTz15snvmj1/nbmlCQoYQsccYC6VsWik2ZBvRPcCsWR+rMwwO0Owu/wWo/KkHy/jiuLhfDpBCZZ545ORGzJArAC1DWxCNqvvd4snh4TE4QTTO5F/jZiSJFB9yQCb9gD57Y7Zvf8AnfmUIpYCLH/dzf1sGv3DHmb7Ss0hNS5MAAWrI6kfpe/6YsyIyXLL1kFIG4OYkzLVuB02L28A48px2AuIESKQsLoZGPTt/ObMAfvNisAKn9aPMWEsXDJj3IMLsa8kkjGNuJ5c2TksipJ/LG6be/xiv0wUzmVhuzkEDEfEuiO/6ucFfTEymZYPS5WYjuQme0H/AO6Yd/lgAuY9WQxptBl1YNQCzznx7CQafrdY2jLTzhZl4bzlko60kn3FVsXcAbCtid8bM96mjVmR4HDDuH4sl/r1nGjhvHllAQaYW/abiheNVA8qkyv8thgoG3DJYGBbhMN0SVlkBXf3DSEn642njyIgC8Iyol2siaNUvzQD32+eNPEJsrGNUkUM6SnuHzbLIfO5Uq/jyRhKzHBomnLRLywWvQIJGCA9tNIDQsbXgg8/G3mYE5GFAAbEWe5d37/ii/GMohnNBcohQtZBmjmoVXSdZYHxe9jvvvjFJwKW95mZSNrysu30Fe+Lo+CEJ8DEg2AuWkA9xuwA238+cBOI52cKGWG9PxK4ZtA/ZDJP2ArwPbGFvVMi0fu4ut2E84A/qzbfrgnn81KquhysbROdVSK9KQB1KyNqU9x/zwJy3FQjCsuqeVHOzFfUDfAfZfV8z0EEq3VrHmJSGHzDMxB+hH084u9JZqHL5qN5YZYwNQJcFlBNaGA0giuoE79/rgtJxTOTRmWKAaUG7AzldPuSZFUWP1/fgBLnJCQwCKALOieRlb22d9q+uJNdxpa24zs+RZyOUFVmQSh3miZmpXRu1MN12226lrtWEyD1EuWzVkc4czXL8LDmdQ1RsAB570CaGAiRxMzayEAI23PagTtsSfb6b40tFl9IaNndtX8kV2I7katWoE13CisZxiiGts0zo9+oPU+XmycWYoVzP5JyBIV3VqAvxvvtthNz0imM2sUZI6FZLZje+kqpCte25FYC5pA7dIRL3+M0e/hiSPbGmPOmIHWBqZKU6VPf6j6b97x1SnCNOMl+c7dYz32FvKTrzxYUFXVECQi7Kt6uwFfuxnj+wJ12GdAH+x//AK/hiYmOnOkT7B5QCBnE3FH8Ij9LD3jI/wD0fpyP+uodq3jP/wC2JiYLp8h/6P0wDaszCbqvwz/Z27f3Y8f+wHMAUMxAd/KGqr2rvd+cTEwTTO32C5xarMZf604//E4sH2NZ5VZBNlSGG5Oq9v8A5fbft9PbExMDTFN9jOdXTcuWb+k0hA2/oYG5r7Ns5l7YvlyANxbefrH3+d4mJgBuY9HTqGNxCzv1sdvI+Adz/Zigenpltbjvt8TV/wCXbExMBpTgcxAROWCt3ZNGv9z6fXH3iXBcyZA8zROfqaobBdkGwG1X2xMTAWTvLseVl109whcAge6klSfmQf4Yxr6h0hkZIzW+0EXf+p9MTExUex6oj+PlAGtNCGHTvvdGM72O/fc4qzXqCQq0WwA36VRABf8AMQEmvNjExMBVJlAqK1DqY6a2qqG5qzuf3YxTEuRvvXc+brExMVIf/9k="/>
          <p:cNvSpPr>
            <a:spLocks noChangeAspect="1" noChangeArrowheads="1"/>
          </p:cNvSpPr>
          <p:nvPr/>
        </p:nvSpPr>
        <p:spPr bwMode="auto">
          <a:xfrm>
            <a:off x="431165" y="11113"/>
            <a:ext cx="426720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hu-HU" sz="2520"/>
          </a:p>
        </p:txBody>
      </p:sp>
      <p:sp>
        <p:nvSpPr>
          <p:cNvPr id="9" name="Téglalap 8"/>
          <p:cNvSpPr/>
          <p:nvPr/>
        </p:nvSpPr>
        <p:spPr>
          <a:xfrm>
            <a:off x="295139" y="6767208"/>
            <a:ext cx="5543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Kálmán törekedett a királyi birtokok és bevételek megőrzésére.</a:t>
            </a:r>
          </a:p>
        </p:txBody>
      </p:sp>
      <p:sp>
        <p:nvSpPr>
          <p:cNvPr id="10" name="Téglalap 9"/>
          <p:cNvSpPr/>
          <p:nvPr/>
        </p:nvSpPr>
        <p:spPr>
          <a:xfrm>
            <a:off x="295139" y="8115497"/>
            <a:ext cx="58470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Támadó hadjáratokat vezetett </a:t>
            </a:r>
            <a:r>
              <a:rPr lang="hu-H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Halics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felé, és meghódította Dalmáciát.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7553631" y="8319004"/>
            <a:ext cx="5362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„Boszorkányok pedig nincsenek.”</a:t>
            </a:r>
            <a:br>
              <a:rPr lang="hu-H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Megszüntette az istenítéleteket.</a:t>
            </a:r>
          </a:p>
        </p:txBody>
      </p:sp>
    </p:spTree>
    <p:extLst>
      <p:ext uri="{BB962C8B-B14F-4D97-AF65-F5344CB8AC3E}">
        <p14:creationId xmlns:p14="http://schemas.microsoft.com/office/powerpoint/2010/main" val="4482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://m.blog.hu/to/toriblog/image/III_be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949" y="6409049"/>
            <a:ext cx="2709454" cy="3108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elli és Kálmán\Desktop\Új kép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544" y="373532"/>
            <a:ext cx="4875055" cy="3767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98267" y="163286"/>
            <a:ext cx="4496744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Béla uralkodása</a:t>
            </a:r>
          </a:p>
        </p:txBody>
      </p:sp>
      <p:sp>
        <p:nvSpPr>
          <p:cNvPr id="3" name="Téglalap 2"/>
          <p:cNvSpPr/>
          <p:nvPr/>
        </p:nvSpPr>
        <p:spPr>
          <a:xfrm>
            <a:off x="78135" y="991735"/>
            <a:ext cx="7715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királyság helyzete a 12.századvégén,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Béla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uralkodása alatt erősödött meg újra.</a:t>
            </a:r>
          </a:p>
        </p:txBody>
      </p:sp>
      <p:sp>
        <p:nvSpPr>
          <p:cNvPr id="4" name="Téglalap 3"/>
          <p:cNvSpPr/>
          <p:nvPr/>
        </p:nvSpPr>
        <p:spPr>
          <a:xfrm>
            <a:off x="76010" y="2022242"/>
            <a:ext cx="80040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magyar-bizánci szövetség megerősítése érdekében Béla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bizánci udvarban nevelkedett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két ország kapcsolata erősödött akkor, amikor a bizánci császár, 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Manuél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lányával jegyezték el.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</a:t>
            </a:r>
            <a:r>
              <a:rPr lang="hu-H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Manuélnek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nem volt fia,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Bélának magas méltóságot juttatott, feltételezik, hogy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örökösének szánta. 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Bélát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mindaddig trónörökösként is kezelték, amíg a császárnak fia nem született.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851753" y="437834"/>
            <a:ext cx="29498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Anonymus szobra</a:t>
            </a:r>
            <a:b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Városligetben</a:t>
            </a:r>
          </a:p>
        </p:txBody>
      </p:sp>
      <p:sp>
        <p:nvSpPr>
          <p:cNvPr id="8" name="Téglalap 7"/>
          <p:cNvSpPr/>
          <p:nvPr/>
        </p:nvSpPr>
        <p:spPr>
          <a:xfrm>
            <a:off x="8140161" y="4251908"/>
            <a:ext cx="4447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 azonban az eljegyzését felbontották, és Béla hamarosan visszatért Magyarországra.</a:t>
            </a:r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kwMBIgACEQEDEQH/xAAcAAEAAgMBAQEAAAAAAAAAAAAABQYDBAcBAgj/xAA4EAACAQMDAQYFAwIFBQEAAAABAgMABBEFEiExBhMiQVFhFDJxgZEHobEj0UJScsHwJDOyw+EV/8QAFwEBAQEBAAAAAAAAAAAAAAAAAAECA//EAB8RAQEBAQACAgMBAAAAAAAAAAABEQIhMRJRIkFxA//aAAwDAQACEQMRAD8A7jSlKBSlKBSlKBSleFgDjPNB7XnFK175tlncNnGI2OfTigw6uStjKyuyFedy8GofT76Q3aqJnkXbkhjnk1Fw6ncyRvE8jyKVxtzWJLl7RgyBcnpkVXH5flq+RtuQH1rJURoeoSXdsDOqLIGK4XgYFSwNR23XtKUoFKUoFKUoFKUoFKUoFKUoFQuqTFNe05A5AMcpZR5jAqaqodpp/he1ekSzDbbtBMrSDyPHB9v7VKl9LYjZUE+da+oXFpbWsst/NFFbBf6jzMFUD3JqtXHaCeVNkCNEnm2eT/atVYILhhLc2wnaPJVpiXYE+mauJ843Lm90q6t5Dpc0M5ikCOsPRDjI8vSsCfCzShbkxLuUYMhx09CalLSygktigj7tFJIAwB+1aOu2dvDE54zxtDc4z6e9TWb9prTLGK3VGgYFDyCrZB+9Sgrk8Gp3mmXAltZiRHkd2SdjfVemfepjSv1DjjYxa3EUYtxJEnGPcVcanUXu5m7iEydQOv0r7Rw4BB6ioTVdSiutGS7050uIZGUBkbjBOM/b0qUtM4OfLiitqleCvaKUpSgUpSgUpSgUpSgVUe3DYuLPB5AJ/cVba51+pD3VzqEdtZuyLFCDKyfOxYkIq54BJByfQe9Ge5sRsmqWkM6wTXC97J0iQb39vCOlTUN5crCDFpszEjBWSZEz/NU3stp6QXLrGFXxsZ5n8lQ4JLe5/OasU+u6bYJm3vLNiPKWVwDzj5gpGasuuNmek/YalqbnuE06yjYDnN8T/wCusesPeyI3f6dEdrqSUuc8jyAIFV607X6bLqVy4maO1W2KhmQ8u3yj+ax6z22tb6FLdHiS7jVBI7ybU6eLkZzyfL0NTI1vhF6xdx2q5vIZrUEnHepwPuMjmq9dXAkHeQyh0I4KnOamby4iuoDHFq1s3l3eW2+uMlfbrVGaCKXUQltLJaOc96oXhB6jyNLSLV2R1e8tdRhtEkY208g7yHPAPGG+td4sW3xhq/OvYu4S51mwSeQLc96OMcOBnxD+1fojTB/QFSOnLdpSlVopSlApSlApSlApSlB4faudds3D6zcKxaOJI0R5CfD0Jz9RkV0U1yvW2ZtVvopdy7p5Sc+hOP4Aoz0q2s3LW0cdtHcxRl2HeSsMKCS2Wx6AAt+BUNPcaDOoEVtrt3uBRLsShRkdSEHHqcVeo9PtbzbJqEa3JRdiI/K543E5/ArZXRdOUlzc3cq92V7t7tu6Ax5gYyo54JxzUysbEP2D7PQyiX4qKOe2eLvlWZWUjHTIPtVV1XR4jq2pzypey2dvcOgtrSItIE+bn0UZHirqGiO3xbbGAjmRnRMbS4x6f88qp7szdrdTjHjspW3HYxTaxJP+EjnFCdRRb/UNMlQpZW9zZSKMxid+8DHzB9PrTTY1uriFZ51gVlxJKx+SMKST9gCfsKt2vaDZXiO/xMxYNnxBCc/Xbu+2arNzpYsJoO6Y7XjKszc+M5H4/tSqsPZuxhXtbp8MSNHJE7TmNjlogxOyNj/mCbSfc133ThiAV+f9OuIdN7RWEiuxmnvTM5JGe7ztQn/USze4wTX6A08/0AKRrltUpSq0UpSgUpSgUpSgUpSg+TXJZXlutUuDcq4kMsivu6DBOf4rrTVxPthNPpkt1FFFJJ30p72WNwO6TJJA9zkDP1oz01Xnu++SCN2aB+Y2PBdc4z7elTljaJdx7JpHaAf9yMcFseWfSvmwsFltYppAbeRDllZs7CRyP5qK7U9o5rCRLHTHjaeQbUt4sGRuPm4+UefPp6VHP+MWraR2gtS95aazNe3QkyIpo+7zk8BWB9D6YPtUFb6V2ok1BtQumQGWUSTQFwC6jA4H0+nSp7RbTtbI66g13ZzMOUD3vEeM4yuOetVftBqetabJ3d5cRtG52gwzK4BxgjyP+HzHrV2L+klq920HebcBC2VyMcVU7/U5LhGM54PH0HnU3eyDUNJQzzK7qhIkR8jbgnHTrhT+KrUttJHgygpkfKwxUFguEaLW4YpCDcCZN7A5y2VH444r9J6ST8OB7c1+ZtBuPjtZsreRV7wTxqpHORkE/wAV+m9KGIeBweho3y3qUpVaKUpQKUpQKUpQKUpQfLVyP9SrNhqV3bRWxXvwssLr5v1LenX/AJzXXTxVC/UF1ubkJsLfCx7zt+ZQ3nj04qVnpXtEuY5dJt5ZUCyPFuKkng4wWz7jbj6VH6P2bVL+W/F6Jbmd2DvkMsakjgHz6D24Fb1rI8UMV1aBe4EaxuFIwhXKoBn658/4xhuJbgSLJa83CkGWYqYxnHhQLk49SeoAPvVxjXxqfY/S5rxW1NpbpipEfeE5X3PUgdcDjzqp9oOzxS97iJP6RA2IqY4Bxz5gD7g4q5PqV42pxyqHYRIWKQqFGDwSxPOTn0/NVvX9WM1xK+W3KqoipH4RjqMeR8Q68YqeF1CaFo1xBeLFhWilb+mWGQXJ29PocknyB9a0NXvkuo1czF1YE4x0OOMH0q2XWqvZaBdwy2u2IyhQGKgksu3BHUjIOcccjmqJcFjKqBSuclVz8q54oi8/o3pAu9Xub+bDfDIFjyo4ZvP7Cv0BZxd3CoPXFcq/Re0WPSrmQfNJc4P0CLj+a64vAxVjpPT2lKUUpSlApSlApSlApSlAqk/qDmzMV5HtLyL3WGXPAyautU79SbN7yysEjQnNyFZh/gBB5NKl9OeJfzQiaRYYpgDlYzGMDB5I564NfeldpNEuLtoLrZZKC2DcEiPBwPEffJB9q3prERLOHJxkxhfXj9+h5rn2r6eIrl1IwwJwwP8AvU1zxOa12hQdpl3O0sEe0nbmMsuFIPsSORnnkdKldtk8netdWc3ebZBI0u0qN5PiHrtxkeWenFcxvBN8S0jsS55JxitWSRvUjPpUXF/7Ta7pgsY4Tcx6hKJWkVIWBjDBcDdjkjOD9B9qpRnM1280mAWwMIMDoB0rUiRiT5mpC2sxcEpnDk9as8np1v8ARW/E0eoW3AVJI3X7rg/uK7Cp4ri36MWUttJfyP8AIdiKf8x5Oa7PH8tVvn0+6UpRSlKUClKUClK8zig9rwnpXy0ir1YD6moa57RWscrxKWBRsMzL4QPXNEtkbF/rNva3XwocG42b9mPKoOS9a9vUWZj3Z5x/ArW13Zd3iXFq6i4iYeJW446DPvWpvV9jMwQycgZwev8AtW5HHrq2vm6L3Us7SRRSNA6oVOcEDPUfQ+XpVX1nSRNGxEeJQCFPl/pP8VM207Ga9ntlZ3W8cAfMsg6En1xgce9Z5pYL07J0+GkVdvPKkex/vWLFlcp1GwaKXbINrFQc+majJ7FcE46V1a/0S1vYHVXRpByj7hx7VDwdlXRZvjSgVxtVQQePPzqYuucCMRkmp3szpr32oW1ucJ3jnczDouOv7Vt32gG0mbayTqDxtYcexqydiLERTi5nUK27u0G4Yxnk1qeEutrR7+XQ73fboCMjvU/ziuraNrFrqcKtBIu/HiQnxA1y7VrHudUue5J2bg3GR4XJ4wfcGsmnahLZS9z3gJWJJ0aM5aIbgB+dx49AfShOsdgzXtVPRe1sEjrbai6xSnhXz4WPv6H9qtEcqSKGRgwPQjkVMdJ1KyUrylGihYAZPArVv71LOHe/LHhVHmars19LdHM0h254VRxjnj3/APlM1jrucrDJqdqhKiVWfyVTyT6D1qFvdYumLLCNvUDjofetGaXvZlZkG0Y42+lYpWfnap48+ua3I5X/AEtfNxqt4x2yQPNIWx4CFUce5rBLeTGMbrRg3IK4zzj+OtYpWvX4EMYPk8khH7VhkttSKnvtReJSvEVpGqke+4jNSs5rBNeXuAtpppQY2jvOBj1xWcPLbvvurRoYlGZGQqcg8kAZyOfzWH4JLKZFgkvbl28bCe5baB6nHOevFRl9caVpl7a2rsYIg7FgULAD29if96m1rwm9N0t47MyOSr7S0e5sMCzFjnHQnIzXrafO0qqGVy5xg8Y+uPz9BW7p2pWl+o+EvLaYH/K4z6dPtWK6snaQbp5FbnqSKKjZdL2tlrafjncoHA+9aVxa7QojgJ8RUlnXg/XNSqHUUkxbajcrkc5csP3rUupNZEnE7yZ5yUXcT7nHT8VMXUNc6fdgEJZptJB8LDpW5baXNY20TzNEO7yZAZN3nk4xWyRqTKVuGTBB6gdMVjiUrFLGAOVLLnru8ufSria37wqzO0+JJZSC+8ccZx9MZP5qvzxQ2nxUrS918Syb3lUuABwE46Dlj9TW8Ly2vrYuJQssQCPHI3i3jAOPXyP3rS1JwNJu5J4luIUTxRnpJ7e9Ee2t1b3Ux7q6V3TySIjZx6+XSrFo+q3en7WgkEkTH5FO5fc48qrlvaEQRKmkMkMWHQdQgznoelfc4tiyxw2EcOT/AINyH2xgirLpffh0SPtZbsgLwNu88EV7XPRdPEoSONWUDg5J/k0q/GHy6XPUtQa9u3ccQxttQeZHr+1YBMCclscZqLllACKHbA6Buo+tfUE4ZgCpOeAakSpXvcr4ec+Zr6ZZE2I+emawI3KkjjzJFbt3cQXcqtnACAelNq5GhLuVuMk+3Wvt4WjhLMuc8fNWRXhjkBkVmA9GFfCzs24SBdgPBz5Z9PvRC2tznHhyxCfUny5rmF079oe2TxwTF7CJ2ghcY5jTzx7kEg+4q/dqNUOn6Fd3CHxOvw9sRz43yN2PPAyarPY+ySHTbi9kQKArrEPQAcn8ripfLXP2317N6aLuH/pouWIEityVx1z9jWVLKezhubyLX761t4lL+IrIiKBk8EeKtlwixzEndIsODj2hJ/lgPtSeIPa36sO8CxPjPGAFz+KmLa17fUe1hPeXAsJgyh1Z7buSo99rZB9sGsFzrGq2MS28VhHLM77QoDSeL1ZiwxnqeD19jU5clTCZAA2ACfzzWhqEQinhmDkiRlLKfI4A/cCqmoPUr7tRPpzThtPtj4twRPEoAJ4bkeXp5io+10fUoHiuZNTlN47FmE2QqqBkgepP0Aqw6u5XQbopgHYcHpyFNZVcTakqjDJF3UbDpgsGB/8AIVKsxBa1pKXEECWciR3EcvEgjwrAoeNnkeAM+1a//wCNrMs1pBPqsbxQukjQrH3YyOni5BPPmB1qwSWqiGSOJmDBkdSPI89K2JTmGMD/ALu0Zzzj2pIWipdRD+vJjnY20fufLzrGVYr3jSKcZJRlx19K8a8uZEIlBlYry31FfOHkALjG3yqxlEt8x3BicnoaVtvDIrsIwWTPB3daVpdf/9k="/>
          <p:cNvSpPr>
            <a:spLocks noChangeAspect="1" noChangeArrowheads="1"/>
          </p:cNvSpPr>
          <p:nvPr/>
        </p:nvSpPr>
        <p:spPr bwMode="auto">
          <a:xfrm>
            <a:off x="217805" y="-202247"/>
            <a:ext cx="426720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hu-HU" sz="252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kwMBIgACEQEDEQH/xAAcAAEAAgMBAQEAAAAAAAAAAAAABQYDBAcBAgj/xAA4EAACAQMDAQYFAwIFBQEAAAABAgMABBEFEiExBhMiQVFhFDJxgZEHobEj0UJScsHwJDOyw+EV/8QAFwEBAQEBAAAAAAAAAAAAAAAAAAECA//EAB8RAQEBAQACAgMBAAAAAAAAAAABEQIhMRJRIkFxA//aAAwDAQACEQMRAD8A7jSlKBSlKBSlKBSleFgDjPNB7XnFK175tlncNnGI2OfTigw6uStjKyuyFedy8GofT76Q3aqJnkXbkhjnk1Fw6ncyRvE8jyKVxtzWJLl7RgyBcnpkVXH5flq+RtuQH1rJURoeoSXdsDOqLIGK4XgYFSwNR23XtKUoFKUoFKUoFKUoFKUoFKUoFQuqTFNe05A5AMcpZR5jAqaqodpp/he1ekSzDbbtBMrSDyPHB9v7VKl9LYjZUE+da+oXFpbWsst/NFFbBf6jzMFUD3JqtXHaCeVNkCNEnm2eT/atVYILhhLc2wnaPJVpiXYE+mauJ843Lm90q6t5Dpc0M5ikCOsPRDjI8vSsCfCzShbkxLuUYMhx09CalLSygktigj7tFJIAwB+1aOu2dvDE54zxtDc4z6e9TWb9prTLGK3VGgYFDyCrZB+9Sgrk8Gp3mmXAltZiRHkd2SdjfVemfepjSv1DjjYxa3EUYtxJEnGPcVcanUXu5m7iEydQOv0r7Rw4BB6ioTVdSiutGS7050uIZGUBkbjBOM/b0qUtM4OfLiitqleCvaKUpSgUpSgUpSgUpSgVUe3DYuLPB5AJ/cVba51+pD3VzqEdtZuyLFCDKyfOxYkIq54BJByfQe9Ge5sRsmqWkM6wTXC97J0iQb39vCOlTUN5crCDFpszEjBWSZEz/NU3stp6QXLrGFXxsZ5n8lQ4JLe5/OasU+u6bYJm3vLNiPKWVwDzj5gpGasuuNmek/YalqbnuE06yjYDnN8T/wCusesPeyI3f6dEdrqSUuc8jyAIFV607X6bLqVy4maO1W2KhmQ8u3yj+ax6z22tb6FLdHiS7jVBI7ybU6eLkZzyfL0NTI1vhF6xdx2q5vIZrUEnHepwPuMjmq9dXAkHeQyh0I4KnOamby4iuoDHFq1s3l3eW2+uMlfbrVGaCKXUQltLJaOc96oXhB6jyNLSLV2R1e8tdRhtEkY208g7yHPAPGG+td4sW3xhq/OvYu4S51mwSeQLc96OMcOBnxD+1fojTB/QFSOnLdpSlVopSlApSlApSlApSlB4faudds3D6zcKxaOJI0R5CfD0Jz9RkV0U1yvW2ZtVvopdy7p5Sc+hOP4Aoz0q2s3LW0cdtHcxRl2HeSsMKCS2Wx6AAt+BUNPcaDOoEVtrt3uBRLsShRkdSEHHqcVeo9PtbzbJqEa3JRdiI/K543E5/ArZXRdOUlzc3cq92V7t7tu6Ax5gYyo54JxzUysbEP2D7PQyiX4qKOe2eLvlWZWUjHTIPtVV1XR4jq2pzypey2dvcOgtrSItIE+bn0UZHirqGiO3xbbGAjmRnRMbS4x6f88qp7szdrdTjHjspW3HYxTaxJP+EjnFCdRRb/UNMlQpZW9zZSKMxid+8DHzB9PrTTY1uriFZ51gVlxJKx+SMKST9gCfsKt2vaDZXiO/xMxYNnxBCc/Xbu+2arNzpYsJoO6Y7XjKszc+M5H4/tSqsPZuxhXtbp8MSNHJE7TmNjlogxOyNj/mCbSfc133ThiAV+f9OuIdN7RWEiuxmnvTM5JGe7ztQn/USze4wTX6A08/0AKRrltUpSq0UpSgUpSgUpSgUpSg+TXJZXlutUuDcq4kMsivu6DBOf4rrTVxPthNPpkt1FFFJJ30p72WNwO6TJJA9zkDP1oz01Xnu++SCN2aB+Y2PBdc4z7elTljaJdx7JpHaAf9yMcFseWfSvmwsFltYppAbeRDllZs7CRyP5qK7U9o5rCRLHTHjaeQbUt4sGRuPm4+UefPp6VHP+MWraR2gtS95aazNe3QkyIpo+7zk8BWB9D6YPtUFb6V2ok1BtQumQGWUSTQFwC6jA4H0+nSp7RbTtbI66g13ZzMOUD3vEeM4yuOetVftBqetabJ3d5cRtG52gwzK4BxgjyP+HzHrV2L+klq920HebcBC2VyMcVU7/U5LhGM54PH0HnU3eyDUNJQzzK7qhIkR8jbgnHTrhT+KrUttJHgygpkfKwxUFguEaLW4YpCDcCZN7A5y2VH444r9J6ST8OB7c1+ZtBuPjtZsreRV7wTxqpHORkE/wAV+m9KGIeBweho3y3qUpVaKUpQKUpQKUpQKUpQfLVyP9SrNhqV3bRWxXvwssLr5v1LenX/AJzXXTxVC/UF1ubkJsLfCx7zt+ZQ3nj04qVnpXtEuY5dJt5ZUCyPFuKkng4wWz7jbj6VH6P2bVL+W/F6Jbmd2DvkMsakjgHz6D24Fb1rI8UMV1aBe4EaxuFIwhXKoBn658/4xhuJbgSLJa83CkGWYqYxnHhQLk49SeoAPvVxjXxqfY/S5rxW1NpbpipEfeE5X3PUgdcDjzqp9oOzxS97iJP6RA2IqY4Bxz5gD7g4q5PqV42pxyqHYRIWKQqFGDwSxPOTn0/NVvX9WM1xK+W3KqoipH4RjqMeR8Q68YqeF1CaFo1xBeLFhWilb+mWGQXJ29PocknyB9a0NXvkuo1czF1YE4x0OOMH0q2XWqvZaBdwy2u2IyhQGKgksu3BHUjIOcccjmqJcFjKqBSuclVz8q54oi8/o3pAu9Xub+bDfDIFjyo4ZvP7Cv0BZxd3CoPXFcq/Re0WPSrmQfNJc4P0CLj+a64vAxVjpPT2lKUUpSlApSlApSlApSlAqk/qDmzMV5HtLyL3WGXPAyautU79SbN7yysEjQnNyFZh/gBB5NKl9OeJfzQiaRYYpgDlYzGMDB5I564NfeldpNEuLtoLrZZKC2DcEiPBwPEffJB9q3prERLOHJxkxhfXj9+h5rn2r6eIrl1IwwJwwP8AvU1zxOa12hQdpl3O0sEe0nbmMsuFIPsSORnnkdKldtk8netdWc3ebZBI0u0qN5PiHrtxkeWenFcxvBN8S0jsS55JxitWSRvUjPpUXF/7Ta7pgsY4Tcx6hKJWkVIWBjDBcDdjkjOD9B9qpRnM1280mAWwMIMDoB0rUiRiT5mpC2sxcEpnDk9as8np1v8ARW/E0eoW3AVJI3X7rg/uK7Cp4ri36MWUttJfyP8AIdiKf8x5Oa7PH8tVvn0+6UpRSlKUClKUClK8zig9rwnpXy0ir1YD6moa57RWscrxKWBRsMzL4QPXNEtkbF/rNva3XwocG42b9mPKoOS9a9vUWZj3Z5x/ArW13Zd3iXFq6i4iYeJW446DPvWpvV9jMwQycgZwev8AtW5HHrq2vm6L3Us7SRRSNA6oVOcEDPUfQ+XpVX1nSRNGxEeJQCFPl/pP8VM207Ga9ntlZ3W8cAfMsg6En1xgce9Z5pYL07J0+GkVdvPKkex/vWLFlcp1GwaKXbINrFQc+majJ7FcE46V1a/0S1vYHVXRpByj7hx7VDwdlXRZvjSgVxtVQQePPzqYuucCMRkmp3szpr32oW1ucJ3jnczDouOv7Vt32gG0mbayTqDxtYcexqydiLERTi5nUK27u0G4Yxnk1qeEutrR7+XQ73fboCMjvU/ziuraNrFrqcKtBIu/HiQnxA1y7VrHudUue5J2bg3GR4XJ4wfcGsmnahLZS9z3gJWJJ0aM5aIbgB+dx49AfShOsdgzXtVPRe1sEjrbai6xSnhXz4WPv6H9qtEcqSKGRgwPQjkVMdJ1KyUrylGihYAZPArVv71LOHe/LHhVHmars19LdHM0h254VRxjnj3/APlM1jrucrDJqdqhKiVWfyVTyT6D1qFvdYumLLCNvUDjofetGaXvZlZkG0Y42+lYpWfnap48+ua3I5X/AEtfNxqt4x2yQPNIWx4CFUce5rBLeTGMbrRg3IK4zzj+OtYpWvX4EMYPk8khH7VhkttSKnvtReJSvEVpGqke+4jNSs5rBNeXuAtpppQY2jvOBj1xWcPLbvvurRoYlGZGQqcg8kAZyOfzWH4JLKZFgkvbl28bCe5baB6nHOevFRl9caVpl7a2rsYIg7FgULAD29if96m1rwm9N0t47MyOSr7S0e5sMCzFjnHQnIzXrafO0qqGVy5xg8Y+uPz9BW7p2pWl+o+EvLaYH/K4z6dPtWK6snaQbp5FbnqSKKjZdL2tlrafjncoHA+9aVxa7QojgJ8RUlnXg/XNSqHUUkxbajcrkc5csP3rUupNZEnE7yZ5yUXcT7nHT8VMXUNc6fdgEJZptJB8LDpW5baXNY20TzNEO7yZAZN3nk4xWyRqTKVuGTBB6gdMVjiUrFLGAOVLLnru8ufSria37wqzO0+JJZSC+8ccZx9MZP5qvzxQ2nxUrS918Syb3lUuABwE46Dlj9TW8Ly2vrYuJQssQCPHI3i3jAOPXyP3rS1JwNJu5J4luIUTxRnpJ7e9Ee2t1b3Ux7q6V3TySIjZx6+XSrFo+q3en7WgkEkTH5FO5fc48qrlvaEQRKmkMkMWHQdQgznoelfc4tiyxw2EcOT/AINyH2xgirLpffh0SPtZbsgLwNu88EV7XPRdPEoSONWUDg5J/k0q/GHy6XPUtQa9u3ccQxttQeZHr+1YBMCclscZqLllACKHbA6Buo+tfUE4ZgCpOeAakSpXvcr4ec+Zr6ZZE2I+emawI3KkjjzJFbt3cQXcqtnACAelNq5GhLuVuMk+3Wvt4WjhLMuc8fNWRXhjkBkVmA9GFfCzs24SBdgPBz5Z9PvRC2tznHhyxCfUny5rmF079oe2TxwTF7CJ2ghcY5jTzx7kEg+4q/dqNUOn6Fd3CHxOvw9sRz43yN2PPAyarPY+ySHTbi9kQKArrEPQAcn8ripfLXP2317N6aLuH/pouWIEityVx1z9jWVLKezhubyLX761t4lL+IrIiKBk8EeKtlwixzEndIsODj2hJ/lgPtSeIPa36sO8CxPjPGAFz+KmLa17fUe1hPeXAsJgyh1Z7buSo99rZB9sGsFzrGq2MS28VhHLM77QoDSeL1ZiwxnqeD19jU5clTCZAA2ACfzzWhqEQinhmDkiRlLKfI4A/cCqmoPUr7tRPpzThtPtj4twRPEoAJ4bkeXp5io+10fUoHiuZNTlN47FmE2QqqBkgepP0Aqw6u5XQbopgHYcHpyFNZVcTakqjDJF3UbDpgsGB/8AIVKsxBa1pKXEECWciR3EcvEgjwrAoeNnkeAM+1a//wCNrMs1pBPqsbxQukjQrH3YyOni5BPPmB1qwSWqiGSOJmDBkdSPI89K2JTmGMD/ALu0Zzzj2pIWipdRD+vJjnY20fufLzrGVYr3jSKcZJRlx19K8a8uZEIlBlYry31FfOHkALjG3yqxlEt8x3BicnoaVtvDIrsIwWTPB3daVpdf/9k="/>
          <p:cNvSpPr>
            <a:spLocks noChangeAspect="1" noChangeArrowheads="1"/>
          </p:cNvSpPr>
          <p:nvPr/>
        </p:nvSpPr>
        <p:spPr bwMode="auto">
          <a:xfrm>
            <a:off x="431165" y="11113"/>
            <a:ext cx="426720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hu-HU" sz="252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KAAkwMBIgACEQEDEQH/xAAcAAEAAgMBAQEAAAAAAAAAAAAABQYDBAcBAgj/xAA4EAACAQMDAQYFAwIFBQEAAAABAgMABBEFEiExBhMiQVFhFDJxgZEHobEj0UJScsHwJDOyw+EV/8QAFwEBAQEBAAAAAAAAAAAAAAAAAAECA//EAB8RAQEBAQACAgMBAAAAAAAAAAABEQIhMRJRIkFxA//aAAwDAQACEQMRAD8A7jSlKBSlKBSlKBSleFgDjPNB7XnFK175tlncNnGI2OfTigw6uStjKyuyFedy8GofT76Q3aqJnkXbkhjnk1Fw6ncyRvE8jyKVxtzWJLl7RgyBcnpkVXH5flq+RtuQH1rJURoeoSXdsDOqLIGK4XgYFSwNR23XtKUoFKUoFKUoFKUoFKUoFKUoFQuqTFNe05A5AMcpZR5jAqaqodpp/he1ekSzDbbtBMrSDyPHB9v7VKl9LYjZUE+da+oXFpbWsst/NFFbBf6jzMFUD3JqtXHaCeVNkCNEnm2eT/atVYILhhLc2wnaPJVpiXYE+mauJ843Lm90q6t5Dpc0M5ikCOsPRDjI8vSsCfCzShbkxLuUYMhx09CalLSygktigj7tFJIAwB+1aOu2dvDE54zxtDc4z6e9TWb9prTLGK3VGgYFDyCrZB+9Sgrk8Gp3mmXAltZiRHkd2SdjfVemfepjSv1DjjYxa3EUYtxJEnGPcVcanUXu5m7iEydQOv0r7Rw4BB6ioTVdSiutGS7050uIZGUBkbjBOM/b0qUtM4OfLiitqleCvaKUpSgUpSgUpSgUpSgVUe3DYuLPB5AJ/cVba51+pD3VzqEdtZuyLFCDKyfOxYkIq54BJByfQe9Ge5sRsmqWkM6wTXC97J0iQb39vCOlTUN5crCDFpszEjBWSZEz/NU3stp6QXLrGFXxsZ5n8lQ4JLe5/OasU+u6bYJm3vLNiPKWVwDzj5gpGasuuNmek/YalqbnuE06yjYDnN8T/wCusesPeyI3f6dEdrqSUuc8jyAIFV607X6bLqVy4maO1W2KhmQ8u3yj+ax6z22tb6FLdHiS7jVBI7ybU6eLkZzyfL0NTI1vhF6xdx2q5vIZrUEnHepwPuMjmq9dXAkHeQyh0I4KnOamby4iuoDHFq1s3l3eW2+uMlfbrVGaCKXUQltLJaOc96oXhB6jyNLSLV2R1e8tdRhtEkY208g7yHPAPGG+td4sW3xhq/OvYu4S51mwSeQLc96OMcOBnxD+1fojTB/QFSOnLdpSlVopSlApSlApSlApSlB4faudds3D6zcKxaOJI0R5CfD0Jz9RkV0U1yvW2ZtVvopdy7p5Sc+hOP4Aoz0q2s3LW0cdtHcxRl2HeSsMKCS2Wx6AAt+BUNPcaDOoEVtrt3uBRLsShRkdSEHHqcVeo9PtbzbJqEa3JRdiI/K543E5/ArZXRdOUlzc3cq92V7t7tu6Ax5gYyo54JxzUysbEP2D7PQyiX4qKOe2eLvlWZWUjHTIPtVV1XR4jq2pzypey2dvcOgtrSItIE+bn0UZHirqGiO3xbbGAjmRnRMbS4x6f88qp7szdrdTjHjspW3HYxTaxJP+EjnFCdRRb/UNMlQpZW9zZSKMxid+8DHzB9PrTTY1uriFZ51gVlxJKx+SMKST9gCfsKt2vaDZXiO/xMxYNnxBCc/Xbu+2arNzpYsJoO6Y7XjKszc+M5H4/tSqsPZuxhXtbp8MSNHJE7TmNjlogxOyNj/mCbSfc133ThiAV+f9OuIdN7RWEiuxmnvTM5JGe7ztQn/USze4wTX6A08/0AKRrltUpSq0UpSgUpSgUpSgUpSg+TXJZXlutUuDcq4kMsivu6DBOf4rrTVxPthNPpkt1FFFJJ30p72WNwO6TJJA9zkDP1oz01Xnu++SCN2aB+Y2PBdc4z7elTljaJdx7JpHaAf9yMcFseWfSvmwsFltYppAbeRDllZs7CRyP5qK7U9o5rCRLHTHjaeQbUt4sGRuPm4+UefPp6VHP+MWraR2gtS95aazNe3QkyIpo+7zk8BWB9D6YPtUFb6V2ok1BtQumQGWUSTQFwC6jA4H0+nSp7RbTtbI66g13ZzMOUD3vEeM4yuOetVftBqetabJ3d5cRtG52gwzK4BxgjyP+HzHrV2L+klq920HebcBC2VyMcVU7/U5LhGM54PH0HnU3eyDUNJQzzK7qhIkR8jbgnHTrhT+KrUttJHgygpkfKwxUFguEaLW4YpCDcCZN7A5y2VH444r9J6ST8OB7c1+ZtBuPjtZsreRV7wTxqpHORkE/wAV+m9KGIeBweho3y3qUpVaKUpQKUpQKUpQKUpQfLVyP9SrNhqV3bRWxXvwssLr5v1LenX/AJzXXTxVC/UF1ubkJsLfCx7zt+ZQ3nj04qVnpXtEuY5dJt5ZUCyPFuKkng4wWz7jbj6VH6P2bVL+W/F6Jbmd2DvkMsakjgHz6D24Fb1rI8UMV1aBe4EaxuFIwhXKoBn658/4xhuJbgSLJa83CkGWYqYxnHhQLk49SeoAPvVxjXxqfY/S5rxW1NpbpipEfeE5X3PUgdcDjzqp9oOzxS97iJP6RA2IqY4Bxz5gD7g4q5PqV42pxyqHYRIWKQqFGDwSxPOTn0/NVvX9WM1xK+W3KqoipH4RjqMeR8Q68YqeF1CaFo1xBeLFhWilb+mWGQXJ29PocknyB9a0NXvkuo1czF1YE4x0OOMH0q2XWqvZaBdwy2u2IyhQGKgksu3BHUjIOcccjmqJcFjKqBSuclVz8q54oi8/o3pAu9Xub+bDfDIFjyo4ZvP7Cv0BZxd3CoPXFcq/Re0WPSrmQfNJc4P0CLj+a64vAxVjpPT2lKUUpSlApSlApSlApSlAqk/qDmzMV5HtLyL3WGXPAyautU79SbN7yysEjQnNyFZh/gBB5NKl9OeJfzQiaRYYpgDlYzGMDB5I564NfeldpNEuLtoLrZZKC2DcEiPBwPEffJB9q3prERLOHJxkxhfXj9+h5rn2r6eIrl1IwwJwwP8AvU1zxOa12hQdpl3O0sEe0nbmMsuFIPsSORnnkdKldtk8netdWc3ebZBI0u0qN5PiHrtxkeWenFcxvBN8S0jsS55JxitWSRvUjPpUXF/7Ta7pgsY4Tcx6hKJWkVIWBjDBcDdjkjOD9B9qpRnM1280mAWwMIMDoB0rUiRiT5mpC2sxcEpnDk9as8np1v8ARW/E0eoW3AVJI3X7rg/uK7Cp4ri36MWUttJfyP8AIdiKf8x5Oa7PH8tVvn0+6UpRSlKUClKUClK8zig9rwnpXy0ir1YD6moa57RWscrxKWBRsMzL4QPXNEtkbF/rNva3XwocG42b9mPKoOS9a9vUWZj3Z5x/ArW13Zd3iXFq6i4iYeJW446DPvWpvV9jMwQycgZwev8AtW5HHrq2vm6L3Us7SRRSNA6oVOcEDPUfQ+XpVX1nSRNGxEeJQCFPl/pP8VM207Ga9ntlZ3W8cAfMsg6En1xgce9Z5pYL07J0+GkVdvPKkex/vWLFlcp1GwaKXbINrFQc+majJ7FcE46V1a/0S1vYHVXRpByj7hx7VDwdlXRZvjSgVxtVQQePPzqYuucCMRkmp3szpr32oW1ucJ3jnczDouOv7Vt32gG0mbayTqDxtYcexqydiLERTi5nUK27u0G4Yxnk1qeEutrR7+XQ73fboCMjvU/ziuraNrFrqcKtBIu/HiQnxA1y7VrHudUue5J2bg3GR4XJ4wfcGsmnahLZS9z3gJWJJ0aM5aIbgB+dx49AfShOsdgzXtVPRe1sEjrbai6xSnhXz4WPv6H9qtEcqSKGRgwPQjkVMdJ1KyUrylGihYAZPArVv71LOHe/LHhVHmars19LdHM0h254VRxjnj3/APlM1jrucrDJqdqhKiVWfyVTyT6D1qFvdYumLLCNvUDjofetGaXvZlZkG0Y42+lYpWfnap48+ua3I5X/AEtfNxqt4x2yQPNIWx4CFUce5rBLeTGMbrRg3IK4zzj+OtYpWvX4EMYPk8khH7VhkttSKnvtReJSvEVpGqke+4jNSs5rBNeXuAtpppQY2jvOBj1xWcPLbvvurRoYlGZGQqcg8kAZyOfzWH4JLKZFgkvbl28bCe5baB6nHOevFRl9caVpl7a2rsYIg7FgULAD29if96m1rwm9N0t47MyOSr7S0e5sMCzFjnHQnIzXrafO0qqGVy5xg8Y+uPz9BW7p2pWl+o+EvLaYH/K4z6dPtWK6snaQbp5FbnqSKKjZdL2tlrafjncoHA+9aVxa7QojgJ8RUlnXg/XNSqHUUkxbajcrkc5csP3rUupNZEnE7yZ5yUXcT7nHT8VMXUNc6fdgEJZptJB8LDpW5baXNY20TzNEO7yZAZN3nk4xWyRqTKVuGTBB6gdMVjiUrFLGAOVLLnru8ufSria37wqzO0+JJZSC+8ccZx9MZP5qvzxQ2nxUrS918Syb3lUuABwE46Dlj9TW8Ly2vrYuJQssQCPHI3i3jAOPXyP3rS1JwNJu5J4luIUTxRnpJ7e9Ee2t1b3Ux7q6V3TySIjZx6+XSrFo+q3en7WgkEkTH5FO5fc48qrlvaEQRKmkMkMWHQdQgznoelfc4tiyxw2EcOT/AINyH2xgirLpffh0SPtZbsgLwNu88EV7XPRdPEoSONWUDg5J/k0q/GHy6XPUtQa9u3ccQxttQeZHr+1YBMCclscZqLllACKHbA6Buo+tfUE4ZgCpOeAakSpXvcr4ec+Zr6ZZE2I+emawI3KkjjzJFbt3cQXcqtnACAelNq5GhLuVuMk+3Wvt4WjhLMuc8fNWRXhjkBkVmA9GFfCzs24SBdgPBz5Z9PvRC2tznHhyxCfUny5rmF079oe2TxwTF7CJ2ghcY5jTzx7kEg+4q/dqNUOn6Fd3CHxOvw9sRz43yN2PPAyarPY+ySHTbi9kQKArrEPQAcn8ripfLXP2317N6aLuH/pouWIEityVx1z9jWVLKezhubyLX761t4lL+IrIiKBk8EeKtlwixzEndIsODj2hJ/lgPtSeIPa36sO8CxPjPGAFz+KmLa17fUe1hPeXAsJgyh1Z7buSo99rZB9sGsFzrGq2MS28VhHLM77QoDSeL1ZiwxnqeD19jU5clTCZAA2ACfzzWhqEQinhmDkiRlLKfI4A/cCqmoPUr7tRPpzThtPtj4twRPEoAJ4bkeXp5io+10fUoHiuZNTlN47FmE2QqqBkgepP0Aqw6u5XQbopgHYcHpyFNZVcTakqjDJF3UbDpgsGB/8AIVKsxBa1pKXEECWciR3EcvEgjwrAoeNnkeAM+1a//wCNrMs1pBPqsbxQukjQrH3YyOni5BPPmB1qwSWqiGSOJmDBkdSPI89K2JTmGMD/ALu0Zzzj2pIWipdRD+vJjnY20fufLzrGVYr3jSKcZJRlx19K8a8uZEIlBlYry31FfOHkALjG3yqxlEt8x3BicnoaVtvDIrsIwWTPB3daVpdf/9k="/>
          <p:cNvSpPr>
            <a:spLocks noChangeAspect="1" noChangeArrowheads="1"/>
          </p:cNvSpPr>
          <p:nvPr/>
        </p:nvSpPr>
        <p:spPr bwMode="auto">
          <a:xfrm>
            <a:off x="644525" y="224473"/>
            <a:ext cx="426720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hu-HU" sz="2520"/>
          </a:p>
        </p:txBody>
      </p:sp>
      <p:sp>
        <p:nvSpPr>
          <p:cNvPr id="12" name="Téglalap 11"/>
          <p:cNvSpPr/>
          <p:nvPr/>
        </p:nvSpPr>
        <p:spPr>
          <a:xfrm>
            <a:off x="7531139" y="6440384"/>
            <a:ext cx="27033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Béla 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(1148 – 1196)</a:t>
            </a:r>
            <a:b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Árpád-házi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király,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uralkodott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1172-től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haláláig.</a:t>
            </a:r>
          </a:p>
        </p:txBody>
      </p:sp>
      <p:sp>
        <p:nvSpPr>
          <p:cNvPr id="13" name="Téglalap 12"/>
          <p:cNvSpPr/>
          <p:nvPr/>
        </p:nvSpPr>
        <p:spPr>
          <a:xfrm>
            <a:off x="76010" y="6256275"/>
            <a:ext cx="77176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Magyarországon az új királyt bizalmatlanság fogadta,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pedig neveltetése kiváló volt, remek diplomáciai érzékkel rendelkezett, és jártas volt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fegyverforgatásban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</a:t>
            </a:r>
            <a:r>
              <a:rPr lang="hu-H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Manuél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halála után területeket foglalt el Bizánctól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jó viszonyt épített ki a pápával és francia felesége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révén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párizsi udvarral is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1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elli és Kálmán\Desktop\Új ké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00" y="4510178"/>
            <a:ext cx="5864733" cy="4986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32" y="35317"/>
            <a:ext cx="6397060" cy="3945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163286"/>
            <a:ext cx="64008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Béla jövedelmei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ről fennmaradt egy részletes feljegyzés.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Ennek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alapján ismerjük a királyi bevételeket. 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egy része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királyi birtokokról</a:t>
            </a:r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beszedett élelem és nemesfém.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részük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királyt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 az ország uralkodóját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megillető jövedelmek, amelyeket pénzben fizettek.</a:t>
            </a:r>
            <a:b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Ilyenek voltak a különböző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adók és vámok.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5" y="6588873"/>
            <a:ext cx="3277955" cy="2526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. sz. felirat 6"/>
          <p:cNvSpPr/>
          <p:nvPr/>
        </p:nvSpPr>
        <p:spPr>
          <a:xfrm>
            <a:off x="4784167" y="4621014"/>
            <a:ext cx="3303800" cy="1938344"/>
          </a:xfrm>
          <a:prstGeom prst="borderCallout2">
            <a:avLst>
              <a:gd name="adj1" fmla="val 97"/>
              <a:gd name="adj2" fmla="val 417"/>
              <a:gd name="adj3" fmla="val 64417"/>
              <a:gd name="adj4" fmla="val -8646"/>
              <a:gd name="adj5" fmla="val 128806"/>
              <a:gd name="adj6" fmla="val -46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20" b="1" dirty="0">
                <a:solidFill>
                  <a:srgbClr val="C00000"/>
                </a:solidFill>
              </a:rPr>
              <a:t>Regálé jövedelmek</a:t>
            </a:r>
            <a:r>
              <a:rPr lang="hu-HU" sz="2520" dirty="0">
                <a:solidFill>
                  <a:srgbClr val="C00000"/>
                </a:solidFill>
              </a:rPr>
              <a:t/>
            </a:r>
            <a:br>
              <a:rPr lang="hu-HU" sz="2520" dirty="0">
                <a:solidFill>
                  <a:srgbClr val="C00000"/>
                </a:solidFill>
              </a:rPr>
            </a:br>
            <a:r>
              <a:rPr lang="hu-HU" sz="2520" dirty="0"/>
              <a:t>volt a neve az államkincstárt illető, királyi felségjogon szedett jövedelmeknek.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0" y="9115679"/>
            <a:ext cx="574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Királyi jövedelmek III. Béla idején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865256" y="7120160"/>
            <a:ext cx="30363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esztergomi vár </a:t>
            </a:r>
            <a:b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Béla idején, </a:t>
            </a: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amely 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b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lakhelye is volt.</a:t>
            </a:r>
          </a:p>
        </p:txBody>
      </p:sp>
      <p:sp>
        <p:nvSpPr>
          <p:cNvPr id="9" name="Téglalap 8"/>
          <p:cNvSpPr/>
          <p:nvPr/>
        </p:nvSpPr>
        <p:spPr>
          <a:xfrm>
            <a:off x="35267" y="5041525"/>
            <a:ext cx="48351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Sót külföldre csak a király szállíthatott, ebből is jelentős bevétele származott.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644444" y="3877652"/>
            <a:ext cx="548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Árpád-ház a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XI-XIII. században</a:t>
            </a:r>
          </a:p>
        </p:txBody>
      </p:sp>
    </p:spTree>
    <p:extLst>
      <p:ext uri="{BB962C8B-B14F-4D97-AF65-F5344CB8AC3E}">
        <p14:creationId xmlns:p14="http://schemas.microsoft.com/office/powerpoint/2010/main" val="32672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511" y="6839996"/>
            <a:ext cx="2300292" cy="2366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317" y="151746"/>
            <a:ext cx="64008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Bevételei felülmúlták a nyugati uralkodókét is. 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Belőlük Béla bőkezűen adakozott kolostorok építésére.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Fontosnak tartotta, hogy hatalma külsőségekben is kifejeződjön.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szolgálta Esztergomban a királyi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palota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székesegyház megépítése.</a:t>
            </a:r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files.blogter.hu/user_files/85647/kult/esz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32" y="264097"/>
            <a:ext cx="6205700" cy="3723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7024861" y="3947305"/>
            <a:ext cx="50204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Esztergomban a királyi palota </a:t>
            </a:r>
            <a:b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székesegyház 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napjainkban.</a:t>
            </a:r>
            <a:endParaRPr lang="hu-HU" sz="2800" b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http://mek.oszk.hu/09100/09175/html/images/1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7" y="4991741"/>
            <a:ext cx="5597556" cy="4214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28005" y="3987516"/>
            <a:ext cx="60805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uralkodó által épített királyi palota</a:t>
            </a:r>
            <a:b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egy belső részlete.</a:t>
            </a:r>
          </a:p>
        </p:txBody>
      </p:sp>
      <p:sp>
        <p:nvSpPr>
          <p:cNvPr id="5" name="Téglalap 4"/>
          <p:cNvSpPr/>
          <p:nvPr/>
        </p:nvSpPr>
        <p:spPr>
          <a:xfrm>
            <a:off x="5927329" y="4901412"/>
            <a:ext cx="68290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bizánci udvarban azt is tapasztalta a magyar király, milyen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fontos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 dolgainak - főképpen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birtokadományoknak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az írásba foglalása.</a:t>
            </a:r>
          </a:p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önálló királyi hivatalt, 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kancelláriát szervezett 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oklevelek kiadására.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848873" y="8639374"/>
            <a:ext cx="5206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Béla pecsétje, amellyel</a:t>
            </a:r>
            <a:b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hitelesítette a királyi okleveleket.</a:t>
            </a:r>
          </a:p>
        </p:txBody>
      </p:sp>
    </p:spTree>
    <p:extLst>
      <p:ext uri="{BB962C8B-B14F-4D97-AF65-F5344CB8AC3E}">
        <p14:creationId xmlns:p14="http://schemas.microsoft.com/office/powerpoint/2010/main" val="405412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739</Words>
  <Application>Microsoft Office PowerPoint</Application>
  <PresentationFormat>A3 (297x420 mm)</PresentationFormat>
  <Paragraphs>37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102</cp:revision>
  <dcterms:created xsi:type="dcterms:W3CDTF">2020-08-13T14:52:21Z</dcterms:created>
  <dcterms:modified xsi:type="dcterms:W3CDTF">2021-04-23T10:14:40Z</dcterms:modified>
</cp:coreProperties>
</file>