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343" r:id="rId5"/>
    <p:sldId id="275" r:id="rId6"/>
    <p:sldId id="328" r:id="rId7"/>
    <p:sldId id="276" r:id="rId8"/>
    <p:sldId id="277" r:id="rId9"/>
    <p:sldId id="278" r:id="rId10"/>
    <p:sldId id="344" r:id="rId11"/>
    <p:sldId id="345" r:id="rId12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F9127"/>
    <a:srgbClr val="990000"/>
    <a:srgbClr val="2F49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8" d="100"/>
          <a:sy n="58" d="100"/>
        </p:scale>
        <p:origin x="152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2570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7218762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651076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39589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0004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774854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6728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5861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788745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81294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A87DD-D1B3-4835-AE75-FD4F4DF2D4B9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456526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DA87DD-D1B3-4835-AE75-FD4F4DF2D4B9}" type="datetimeFigureOut">
              <a:rPr lang="hu-HU" smtClean="0"/>
              <a:t>2020. 03. 28.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044AD1-709A-4D6B-AF48-202E17AB91E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09996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5" Type="http://schemas.openxmlformats.org/officeDocument/2006/relationships/image" Target="../media/image30.png"/><Relationship Id="rId4" Type="http://schemas.openxmlformats.org/officeDocument/2006/relationships/image" Target="../media/image29.jp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7" Type="http://schemas.microsoft.com/office/2007/relationships/hdphoto" Target="../media/hdphoto7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microsoft.com/office/2007/relationships/hdphoto" Target="../media/hdphoto6.wdp"/><Relationship Id="rId4" Type="http://schemas.openxmlformats.org/officeDocument/2006/relationships/image" Target="../media/image32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hyperlink" Target="//upload.wikimedia.org/wikipedia/commons/1/13/Caesar_augustus.jpg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hyperlink" Target="https://hu.wikipedia.org/wiki/F%C3%A1jl:RomaPalatinoDalCircoMassimo.jpg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hyperlink" Target="//upload.wikimedia.org/wikipedia/commons/b/b4/Rome,_Mausoleum_of_Augustus_01.jpg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11560" y="2492896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RÓMA </a:t>
            </a:r>
            <a:b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TÖRTÉNETE</a:t>
            </a:r>
            <a:b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/>
            </a:r>
            <a:br>
              <a:rPr lang="hu-HU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</a:br>
            <a:r>
              <a:rPr lang="hu-HU" sz="6600" b="1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i.e. 753 - 476</a:t>
            </a:r>
            <a:endParaRPr lang="hu-HU" sz="6600" b="1" dirty="0">
              <a:solidFill>
                <a:schemeClr val="tx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1026" name="Picture 2" descr="http://upload.wikimedia.org/wikipedia/commons/thumb/6/6a/She-wolf_suckles_Romulus_and_Remus.jpg/250px-She-wolf_suckles_Romulus_and_Remu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2204864"/>
            <a:ext cx="4150597" cy="31212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4358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467544" y="260648"/>
            <a:ext cx="3240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5" y="1124744"/>
            <a:ext cx="8759536" cy="288032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>
            <a:off x="4427984" y="1628800"/>
            <a:ext cx="1493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2F49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köztársaság</a:t>
            </a:r>
            <a:endParaRPr lang="hu-HU" sz="2000" b="1" dirty="0">
              <a:solidFill>
                <a:srgbClr val="2F49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2771800" y="2052039"/>
            <a:ext cx="1493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2F49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Octavianus</a:t>
            </a:r>
            <a:endParaRPr lang="hu-HU" sz="2000" b="1" dirty="0">
              <a:solidFill>
                <a:srgbClr val="2F49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4932040" y="2052039"/>
            <a:ext cx="1493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2F49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Antonius</a:t>
            </a:r>
            <a:endParaRPr lang="hu-HU" sz="2000" b="1" dirty="0">
              <a:solidFill>
                <a:srgbClr val="2F49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zövegdoboz 6"/>
          <p:cNvSpPr txBox="1"/>
          <p:nvPr/>
        </p:nvSpPr>
        <p:spPr>
          <a:xfrm>
            <a:off x="6425260" y="2506733"/>
            <a:ext cx="1493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2F49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Octavianus</a:t>
            </a:r>
            <a:endParaRPr lang="hu-HU" sz="2000" b="1" dirty="0">
              <a:solidFill>
                <a:srgbClr val="2F49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6475796" y="2976176"/>
            <a:ext cx="17686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2F49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Augustusnak</a:t>
            </a:r>
            <a:endParaRPr lang="hu-HU" sz="2000" b="1" dirty="0">
              <a:solidFill>
                <a:srgbClr val="2F49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4982576" y="3416464"/>
            <a:ext cx="14932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2F4913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császárság</a:t>
            </a:r>
            <a:endParaRPr lang="hu-HU" sz="2000" b="1" dirty="0">
              <a:solidFill>
                <a:srgbClr val="2F4913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Kép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4" y="4205082"/>
            <a:ext cx="8756736" cy="1022636"/>
          </a:xfrm>
          <a:prstGeom prst="rect">
            <a:avLst/>
          </a:prstGeom>
        </p:spPr>
      </p:pic>
      <p:sp>
        <p:nvSpPr>
          <p:cNvPr id="12" name="Szövegdoboz 11"/>
          <p:cNvSpPr txBox="1"/>
          <p:nvPr/>
        </p:nvSpPr>
        <p:spPr>
          <a:xfrm flipH="1">
            <a:off x="603266" y="4623809"/>
            <a:ext cx="82271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Minden évben </a:t>
            </a:r>
            <a:r>
              <a:rPr lang="hu-H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consullá</a:t>
            </a:r>
            <a:r>
              <a:rPr lang="hu-H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választották. </a:t>
            </a:r>
            <a:r>
              <a:rPr lang="hu-H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Pontifex</a:t>
            </a:r>
            <a:r>
              <a:rPr lang="hu-H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maximus</a:t>
            </a:r>
            <a:r>
              <a:rPr lang="hu-HU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/legfőbb papi méltóság/</a:t>
            </a:r>
            <a:endParaRPr lang="hu-HU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Kép 12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34" y="5410773"/>
            <a:ext cx="8731603" cy="1269036"/>
          </a:xfrm>
          <a:prstGeom prst="rect">
            <a:avLst/>
          </a:prstGeom>
        </p:spPr>
      </p:pic>
      <p:sp>
        <p:nvSpPr>
          <p:cNvPr id="14" name="Szövegdoboz 13"/>
          <p:cNvSpPr txBox="1"/>
          <p:nvPr/>
        </p:nvSpPr>
        <p:spPr>
          <a:xfrm>
            <a:off x="3035542" y="5656441"/>
            <a:ext cx="57713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Újjászervezte</a:t>
            </a:r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és csökkentette a hadsereg létszámát.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zövegdoboz 14"/>
          <p:cNvSpPr txBox="1"/>
          <p:nvPr/>
        </p:nvSpPr>
        <p:spPr>
          <a:xfrm>
            <a:off x="2843524" y="6168125"/>
            <a:ext cx="584371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szomszédos népekkel békés kapcsolatot teremtett.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églalap 15"/>
          <p:cNvSpPr/>
          <p:nvPr/>
        </p:nvSpPr>
        <p:spPr>
          <a:xfrm>
            <a:off x="105291" y="5401802"/>
            <a:ext cx="362254" cy="25463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endParaRPr lang="hu-HU" b="1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9886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10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2" grpId="0"/>
      <p:bldP spid="14" grpId="0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ép 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860" y="311371"/>
            <a:ext cx="8765841" cy="2160240"/>
          </a:xfrm>
          <a:prstGeom prst="rect">
            <a:avLst/>
          </a:prstGeom>
        </p:spPr>
      </p:pic>
      <p:sp>
        <p:nvSpPr>
          <p:cNvPr id="3" name="Téglalap 2"/>
          <p:cNvSpPr/>
          <p:nvPr/>
        </p:nvSpPr>
        <p:spPr>
          <a:xfrm>
            <a:off x="237141" y="389984"/>
            <a:ext cx="432048" cy="3600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endParaRPr lang="hu-H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Ellipszis 3"/>
          <p:cNvSpPr/>
          <p:nvPr/>
        </p:nvSpPr>
        <p:spPr>
          <a:xfrm>
            <a:off x="539552" y="991370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9" name="Ellipszis 8"/>
          <p:cNvSpPr/>
          <p:nvPr/>
        </p:nvSpPr>
        <p:spPr>
          <a:xfrm>
            <a:off x="539552" y="1650085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2" name="Ellipszis 11"/>
          <p:cNvSpPr/>
          <p:nvPr/>
        </p:nvSpPr>
        <p:spPr>
          <a:xfrm>
            <a:off x="539552" y="1291481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3" name="Ellipszis 12"/>
          <p:cNvSpPr/>
          <p:nvPr/>
        </p:nvSpPr>
        <p:spPr>
          <a:xfrm>
            <a:off x="5364846" y="1650085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sp>
        <p:nvSpPr>
          <p:cNvPr id="14" name="Ellipszis 13"/>
          <p:cNvSpPr/>
          <p:nvPr/>
        </p:nvSpPr>
        <p:spPr>
          <a:xfrm>
            <a:off x="5364088" y="1005456"/>
            <a:ext cx="360040" cy="36004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15" name="Kép 14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5" y="2800738"/>
            <a:ext cx="8752726" cy="1276334"/>
          </a:xfrm>
          <a:prstGeom prst="rect">
            <a:avLst/>
          </a:prstGeom>
        </p:spPr>
      </p:pic>
      <p:pic>
        <p:nvPicPr>
          <p:cNvPr id="16" name="Kép 15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975" y="4406198"/>
            <a:ext cx="8706252" cy="1975129"/>
          </a:xfrm>
          <a:prstGeom prst="rect">
            <a:avLst/>
          </a:prstGeom>
        </p:spPr>
      </p:pic>
      <p:sp>
        <p:nvSpPr>
          <p:cNvPr id="17" name="Téglalap 16"/>
          <p:cNvSpPr/>
          <p:nvPr/>
        </p:nvSpPr>
        <p:spPr>
          <a:xfrm>
            <a:off x="287524" y="2800737"/>
            <a:ext cx="381665" cy="35087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hu-H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Téglalap 17"/>
          <p:cNvSpPr/>
          <p:nvPr/>
        </p:nvSpPr>
        <p:spPr>
          <a:xfrm>
            <a:off x="222860" y="4509120"/>
            <a:ext cx="432048" cy="41150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sz="2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lang="hu-HU" sz="2000" b="1" dirty="0" smtClean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hu-HU" sz="2000" b="1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Szövegdoboz 18"/>
          <p:cNvSpPr txBox="1"/>
          <p:nvPr/>
        </p:nvSpPr>
        <p:spPr>
          <a:xfrm>
            <a:off x="525673" y="3165696"/>
            <a:ext cx="83174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császár tanácsadója volt, aki támogatta a költőket, biztosította a megélhetésüket.</a:t>
            </a:r>
            <a:endParaRPr lang="hu-HU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Szövegdoboz 19"/>
          <p:cNvSpPr txBox="1"/>
          <p:nvPr/>
        </p:nvSpPr>
        <p:spPr>
          <a:xfrm>
            <a:off x="1335799" y="3562190"/>
            <a:ext cx="6724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Róla nevezték el azokat, akik támogatják a kultúrát, művészeteket.</a:t>
            </a:r>
            <a:endParaRPr lang="hu-HU" b="1" dirty="0">
              <a:solidFill>
                <a:srgbClr val="99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Balra-jobbra nyíl 20"/>
          <p:cNvSpPr/>
          <p:nvPr/>
        </p:nvSpPr>
        <p:spPr>
          <a:xfrm>
            <a:off x="5220072" y="5387285"/>
            <a:ext cx="1406925" cy="345971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i.e. 27-14.</a:t>
            </a:r>
            <a:endParaRPr lang="hu-H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9657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2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9" grpId="0" animBg="1"/>
      <p:bldP spid="12" grpId="0" animBg="1"/>
      <p:bldP spid="13" grpId="0" animBg="1"/>
      <p:bldP spid="14" grpId="0" animBg="1"/>
      <p:bldP spid="17" grpId="0" animBg="1"/>
      <p:bldP spid="18" grpId="0" animBg="1"/>
      <p:bldP spid="19" grpId="0"/>
      <p:bldP spid="20" grpId="0"/>
      <p:bldP spid="21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78207" y="116632"/>
            <a:ext cx="305404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Julius Caesar</a:t>
            </a:r>
            <a:endParaRPr lang="hu-H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sp>
        <p:nvSpPr>
          <p:cNvPr id="3" name="Szövegdoboz 2"/>
          <p:cNvSpPr txBox="1"/>
          <p:nvPr/>
        </p:nvSpPr>
        <p:spPr>
          <a:xfrm>
            <a:off x="247463" y="1097892"/>
            <a:ext cx="40046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24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Köztársaságból egyeduralom</a:t>
            </a:r>
            <a:endParaRPr lang="hu-HU" sz="24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9203" y="1521658"/>
            <a:ext cx="4387658" cy="249527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4" name="Szövegdoboz 3"/>
          <p:cNvSpPr txBox="1"/>
          <p:nvPr/>
        </p:nvSpPr>
        <p:spPr>
          <a:xfrm>
            <a:off x="4723483" y="3693769"/>
            <a:ext cx="4387658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>
                <a:solidFill>
                  <a:srgbClr val="002060"/>
                </a:solidFill>
              </a:rPr>
              <a:t>R</a:t>
            </a:r>
            <a:r>
              <a:rPr lang="hu-HU" b="1" dirty="0" smtClean="0">
                <a:solidFill>
                  <a:srgbClr val="002060"/>
                </a:solidFill>
              </a:rPr>
              <a:t>ómai uralom alatt álló területek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 az i.e. I. században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541325"/>
            <a:ext cx="1008112" cy="22815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5" name="Szövegdoboz 4"/>
          <p:cNvSpPr txBox="1"/>
          <p:nvPr/>
        </p:nvSpPr>
        <p:spPr>
          <a:xfrm>
            <a:off x="168497" y="4541325"/>
            <a:ext cx="1894237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Római </a:t>
            </a:r>
            <a:r>
              <a:rPr lang="hu-HU" b="1" dirty="0" smtClean="0">
                <a:solidFill>
                  <a:srgbClr val="990000"/>
                </a:solidFill>
              </a:rPr>
              <a:t>légionárius</a:t>
            </a:r>
            <a:endParaRPr lang="hu-HU" b="1" dirty="0">
              <a:solidFill>
                <a:srgbClr val="990000"/>
              </a:solidFill>
            </a:endParaRPr>
          </a:p>
        </p:txBody>
      </p:sp>
      <p:sp>
        <p:nvSpPr>
          <p:cNvPr id="6" name="Téglalap feliratnak 5"/>
          <p:cNvSpPr/>
          <p:nvPr/>
        </p:nvSpPr>
        <p:spPr>
          <a:xfrm>
            <a:off x="4427984" y="273901"/>
            <a:ext cx="4464496" cy="948423"/>
          </a:xfrm>
          <a:prstGeom prst="wedgeRectCallout">
            <a:avLst>
              <a:gd name="adj1" fmla="val -103978"/>
              <a:gd name="adj2" fmla="val 41371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 smtClean="0"/>
              <a:t>Légionárius a </a:t>
            </a:r>
            <a:r>
              <a:rPr lang="hu-HU" b="1" dirty="0"/>
              <a:t>római </a:t>
            </a:r>
            <a:r>
              <a:rPr lang="hu-HU" b="1" dirty="0" smtClean="0"/>
              <a:t>légiók </a:t>
            </a:r>
            <a:r>
              <a:rPr lang="hu-HU" b="1" dirty="0"/>
              <a:t>alapja, általában 45 év alatti írni és olvasni tudó, jó testfelépítésű római polgár. </a:t>
            </a:r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4532421"/>
            <a:ext cx="4956825" cy="1068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5" y="5706661"/>
            <a:ext cx="4956825" cy="10442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85" y="3524793"/>
            <a:ext cx="4689203" cy="960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2" y="1757465"/>
            <a:ext cx="4664631" cy="1648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60" y="4592666"/>
            <a:ext cx="1550987" cy="210978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Szövegdoboz 6"/>
          <p:cNvSpPr txBox="1"/>
          <p:nvPr/>
        </p:nvSpPr>
        <p:spPr>
          <a:xfrm>
            <a:off x="1115615" y="6029016"/>
            <a:ext cx="188301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Az itáliai félsziget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úthálózata 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26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9" dur="2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  <p:bldP spid="5" grpId="0" animBg="1"/>
      <p:bldP spid="6" grpId="0" animBg="1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2" y="144462"/>
            <a:ext cx="5072341" cy="2060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856" y="166368"/>
            <a:ext cx="2420568" cy="40223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églalap 1"/>
          <p:cNvSpPr/>
          <p:nvPr/>
        </p:nvSpPr>
        <p:spPr>
          <a:xfrm>
            <a:off x="5160212" y="4253252"/>
            <a:ext cx="3919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b="1" dirty="0" err="1"/>
              <a:t>Caius</a:t>
            </a:r>
            <a:r>
              <a:rPr lang="hu-HU" b="1" dirty="0"/>
              <a:t> </a:t>
            </a:r>
            <a:r>
              <a:rPr lang="hu-HU" b="1" dirty="0" err="1"/>
              <a:t>Iulius</a:t>
            </a:r>
            <a:r>
              <a:rPr lang="hu-HU" b="1" dirty="0"/>
              <a:t> Caesar</a:t>
            </a:r>
            <a:r>
              <a:rPr lang="hu-HU" dirty="0"/>
              <a:t>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( </a:t>
            </a:r>
            <a:r>
              <a:rPr lang="hu-HU" b="1" i="1" dirty="0"/>
              <a:t>i. e. </a:t>
            </a:r>
            <a:r>
              <a:rPr lang="hu-HU" b="1" i="1" dirty="0" smtClean="0"/>
              <a:t>100. </a:t>
            </a:r>
            <a:r>
              <a:rPr lang="hu-HU" b="1" i="1" dirty="0"/>
              <a:t>– i. e. </a:t>
            </a:r>
            <a:r>
              <a:rPr lang="hu-HU" b="1" i="1" dirty="0" smtClean="0"/>
              <a:t>44. </a:t>
            </a:r>
            <a:r>
              <a:rPr lang="hu-HU" b="1" i="1" dirty="0"/>
              <a:t>március </a:t>
            </a:r>
            <a:r>
              <a:rPr lang="hu-HU" b="1" i="1" dirty="0" smtClean="0"/>
              <a:t>15.) </a:t>
            </a:r>
            <a:br>
              <a:rPr lang="hu-HU" b="1" i="1" dirty="0" smtClean="0"/>
            </a:br>
            <a:r>
              <a:rPr lang="hu-HU" dirty="0" smtClean="0"/>
              <a:t>római </a:t>
            </a:r>
            <a:r>
              <a:rPr lang="hu-HU" dirty="0"/>
              <a:t>hadvezér és politikus.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Fontos </a:t>
            </a:r>
            <a:r>
              <a:rPr lang="hu-HU" dirty="0"/>
              <a:t>szerepet játszott a köztársaság felszámolásában és a császárság intézményének létrehozásában</a:t>
            </a:r>
            <a:r>
              <a:rPr lang="hu-HU" dirty="0" smtClean="0"/>
              <a:t>.</a:t>
            </a:r>
            <a:br>
              <a:rPr lang="hu-HU" dirty="0" smtClean="0"/>
            </a:br>
            <a:r>
              <a:rPr lang="hu-HU" dirty="0" smtClean="0"/>
              <a:t>Jelentősége </a:t>
            </a:r>
            <a:r>
              <a:rPr lang="hu-HU" dirty="0"/>
              <a:t>az ókor történetében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Nagy </a:t>
            </a:r>
            <a:r>
              <a:rPr lang="hu-HU" dirty="0"/>
              <a:t>Sándoréval vetekedik.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523" y="5013176"/>
            <a:ext cx="5184533" cy="1548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169" y="2348880"/>
            <a:ext cx="4399239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 useBgFill="1">
        <p:nvSpPr>
          <p:cNvPr id="3" name="Szövegdoboz 2"/>
          <p:cNvSpPr txBox="1"/>
          <p:nvPr/>
        </p:nvSpPr>
        <p:spPr>
          <a:xfrm>
            <a:off x="1619672" y="2224200"/>
            <a:ext cx="3306736" cy="64633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Caesar Galliában kiépített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védelmi rendszere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770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 flipH="1">
            <a:off x="611560" y="260648"/>
            <a:ext cx="31683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Miről is tanultunk?</a:t>
            </a:r>
            <a:endParaRPr lang="hu-H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Kép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19" y="1052736"/>
            <a:ext cx="8648661" cy="1440160"/>
          </a:xfrm>
          <a:prstGeom prst="rect">
            <a:avLst/>
          </a:prstGeom>
        </p:spPr>
      </p:pic>
      <p:sp>
        <p:nvSpPr>
          <p:cNvPr id="4" name="Szövegdoboz 3"/>
          <p:cNvSpPr txBox="1"/>
          <p:nvPr/>
        </p:nvSpPr>
        <p:spPr>
          <a:xfrm flipH="1">
            <a:off x="4355976" y="1378075"/>
            <a:ext cx="17544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sz="20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consulokra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 flipH="1">
            <a:off x="3189631" y="1912619"/>
            <a:ext cx="44644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20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hu-HU" sz="20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népgyűlésre és a néptribunusokra </a:t>
            </a:r>
            <a:endParaRPr lang="hu-HU" sz="20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5741" y="2705966"/>
            <a:ext cx="8701137" cy="3891385"/>
          </a:xfrm>
          <a:prstGeom prst="rect">
            <a:avLst/>
          </a:prstGeom>
        </p:spPr>
      </p:pic>
      <p:sp>
        <p:nvSpPr>
          <p:cNvPr id="7" name="Szövegdoboz 6"/>
          <p:cNvSpPr txBox="1"/>
          <p:nvPr/>
        </p:nvSpPr>
        <p:spPr>
          <a:xfrm>
            <a:off x="5652120" y="3172612"/>
            <a:ext cx="237622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gallokat győzte le.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zövegdoboz 7"/>
          <p:cNvSpPr txBox="1"/>
          <p:nvPr/>
        </p:nvSpPr>
        <p:spPr>
          <a:xfrm>
            <a:off x="4833890" y="3639258"/>
            <a:ext cx="40127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törvényt megszegve lépte át a határt.</a:t>
            </a:r>
            <a:endParaRPr lang="hu-H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zövegdoboz 8"/>
          <p:cNvSpPr txBox="1"/>
          <p:nvPr/>
        </p:nvSpPr>
        <p:spPr>
          <a:xfrm>
            <a:off x="5058341" y="4105904"/>
            <a:ext cx="35637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Jelentős építkezésekbe kezdett.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zövegdoboz 9"/>
          <p:cNvSpPr txBox="1"/>
          <p:nvPr/>
        </p:nvSpPr>
        <p:spPr>
          <a:xfrm>
            <a:off x="4528755" y="4587848"/>
            <a:ext cx="449033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Újjá szervezte a tartományok adózását.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zövegdoboz 10"/>
          <p:cNvSpPr txBox="1"/>
          <p:nvPr/>
        </p:nvSpPr>
        <p:spPr>
          <a:xfrm>
            <a:off x="5330517" y="5000973"/>
            <a:ext cx="305423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Megreformálta a naptárt. 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zövegdoboz 11"/>
          <p:cNvSpPr txBox="1"/>
          <p:nvPr/>
        </p:nvSpPr>
        <p:spPr>
          <a:xfrm>
            <a:off x="4969372" y="5483633"/>
            <a:ext cx="374173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Földet osztott a nincsteleneknek.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zövegdoboz 12"/>
          <p:cNvSpPr txBox="1"/>
          <p:nvPr/>
        </p:nvSpPr>
        <p:spPr>
          <a:xfrm>
            <a:off x="5533099" y="5979308"/>
            <a:ext cx="273985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Ingyen gabonát osztott.</a:t>
            </a:r>
            <a:endParaRPr lang="hu-H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7466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8" grpId="0"/>
      <p:bldP spid="9" grpId="0"/>
      <p:bldP spid="10" grpId="0"/>
      <p:bldP spid="11" grpId="0"/>
      <p:bldP spid="12" grpId="0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zövegdoboz 1"/>
          <p:cNvSpPr txBox="1"/>
          <p:nvPr/>
        </p:nvSpPr>
        <p:spPr>
          <a:xfrm>
            <a:off x="323528" y="366641"/>
            <a:ext cx="40735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sz="4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A császárság kora</a:t>
            </a:r>
            <a:endParaRPr lang="hu-HU" sz="48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044" y="3140968"/>
            <a:ext cx="4452517" cy="297012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Szövegdoboz 2"/>
          <p:cNvSpPr txBox="1"/>
          <p:nvPr/>
        </p:nvSpPr>
        <p:spPr>
          <a:xfrm>
            <a:off x="377395" y="5980638"/>
            <a:ext cx="4209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 Római Birodalom </a:t>
            </a:r>
            <a:r>
              <a:rPr lang="hu-HU" b="1" dirty="0" smtClean="0">
                <a:solidFill>
                  <a:srgbClr val="990000"/>
                </a:solidFill>
              </a:rPr>
              <a:t>provinciái</a:t>
            </a:r>
            <a:br>
              <a:rPr lang="hu-HU" b="1" dirty="0" smtClean="0">
                <a:solidFill>
                  <a:srgbClr val="99000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 az i.sz. II. században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481" y="1578429"/>
            <a:ext cx="4397080" cy="1470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9719" y="2060072"/>
            <a:ext cx="2210693" cy="4318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églalap 4"/>
          <p:cNvSpPr/>
          <p:nvPr/>
        </p:nvSpPr>
        <p:spPr>
          <a:xfrm>
            <a:off x="5364088" y="355755"/>
            <a:ext cx="367240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dirty="0" smtClean="0"/>
              <a:t> </a:t>
            </a:r>
            <a:r>
              <a:rPr lang="hu-HU" b="1" dirty="0" err="1"/>
              <a:t>Caius</a:t>
            </a:r>
            <a:r>
              <a:rPr lang="hu-HU" b="1" dirty="0"/>
              <a:t> </a:t>
            </a:r>
            <a:r>
              <a:rPr lang="hu-HU" b="1" dirty="0" err="1" smtClean="0"/>
              <a:t>Octavius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dirty="0" smtClean="0"/>
              <a:t> később</a:t>
            </a:r>
          </a:p>
          <a:p>
            <a:pPr algn="ctr"/>
            <a:r>
              <a:rPr lang="hu-HU" dirty="0" smtClean="0"/>
              <a:t> </a:t>
            </a:r>
            <a:r>
              <a:rPr lang="hu-HU" b="1" dirty="0" err="1"/>
              <a:t>Caius</a:t>
            </a:r>
            <a:r>
              <a:rPr lang="hu-HU" b="1" dirty="0"/>
              <a:t> Julius Caesar </a:t>
            </a:r>
            <a:r>
              <a:rPr lang="hu-HU" b="1" dirty="0" smtClean="0"/>
              <a:t>Augustus</a:t>
            </a:r>
          </a:p>
          <a:p>
            <a:pPr algn="ctr"/>
            <a:r>
              <a:rPr lang="hu-HU" b="1" i="1" dirty="0" smtClean="0"/>
              <a:t> (</a:t>
            </a:r>
            <a:r>
              <a:rPr lang="hu-HU" b="1" i="1" dirty="0"/>
              <a:t>i</a:t>
            </a:r>
            <a:r>
              <a:rPr lang="hu-HU" b="1" i="1" dirty="0" smtClean="0"/>
              <a:t>. </a:t>
            </a:r>
            <a:r>
              <a:rPr lang="hu-HU" b="1" i="1" dirty="0"/>
              <a:t>e. </a:t>
            </a:r>
            <a:r>
              <a:rPr lang="hu-HU" b="1" i="1" dirty="0" smtClean="0"/>
              <a:t>63.  – i.sz.  </a:t>
            </a:r>
            <a:r>
              <a:rPr lang="hu-HU" b="1" i="1" dirty="0"/>
              <a:t>14. </a:t>
            </a:r>
            <a:r>
              <a:rPr lang="hu-HU" b="1" i="1" dirty="0" smtClean="0"/>
              <a:t>) </a:t>
            </a:r>
            <a:br>
              <a:rPr lang="hu-HU" b="1" i="1" dirty="0" smtClean="0"/>
            </a:br>
            <a:r>
              <a:rPr lang="hu-HU" dirty="0" smtClean="0"/>
              <a:t>a </a:t>
            </a:r>
            <a:r>
              <a:rPr lang="hu-HU" dirty="0"/>
              <a:t>Római Birodalom első császára </a:t>
            </a:r>
            <a:r>
              <a:rPr lang="hu-HU" dirty="0" smtClean="0"/>
              <a:t/>
            </a:r>
            <a:br>
              <a:rPr lang="hu-HU" dirty="0" smtClean="0"/>
            </a:br>
            <a:r>
              <a:rPr lang="hu-HU" b="1" i="1" dirty="0" smtClean="0"/>
              <a:t>(</a:t>
            </a:r>
            <a:r>
              <a:rPr lang="hu-HU" b="1" i="1" dirty="0"/>
              <a:t>uralkodott </a:t>
            </a:r>
            <a:r>
              <a:rPr lang="hu-HU" b="1" i="1" dirty="0" smtClean="0"/>
              <a:t>i. </a:t>
            </a:r>
            <a:r>
              <a:rPr lang="hu-HU" b="1" i="1" dirty="0"/>
              <a:t>e. 27-től haláláig</a:t>
            </a:r>
            <a:r>
              <a:rPr lang="hu-HU" b="1" i="1" dirty="0" smtClean="0"/>
              <a:t>)</a:t>
            </a:r>
            <a:br>
              <a:rPr lang="hu-HU" b="1" i="1" dirty="0" smtClean="0"/>
            </a:br>
            <a:r>
              <a:rPr lang="hu-HU" dirty="0" smtClean="0"/>
              <a:t> </a:t>
            </a:r>
            <a:r>
              <a:rPr lang="hu-HU" dirty="0"/>
              <a:t>a római </a:t>
            </a:r>
            <a:r>
              <a:rPr lang="hu-HU" dirty="0" smtClean="0"/>
              <a:t>történelem</a:t>
            </a:r>
            <a:br>
              <a:rPr lang="hu-HU" dirty="0" smtClean="0"/>
            </a:br>
            <a:r>
              <a:rPr lang="hu-HU" dirty="0" smtClean="0"/>
              <a:t> </a:t>
            </a:r>
            <a:r>
              <a:rPr lang="hu-HU" dirty="0"/>
              <a:t>egyik legfontosabb alakja volt.</a:t>
            </a:r>
          </a:p>
        </p:txBody>
      </p:sp>
      <p:sp>
        <p:nvSpPr>
          <p:cNvPr id="6" name="Téglalap feliratnak 5"/>
          <p:cNvSpPr/>
          <p:nvPr/>
        </p:nvSpPr>
        <p:spPr>
          <a:xfrm>
            <a:off x="6922570" y="3428999"/>
            <a:ext cx="2113927" cy="2166515"/>
          </a:xfrm>
          <a:prstGeom prst="wedgeRectCallout">
            <a:avLst>
              <a:gd name="adj1" fmla="val -188192"/>
              <a:gd name="adj2" fmla="val 745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/>
              <a:t>Provincia </a:t>
            </a:r>
            <a:r>
              <a:rPr lang="hu-HU" b="1" dirty="0" smtClean="0"/>
              <a:t>alatt </a:t>
            </a:r>
            <a:r>
              <a:rPr lang="hu-HU" b="1" dirty="0"/>
              <a:t>az Itálián kívül eső területeket értjük. Ezek a tartományok alárendeltek Rómának, lakói adót fizetnek az államnak.</a:t>
            </a:r>
          </a:p>
        </p:txBody>
      </p:sp>
    </p:spTree>
    <p:extLst>
      <p:ext uri="{BB962C8B-B14F-4D97-AF65-F5344CB8AC3E}">
        <p14:creationId xmlns:p14="http://schemas.microsoft.com/office/powerpoint/2010/main" val="3089211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1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TikiKami\Desktop\Történelmi atlasz - NTK\Töri atlasz_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8784976" cy="649805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42435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2"/>
            <a:ext cx="5046337" cy="2520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759" y="2852581"/>
            <a:ext cx="3744416" cy="24391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5414" y="508030"/>
            <a:ext cx="3560885" cy="25240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894350"/>
            <a:ext cx="5040560" cy="2751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Balra-felfelé nyíl 4"/>
          <p:cNvSpPr/>
          <p:nvPr/>
        </p:nvSpPr>
        <p:spPr>
          <a:xfrm>
            <a:off x="4141506" y="3032058"/>
            <a:ext cx="4511488" cy="833240"/>
          </a:xfrm>
          <a:prstGeom prst="lef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u-HU" b="1" dirty="0">
                <a:solidFill>
                  <a:srgbClr val="990000"/>
                </a:solidFill>
              </a:rPr>
              <a:t>Augustus idején épült Fórum rekonstrukciós rajza és romjai napjainkban</a:t>
            </a:r>
          </a:p>
          <a:p>
            <a:pPr algn="ctr"/>
            <a:endParaRPr lang="hu-HU" dirty="0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5365016"/>
            <a:ext cx="1593850" cy="150812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Szövegdoboz 5"/>
          <p:cNvSpPr txBox="1"/>
          <p:nvPr/>
        </p:nvSpPr>
        <p:spPr>
          <a:xfrm>
            <a:off x="1835729" y="5795912"/>
            <a:ext cx="216020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Augustus császár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képmása pénzérmén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730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1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395536" y="404664"/>
            <a:ext cx="482453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Augustus hatalomra kerülése lezárta a római társadalmat egy évszázada sújtó társadalmi válságot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600 főből álló </a:t>
            </a:r>
            <a:r>
              <a:rPr lang="hu-HU" sz="2000" b="1" dirty="0" err="1">
                <a:latin typeface="Times New Roman" pitchFamily="18" charset="0"/>
                <a:cs typeface="Times New Roman" pitchFamily="18" charset="0"/>
              </a:rPr>
              <a:t>senatus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elvben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megmaradt legfőbb törvényhozási és bírói szervnek,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azonban tisztségei révén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Augustus kezében volt a gyeplő,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a legfontosabb ügyekben pedig maga ítélkezett. </a:t>
            </a:r>
            <a:endParaRPr lang="hu-HU" sz="20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églalap 2"/>
          <p:cNvSpPr/>
          <p:nvPr/>
        </p:nvSpPr>
        <p:spPr>
          <a:xfrm>
            <a:off x="4427984" y="458112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Augustus lett a Római Birodalom külügyeinek egyetlen irányítója. 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Még uralma kezdetén meghódította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Hispania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északnyugati részét, így az egész Ibériai-félsziget római uralom alá került és gazdag aranylelőhelyekre tett szert.</a:t>
            </a:r>
          </a:p>
        </p:txBody>
      </p:sp>
      <p:pic>
        <p:nvPicPr>
          <p:cNvPr id="1026" name="Picture 2" descr="Fájl:Caesar augustus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260648"/>
            <a:ext cx="1843228" cy="33257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zövegdoboz 3"/>
          <p:cNvSpPr txBox="1"/>
          <p:nvPr/>
        </p:nvSpPr>
        <p:spPr>
          <a:xfrm>
            <a:off x="5333045" y="3501008"/>
            <a:ext cx="353782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Augustus minden tisztséget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elnyert, mellyel az élet minden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területét felügyelete alatt tarthatta</a:t>
            </a:r>
            <a:endParaRPr lang="hu-HU" b="1" dirty="0">
              <a:solidFill>
                <a:srgbClr val="002060"/>
              </a:solidFill>
            </a:endParaRPr>
          </a:p>
        </p:txBody>
      </p:sp>
      <p:pic>
        <p:nvPicPr>
          <p:cNvPr id="1028" name="Picture 4" descr="https://upload.wikimedia.org/wikipedia/commons/thumb/3/3c/RomaPalatinoDalCircoMassimo.jpg/260px-RomaPalatinoDalCircoMassimo.jpg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19" y="3068960"/>
            <a:ext cx="3988007" cy="34511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églalap 4"/>
          <p:cNvSpPr/>
          <p:nvPr/>
        </p:nvSpPr>
        <p:spPr>
          <a:xfrm>
            <a:off x="63687" y="3102594"/>
            <a:ext cx="44926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u-HU" b="1" dirty="0">
                <a:solidFill>
                  <a:srgbClr val="002060"/>
                </a:solidFill>
              </a:rPr>
              <a:t>Augustus palotájának maradványai Rómában</a:t>
            </a:r>
            <a:endParaRPr lang="hu-HU" b="1" dirty="0">
              <a:solidFill>
                <a:srgbClr val="00206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45088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églalap 1"/>
          <p:cNvSpPr/>
          <p:nvPr/>
        </p:nvSpPr>
        <p:spPr>
          <a:xfrm>
            <a:off x="251521" y="332656"/>
            <a:ext cx="5472607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Duna mentén is súlyos harcok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dúltak.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hosszas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harcban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végül a Dunáig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terjesztette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 a birodalom határát.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Létrejött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Pannonia provincia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Óriási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lázadás bontakozott ki Pannoniában,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ami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toborzás és a növekvő adóterhek miatt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robbant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ki.</a:t>
            </a:r>
          </a:p>
          <a:p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hu-HU" sz="2000" dirty="0" err="1">
                <a:latin typeface="Times New Roman" pitchFamily="18" charset="0"/>
                <a:cs typeface="Times New Roman" pitchFamily="18" charset="0"/>
              </a:rPr>
              <a:t>pannoniai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 hadjárat három évig tartott, </a:t>
            </a: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dirty="0" smtClean="0">
                <a:latin typeface="Times New Roman" pitchFamily="18" charset="0"/>
                <a:cs typeface="Times New Roman" pitchFamily="18" charset="0"/>
              </a:rPr>
              <a:t>és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sokan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legsúlyosabb válságnak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hu-H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tartották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 pun háborúk óta. </a:t>
            </a:r>
          </a:p>
        </p:txBody>
      </p:sp>
      <p:sp>
        <p:nvSpPr>
          <p:cNvPr id="3" name="Téglalap 2"/>
          <p:cNvSpPr/>
          <p:nvPr/>
        </p:nvSpPr>
        <p:spPr>
          <a:xfrm>
            <a:off x="4644008" y="3933056"/>
            <a:ext cx="403244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Augustus </a:t>
            </a:r>
            <a:r>
              <a:rPr lang="hu-HU" sz="2000" dirty="0">
                <a:latin typeface="Times New Roman" pitchFamily="18" charset="0"/>
                <a:cs typeface="Times New Roman" pitchFamily="18" charset="0"/>
              </a:rPr>
              <a:t>76 éves korában hunyt el békében úgy, hogy </a:t>
            </a:r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megmentette a Római Birodalmat a válságból, és új rendszerével századokig biztosította annak fennmaradását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hu-HU" sz="2000" b="1" dirty="0">
                <a:latin typeface="Times New Roman" pitchFamily="18" charset="0"/>
                <a:cs typeface="Times New Roman" pitchFamily="18" charset="0"/>
              </a:rPr>
              <a:t>Uralma alatt a Római Birodalom minden szempontból virágázását </a:t>
            </a:r>
            <a:r>
              <a:rPr lang="hu-HU" sz="2000" b="1" dirty="0" smtClean="0">
                <a:latin typeface="Times New Roman" pitchFamily="18" charset="0"/>
                <a:cs typeface="Times New Roman" pitchFamily="18" charset="0"/>
              </a:rPr>
              <a:t>élte.</a:t>
            </a:r>
            <a:endParaRPr lang="hu-H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Fájl:Rome, Mausoleum of Augustus 01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620229"/>
            <a:ext cx="3979016" cy="298301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budapestcity.uw.hu/02-tortenet/03-okor/pannonia-provinc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9367" y="188640"/>
            <a:ext cx="4014614" cy="293431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zövegdoboz 4"/>
          <p:cNvSpPr txBox="1"/>
          <p:nvPr/>
        </p:nvSpPr>
        <p:spPr>
          <a:xfrm>
            <a:off x="611560" y="3748390"/>
            <a:ext cx="33010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u-HU" b="1" dirty="0" smtClean="0">
                <a:solidFill>
                  <a:srgbClr val="002060"/>
                </a:solidFill>
              </a:rPr>
              <a:t>A császár mauzóleuma Rómában</a:t>
            </a:r>
            <a:endParaRPr lang="hu-HU" b="1" dirty="0">
              <a:solidFill>
                <a:srgbClr val="002060"/>
              </a:solidFill>
            </a:endParaRPr>
          </a:p>
        </p:txBody>
      </p:sp>
      <p:sp>
        <p:nvSpPr>
          <p:cNvPr id="6" name="Szövegdoboz 5"/>
          <p:cNvSpPr txBox="1"/>
          <p:nvPr/>
        </p:nvSpPr>
        <p:spPr>
          <a:xfrm>
            <a:off x="5718536" y="3032748"/>
            <a:ext cx="24195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hu-HU" b="1" dirty="0" smtClean="0">
                <a:solidFill>
                  <a:srgbClr val="002060"/>
                </a:solidFill>
              </a:rPr>
              <a:t>Pannónia provincia a </a:t>
            </a:r>
            <a:br>
              <a:rPr lang="hu-HU" b="1" dirty="0" smtClean="0">
                <a:solidFill>
                  <a:srgbClr val="002060"/>
                </a:solidFill>
              </a:rPr>
            </a:br>
            <a:r>
              <a:rPr lang="hu-HU" b="1" dirty="0" smtClean="0">
                <a:solidFill>
                  <a:srgbClr val="002060"/>
                </a:solidFill>
              </a:rPr>
              <a:t>mai Dunántúl területén</a:t>
            </a:r>
            <a:endParaRPr lang="hu-H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07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2589</TotalTime>
  <Words>340</Words>
  <Application>Microsoft Office PowerPoint</Application>
  <PresentationFormat>Diavetítés a képernyőre (4:3 oldalarány)</PresentationFormat>
  <Paragraphs>58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6" baseType="lpstr">
      <vt:lpstr>Arial</vt:lpstr>
      <vt:lpstr>Calibri</vt:lpstr>
      <vt:lpstr>Monotype Corsiva</vt:lpstr>
      <vt:lpstr>Times New Roman</vt:lpstr>
      <vt:lpstr>Office-téma</vt:lpstr>
      <vt:lpstr>RÓMA  TÖRTÉNETE       i.e. 753 - 476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RÓMA  TÖRTÉNETE  i.e. 752 - 476</dc:title>
  <dc:creator>Tanári gép</dc:creator>
  <cp:lastModifiedBy>Tikos Kálmán</cp:lastModifiedBy>
  <cp:revision>253</cp:revision>
  <dcterms:created xsi:type="dcterms:W3CDTF">2013-03-05T13:52:51Z</dcterms:created>
  <dcterms:modified xsi:type="dcterms:W3CDTF">2020-03-28T19:11:58Z</dcterms:modified>
</cp:coreProperties>
</file>