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1225" y="103239"/>
            <a:ext cx="7194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Kádár reformjai </a:t>
            </a:r>
          </a:p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és rendszerének válsága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2685" y="1814052"/>
            <a:ext cx="484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alapvonásai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8205" y="2408489"/>
            <a:ext cx="4350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rendszere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Rákosi diktatúrájához képest mutatott új vonásokat, hanem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gyökeresen eltért a többi szocialista országétól is.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tudta: nem kockáztathatja meg egy újabb felkelés kitörését.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Úgy vélte, hogy ha biztosítja az életszínvonal növekedését az emberek elfogadják a szocialista rendszert.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politika hosszú időn át sikeresen működött.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0" y="2478425"/>
            <a:ext cx="4133268" cy="271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91" y="2289860"/>
            <a:ext cx="4493018" cy="309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572000" y="526264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János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Népfront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választási nagygyűlésén.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választásokon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továbbra is csak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Népfront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Így a párt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jelöltjei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indulhattak.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843" y="5865556"/>
            <a:ext cx="471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életszínvonal növeléséhez korszerű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ezőgazdasági termelésre is szükség volt.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7986" y="3557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kollektivizálás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 tömegesen hagytak fel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földműveléssel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gyárakban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kerestek munkát.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városokba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költöztek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lakás hiány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lépett fel.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Emiatt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több családnak kellett osztoznia egy lakáson.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7" y="107023"/>
            <a:ext cx="4262285" cy="274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291781" y="2851234"/>
            <a:ext cx="4852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látogatóban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munkáscsaládnál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1960-as évek végén.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807" y="2867513"/>
            <a:ext cx="3770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gulyáskommunizmus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6807" y="365573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szilárdságának alapja az életszínvonal növelése volt.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érdekében szakítottak a Rákosi-korszak politikájával: folyamatosan emelték a béreket, és javították a lakosság ellátását.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hatvanas évek közepéig az életszínvonal emelkedés lényegét az jelentette,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megszűnt az élelmiszerhiány. </a:t>
            </a:r>
          </a:p>
        </p:txBody>
      </p:sp>
      <p:pic>
        <p:nvPicPr>
          <p:cNvPr id="4098" name="Picture 2" descr="http://galeria.vezess.hu/files/080/040/000/40080/40080_308533_784x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7" y="3655733"/>
            <a:ext cx="4050225" cy="264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457200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gulyáskommunizmus korában mindenkinek járt egy kis szabadság,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 főleg a baráti országok látogatásában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merült ki.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913" y="3297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emberek több és jobb élelemhez jutottak hozzá, mint más szocialista államok lakói.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fogyasztás növekedésének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szakaszát ezért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gulyáskommunizmusnak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96" y="137111"/>
            <a:ext cx="4137115" cy="278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5243245" y="3038168"/>
            <a:ext cx="3425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Panelház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építése Budapesten.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budapestcity.org/11-egyeb/epiteszet/lakotelepek/Jozsef-Attila-lakotel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13" y="137111"/>
            <a:ext cx="4236498" cy="290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72000" y="34382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lakótelepek az ország minden részén egy kaptafára készültek.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5913" y="2453393"/>
            <a:ext cx="4213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err="1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fridzsider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szocializmus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429887" y="4207719"/>
            <a:ext cx="4695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új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mechanizmus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következtében az életszínvonal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bérek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gyorsabban emelkedtek.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már tartós fogyasztási cikkeket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hűtőszekrényt,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korabeli nevén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fridzsidert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vásárolhattak.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Sőt, tömegesen kezdtek el önerőből új házakat építeni.</a:t>
            </a:r>
          </a:p>
        </p:txBody>
      </p:sp>
      <p:pic>
        <p:nvPicPr>
          <p:cNvPr id="3076" name="Picture 4" descr="http://nol.hu/data/cikk/1/62/21/23/cikk_1622123/840224-leertekelt-frigok-a-skalaban-erd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" y="3038167"/>
            <a:ext cx="4175748" cy="317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93854" y="6211631"/>
            <a:ext cx="4022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Szépséghibás, de legalább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kapható.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3594" y="232076"/>
            <a:ext cx="48669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átformálta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beruházással készült többemeletes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panelházak elterjedése.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építkezések hatására enyhült a lakáshiány.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korszakban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életmód gyökeresen megváltozott, gyorsan modernizálódott.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Teret hódítottak a nyugati életforma elemei.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népszerűségnek örvendett például a rockzene.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mindennapjait átformálta a televízió és a személyautó elterjedése is, habár egy-egy új gépkocsit csak több éves várakozás után vásárolhattak meg.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hatvanas évektől lehetővé vált a tömeges külföldi utazás, és nyugatra is egyre többen juthattak 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korszakban a magyar életmód gyökeresen megváltozott, gyorsan modernizálódott.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Teret hódítottak a nyugati életforma elemei. Nagy népszerűségnek örvendett például a rockzene. </a:t>
            </a:r>
          </a:p>
        </p:txBody>
      </p:sp>
      <p:pic>
        <p:nvPicPr>
          <p:cNvPr id="5122" name="Picture 2" descr="http://rimretro.hu/img/gallery/ifipark_19750501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74" y="299396"/>
            <a:ext cx="3820475" cy="230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25308" y="2551115"/>
            <a:ext cx="411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fiatalok átvették a nyugati társaik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letformáját, öltözködését, zenéjét.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zenevilag.mediatop.hu/sites/default/files/1/illes_egyuttes_zenekar_pop_dal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56" y="3317122"/>
            <a:ext cx="3844793" cy="280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40694" y="6125958"/>
            <a:ext cx="159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Illés együttes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08" y="3251243"/>
            <a:ext cx="4051697" cy="287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6556486" y="645789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s://upload.wikimedia.org/wikipedia/commons/thumb/7/79/Omega_egy%C3%BCttes_fortepan_88423.jpg/250px-Omega_egy%C3%BCttes_fortepan_884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35" y="3212874"/>
            <a:ext cx="4273765" cy="291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maszol.ro/uploads/files/userfiles/images/szines/omega_mo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35" y="3251243"/>
            <a:ext cx="4269480" cy="299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980" y="2010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társadalomban azonban aggasztó jelek is mutatkoztak.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gyermek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népesség fogyásnak indult.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második gazdaság megjelenésével az emberek egyre többet dolgoztak, a túlhajszoltság miatt sok középkorú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férfi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nagyobb problémát okozott az alkoholizmus is.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8" y="201080"/>
            <a:ext cx="3722219" cy="321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902403" y="3419177"/>
            <a:ext cx="370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alkoholfogyasztás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alakulása.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-1076633" y="3312368"/>
            <a:ext cx="660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szocialista realizmus </a:t>
            </a:r>
          </a:p>
          <a:p>
            <a:pPr algn="ctr"/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és a „3T” rendszere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6052" y="4272677"/>
            <a:ext cx="5639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kultúra irányítását szintén a párt tartotta kézben.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1950-es években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szocialista realizmus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stílusa.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Lényege a dolgozó munkás eszményének dicsőítése, valamint a személyi kultusznak megfelelően Rákosi magasztalása volt. Hamarosan ez lett az egyetlen engedélyezett művészeti irányvonal. </a:t>
            </a:r>
          </a:p>
        </p:txBody>
      </p:sp>
      <p:pic>
        <p:nvPicPr>
          <p:cNvPr id="6146" name="Picture 2" descr="https://3.bp.blogspot.com/-hLWWFJAV4v8/VucAD2MgXGI/AAAAAAAAAd4/pABE8tBsSn480bYHQv7WttcvOiSTFtMsg/s1600/item_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6" y="3811811"/>
            <a:ext cx="3283191" cy="246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170904" y="6119336"/>
            <a:ext cx="685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 Dunai Vasmű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szocialista realizmusegyik jellegzetes épülete.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buborék 7"/>
          <p:cNvSpPr/>
          <p:nvPr/>
        </p:nvSpPr>
        <p:spPr>
          <a:xfrm>
            <a:off x="4748980" y="201080"/>
            <a:ext cx="4114800" cy="1789792"/>
          </a:xfrm>
          <a:prstGeom prst="wedgeRectCallout">
            <a:avLst>
              <a:gd name="adj1" fmla="val -65410"/>
              <a:gd name="adj2" fmla="val 213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szocialista realizmus, vagy rövidebben szocreál lényegében a 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marxizmus–leninizmus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világnézetén alapuló alkotómódszert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jelenti.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0723" y="19667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Kádár-rendszerben a kultúrpolitika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liberális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abbá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akadályozták a szocialista realizmus melletti egyéb törekvéseket, ha azok nem irányultak a rendszer ellen.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támogatott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tűrt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tiltott művészeti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irányok,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nevezték ezt a 3T rendszerének.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nyolcvanas években 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kevésbé sikerült a hatalomnak kordában tartania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írókat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akiknek egy része nyíltan ellenzéki magatartást vett fel.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19" y="119891"/>
            <a:ext cx="3448743" cy="32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510390" y="28769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Hofi</a:t>
            </a:r>
            <a:r>
              <a:rPr lang="hu-H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Géza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humorista látható a képen,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szabadon gúnyolhatta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rendszer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visszásságait.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m.blog.hu/ar/artzok/image/%C3%9Cmi%20k%C3%A9pek/ostal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4085615"/>
            <a:ext cx="2227006" cy="265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5/56/Resetnyikov_Szt%C3%A1lin_a_Kremlben.jpg/320px-Resetnyikov_Szt%C3%A1lin_a_Kremlb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9" y="3935605"/>
            <a:ext cx="2436323" cy="280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ms.sulinet.hu/get/d/40daccc2-8a94-45e5-2d22-4fa97a5405b4/1/7/b/Normal/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46" y="3982321"/>
            <a:ext cx="2591636" cy="275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.bp.blogspot.com/-_z0LroToaMw/TuEu6bjh64I/AAAAAAAACak/FJBhi6eAUwk/s1600/Rozs%2BJ%25C3%25A1nos%2B-%2B%25C3%259Att%25C3%25B6r%25C5%2591k%2B19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37" y="3892613"/>
            <a:ext cx="2949166" cy="281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ho.hu/img/repules_12_05/fortepan_39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02" y="3929059"/>
            <a:ext cx="3142957" cy="281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3.bp.blogspot.com/-LPArAYdMsI4/VucAHOoQ-PI/AAAAAAAAAd8/yM5G_4lWI104JICF6QjnJXoO9CGqQI9kA/s1600/7506_1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01" y="3960086"/>
            <a:ext cx="3380863" cy="2746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734" y="2354133"/>
            <a:ext cx="4837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használatát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ivatalokban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Jugoszlávia biztosította.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szomszédos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szocialista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országok többségében be akarták olvasztani a magyarságot.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nyelvterületekről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áthelyezték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nemzetiségű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embereket.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Helyükre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szlovákot, románt költöztettek. Magyarok nem juthattak vezető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társadalmi,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gazdasági, katonai funkciókhoz.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32734" y="22663"/>
            <a:ext cx="8863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1947-es párizsi béke megerősítette a trianoni határokat.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határon túli magyarság sorsa a környező szocialista országokban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Jugoszláviát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kivéve 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rosszabbra fordult.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Csehszlováktában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1949-ig, Romániában pedig a hetvenes évektől szélsőségesen elnyomó politikát folytattak velük szemben.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Papíron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 minden államban biztosították a kisebbségek jogait, de a gyakorlatban ez nem valósult meg.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nyelvű iskolák száma szinte mindenütt csökkent.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86" y="2507936"/>
            <a:ext cx="4122829" cy="283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0" y="5190659"/>
            <a:ext cx="4966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lépett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határon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túli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magyarok védelmében.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Attól tartott,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ha kritizálja a szomszéd országok nemzetiségi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politikáját,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annak csak a határon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túliak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isszák meg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levét.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49100" y="52317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János és a román pártvezér, </a:t>
            </a:r>
            <a:r>
              <a:rPr lang="hu-H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Ceaugescu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találkozója.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109920" y="5919098"/>
            <a:ext cx="3650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Nézz utána, hogy mi lett a sorsa</a:t>
            </a: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Románia diktátorának!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62792" y="1900015"/>
            <a:ext cx="423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Magyarok a határokon túl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2232" y="206477"/>
            <a:ext cx="88047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személyisége is eltért Rákosiétól. Tanulatlan,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egyszerű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 volt, aki elutasította a személyi kultuszt.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követelte meg a társadalom tagjaitól, hogy folyamatosan hitet tegyenek a marxizmus elvei mellett.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fejezte 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,,aki nincs ellenünk, az velünk van'' jelszó 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Mindössze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olyan kérdés volt, amit szóba sem lehetett hozni.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pl. a szovjet csapatok kivonása, 1956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jellege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többpártrendszer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http://www.dehir.hu/wp-content/uploads/trabant0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74" y="2247948"/>
            <a:ext cx="5818331" cy="311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909880" y="5379085"/>
            <a:ext cx="6112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Egyre többen vásárolhattak autót.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Igaz, hogy éveket kellett várni „álmaink” járgányára.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Szüleink és nagyszüleink még úgy tudták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Trabanttal szállni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élvezet.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ult-kor.hu/image/article/index/20.%20szazad/balat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04" y="2212259"/>
            <a:ext cx="2997194" cy="314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116" y="2453246"/>
            <a:ext cx="3071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rendszer lehetővé tette</a:t>
            </a:r>
          </a:p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lakosság számára a </a:t>
            </a:r>
          </a:p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nyaralást Balaton mellett.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ortepan_50288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66" y="2247947"/>
            <a:ext cx="3124120" cy="308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15341" y="3786059"/>
            <a:ext cx="2445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Egyre többen tudtak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kisebb – nagyobb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yaralót építeni.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hunhir.info/kepek/szabadnak_szulettem/mobil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59" y="2132985"/>
            <a:ext cx="6053475" cy="3179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0716" y="5052081"/>
            <a:ext cx="27991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korabeli fiatalok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egismerkedhettek a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yugati országokban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lő társaik életstílusával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zenéjével.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8710" y="84611"/>
            <a:ext cx="28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puha diktatúra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47484" y="877181"/>
            <a:ext cx="5761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egyszemélyi vezető volt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meghallgatta ugyan mások véleményét is, de ő hozta meg a döntéseket.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Uralma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ugyanúgy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diktatúra volt, mint Rákosié, bár kevésbé elnyomó jellegű.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nevezik puha diktatúrának.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büntette például a rendszert kritizáló viccek terjesztését sem.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nyugati sajtó emiatt hívta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hazánkat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tábor legvidámabb barakkjának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ellen nyíltan feltépőket azonban üldözték, börtönbe zárták.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Folyamatosan működtek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ÁVH helyébe lépő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állambiztonsági szervek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amelyek az emberi jogokat semmibe véve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megfigyelték a társadalmat.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ember telefonját, lakását lehallgatták, leveleit felbontották.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Másokat megzsaroltak, hogy jelentéseket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írjanak barátaikról, munkatársaikról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40" y="243407"/>
            <a:ext cx="3058079" cy="64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5692" y="117988"/>
            <a:ext cx="477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új gazdaságpolitika sikerei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3604" y="641208"/>
            <a:ext cx="5459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téren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keleti blokk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országától eltérő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politikát folytatott.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Kezdetben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csak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érdekeltté tették a termelésben.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háztáji gazdaság keretében saját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maguk művelhettek meg egy kisebb földterületet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melynek </a:t>
            </a:r>
            <a:r>
              <a:rPr lang="hu-HU" sz="2000" dirty="0"/>
              <a:t>termésével ők rendelkeztek. </a:t>
            </a:r>
            <a:r>
              <a:rPr lang="hu-HU" sz="2000" dirty="0" smtClean="0"/>
              <a:t>Szabadon </a:t>
            </a:r>
            <a:r>
              <a:rPr lang="hu-HU" sz="2000" dirty="0"/>
              <a:t>tarthattak állatokat is.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reformok következtében gyorsan nőtt a mezőgazdasági termelés. </a:t>
            </a:r>
            <a:endParaRPr lang="hu-HU" sz="20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3303640" y="3380125"/>
            <a:ext cx="5692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 sikereinek hatására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-tól átfogó reformokat vezettek be.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Ezvolt az „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gazdasági mechanizmus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lényege, hogy bár a központi tervek fennmaradtak, 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vállalatok nagyobb önállóságot kaptak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korábbinál.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Meghatározhatták például, milyen termékeket állítanak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 révén a termelés és a külkereskedelem is fejlődött.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árut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szállítottak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nyugati országokba.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42" y="769742"/>
            <a:ext cx="3554476" cy="145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572000" y="22262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háztáji gazdaság részesedése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művelt területből,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illetve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mezőgazdasági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termelésből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1965-ben.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osszkep.hu/wp-content/uploads/2016/06/fortepan_56280_video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6" y="3864631"/>
            <a:ext cx="2893557" cy="228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41548" y="6150114"/>
            <a:ext cx="305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Orion gyárban televízókat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yártanak.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0219" y="176981"/>
            <a:ext cx="7250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reformok megtorpanása a hetvenes években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95019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hosszú távon súlyos hibának bizonyult.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tervekben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előirt, gyakran korszerűtlen termékek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gyártását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erőltették,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nyugaton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eladhatatlanok voltak. Ráadásul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1973-as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olajárrobbanás következtében jelentősen nőttek az energiaárak.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külföldről behozott olajért tehát még több árut kellett volna eladnunk.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0219" y="82914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reformnak azonban számos ellenzője volt a párton belül.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balról, sztálinista módon támadták a reformot.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 véleményük, hogy az új gazdasági mechanizmus eltávolodást jelent a szocializmustól.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mindig is a reformerek és a sztálinisták között egyensúlyozott.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utóbbiak fellépése miatt néhány év elteltével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leállította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reformokat. </a:t>
            </a:r>
          </a:p>
        </p:txBody>
      </p:sp>
      <p:pic>
        <p:nvPicPr>
          <p:cNvPr id="3074" name="Picture 2" descr="http://ocdn.eu/images/pulscms/NzY7MDA_/a7ac9ae5d3d6825f73fd82f9e3474d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8" y="3938736"/>
            <a:ext cx="3273848" cy="244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07752" y="6150114"/>
            <a:ext cx="373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olajválság nemcsak hazánkat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rintette súlyosan.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ocsmabelső 1983-ban. Az 1970-es évek végére mintegy 70 ezer kisiparos és -kereskedő működött Magyarországon, utóbbiak közé tartoztak az italkimérők is. Számukra az engedélyt 1949-től 1970-ig a Belkereskedelmi Minisztérium adta ki, később átkerült a helyi tanácsokhoz ez a jog. Amíg Budapesten döntöttek, a legtöbbször a megbízható káderek előtt volt nyitva a lehtőség, a decentralizálás után lazult valamit a rendsz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3" y="829149"/>
            <a:ext cx="3588124" cy="237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uspokladanyanno.hu/wp-content/uploads/2014/09/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2" y="664949"/>
            <a:ext cx="3950800" cy="256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52219" y="3090208"/>
            <a:ext cx="4102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válság és az ország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énzügyi csődje ellenére igyekezett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fenntartani az elért életszínvonalat.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1728" y="325022"/>
            <a:ext cx="46068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gazdaságválságba jutott.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életszínvonalat csak nyugati kölcsönök felvételével sikerült megőrizni.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 alatt hazánk adóssága a tízszeresére nőtt.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a pénzügyi csőd szélére került.</a:t>
            </a:r>
          </a:p>
        </p:txBody>
      </p:sp>
      <p:pic>
        <p:nvPicPr>
          <p:cNvPr id="4098" name="Picture 2" descr="http://www.lakaskultura.hu/lapokkepek/kepgaleria/25000/25815_kanizsai_butorgyar_70_es_ev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8" y="197859"/>
            <a:ext cx="3751644" cy="250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112379" y="2698955"/>
            <a:ext cx="343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átlagosan berendezett szóba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1970 – es évekből.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1728" y="2868232"/>
            <a:ext cx="6367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Újabb reformok </a:t>
            </a:r>
          </a:p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és válság a nyolcvanas években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6535" y="39864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70-es évek végén a pénzügyi válság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eladósodás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kezelése újra szükségessé tette a reformokat.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legfontosabb változás az volt, hogy lehetővé tették az ún. második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működését.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azt jelentette, hogy a hivatalos munkaidő után az emberek saját üzemük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gépeivel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 dolgozhattak.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66" y="3886254"/>
            <a:ext cx="2691616" cy="290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199184" y="5072887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államadósság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növekedése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67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1729" y="258207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megtermelt jövedelem pedig nem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vállalatot, hanem őket gazdagította.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újra megjelent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magántulajdonú termelés és a piacgazdaság csírája hazánkban.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természetesen nem volt összeegyeztethető a marxista-leninista elvekkel.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remélte,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továbbra is biztosíthat ő lesz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életszínvonal emelése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reformokat azonban már túl későn vezették be.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 egyensúlyát továbbra is csak nyugati kölcsönökkel lehetett fenntartani.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az adósság csapdájába került.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Újabb hiteleket ugyanis csak akkor kaphatott az ország, ha megfelel a Nyugat elvárásainak. Ezért nem mertek kemény kézzel fellépni a szerveződő ellenzékkel szemben sem.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2" y="198144"/>
            <a:ext cx="4507569" cy="286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447961" y="29913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nyugati elfogadottságát jelzi, hogy 1978-ban visszakaptuk az USA-tól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második világháború végén a nyilasok által elhurcolt nemzeti ereklyéinket.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27" y="4600484"/>
            <a:ext cx="1547612" cy="223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6000052" y="4622560"/>
            <a:ext cx="2890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életszínvonal-politika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csődjét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jelezték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állandó áremelések is.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Ludas Matyi a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orszak elfogadott és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edvelt szatirikus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etilapja volt.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718" y="84683"/>
            <a:ext cx="7819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társadalom és kultúra.</a:t>
            </a:r>
          </a:p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A mindennapi élet.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8930" y="1687648"/>
            <a:ext cx="584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vas és acél országának társadalma.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4361" y="2364462"/>
            <a:ext cx="48817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társadalom a második világháború után gyors ütemben alakult át.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korábbi politikai és gazdasági elitet felszámolták.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földreform és az államosítások megfosztották vagyonuktól a gazdagokat, közülük sokan külföldre távoztak.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földosztással pedig jelentősen csökkent a nincstelenek száma is.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Rákosi-korszakban új elit csoportok alakultak ki. </a:t>
            </a:r>
          </a:p>
        </p:txBody>
      </p:sp>
      <p:pic>
        <p:nvPicPr>
          <p:cNvPr id="2050" name="Picture 2" descr="http://nol.hu/data/cikk/29/99/60/cikk_299960/87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78" y="2250505"/>
            <a:ext cx="3886193" cy="37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48930" y="5842337"/>
            <a:ext cx="7796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szocialista Magyarországon a pártállam nem támogatta a gyerekek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megkeresztelését, ezért az újszülötteknek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államilag szervezett névadóünnepségeket rendeztek.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66078" y="2487572"/>
            <a:ext cx="3886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Névadó ünnepség a budai Várban</a:t>
            </a:r>
          </a:p>
        </p:txBody>
      </p:sp>
    </p:spTree>
    <p:extLst>
      <p:ext uri="{BB962C8B-B14F-4D97-AF65-F5344CB8AC3E}">
        <p14:creationId xmlns:p14="http://schemas.microsoft.com/office/powerpoint/2010/main" val="34997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7987" y="1474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hivatalos propaganda szerint a társadalom vezető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munkásság lett a dolgozó parasztsággal szövetségben.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Valójában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MDP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 emberei sajátították 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a politikai, 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gazdasági, tudományos és művészeti élet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irányítását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posztokra csak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által támogatott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kerülhettek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églalap 4"/>
          <p:cNvSpPr/>
          <p:nvPr/>
        </p:nvSpPr>
        <p:spPr>
          <a:xfrm>
            <a:off x="4395019" y="355218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pártelit életszínvonala kiemelkedően magas volt.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Ingyenesen kaptak lakást és bútort.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Külön, jól ellátott üzletekben vásárolhattak.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 többi rétege viszont azokba a boltokba járt, amelyekben alig volt áru a polcokon.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pedig csak hosszú sorban állás után lehetett megvásárolni.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2" y="3142322"/>
            <a:ext cx="3978554" cy="265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190229" y="5721369"/>
            <a:ext cx="4123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budapesti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élelmiszer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egy elektronikai-háztartási 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zaküzlet az 1960-as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években. </a:t>
            </a:r>
          </a:p>
        </p:txBody>
      </p:sp>
      <p:pic>
        <p:nvPicPr>
          <p:cNvPr id="1026" name="Picture 2" descr="http://rewrite.origos.hu/s/img/i/1305/20130527-kadar-janos-kora-napsugar-aruh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3009805"/>
            <a:ext cx="4123039" cy="2786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168ora.hu/db/06/BA/k1-d000016BAe82e10bdba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8" y="147484"/>
            <a:ext cx="3796993" cy="285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11029" y="2953974"/>
            <a:ext cx="3902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pajtás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ttörök között korszakunkban.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2693</TotalTime>
  <Words>1807</Words>
  <Application>Microsoft Office PowerPoint</Application>
  <PresentationFormat>Diavetítés a képernyőre (4:3 oldalarány)</PresentationFormat>
  <Paragraphs>189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299</cp:revision>
  <dcterms:created xsi:type="dcterms:W3CDTF">2016-07-18T11:45:32Z</dcterms:created>
  <dcterms:modified xsi:type="dcterms:W3CDTF">2020-05-29T15:53:42Z</dcterms:modified>
</cp:coreProperties>
</file>