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84" r:id="rId3"/>
    <p:sldId id="285" r:id="rId4"/>
    <p:sldId id="286" r:id="rId5"/>
    <p:sldId id="287" r:id="rId6"/>
    <p:sldId id="289" r:id="rId7"/>
    <p:sldId id="290" r:id="rId8"/>
    <p:sldId id="291" r:id="rId9"/>
    <p:sldId id="292" r:id="rId10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12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82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57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08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5410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12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80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079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57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337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0849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98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57F23-FC65-42C9-B7F1-C7D92CC60838}" type="datetimeFigureOut">
              <a:rPr lang="hu-HU" smtClean="0"/>
              <a:t>2021. 03. 07.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F49E6-1BF3-40FD-AB88-5C7A4BCF5E2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963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15723" y="230195"/>
            <a:ext cx="799930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Élet a középkori városban</a:t>
            </a:r>
            <a:endParaRPr lang="hu-HU" sz="6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15723" y="1338191"/>
            <a:ext cx="124302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8. századtól a 13. századig melegebb és szárazabb lett az időjárás.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kedvezett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növénytermesztésnek, ezért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gazdasági élet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megélénkült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Ennek eredményeként megnőtt a városok száma és jelentősége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Európában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is.</a:t>
            </a:r>
          </a:p>
        </p:txBody>
      </p:sp>
      <p:sp>
        <p:nvSpPr>
          <p:cNvPr id="4" name="Téglalap 3"/>
          <p:cNvSpPr/>
          <p:nvPr/>
        </p:nvSpPr>
        <p:spPr>
          <a:xfrm>
            <a:off x="215723" y="3454016"/>
            <a:ext cx="41797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városok és polgáraik</a:t>
            </a:r>
            <a:endParaRPr lang="hu-HU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15723" y="4092514"/>
            <a:ext cx="721620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középkor kezdetén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régi római városok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szinte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teljesen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elnéptelenedtek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városok és a városi lakosok száma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akkor kezdett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megemelkedni, amikor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újra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fellendült 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gazdasági élet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Egyre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több élelmiszert tudtak termelni, egyre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kézműves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tudott megélni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iparából.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Megnőtt az igény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távoli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tájak árui iránt is, amelyet 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kereskedők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szállítottak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egyik városból a másikba.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369" y="3746404"/>
            <a:ext cx="5588805" cy="3502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6617371" y="7369138"/>
            <a:ext cx="64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Firenze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középkori városközpontja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várost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ural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hercegek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palot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ával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it-IT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rosi tan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épülete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014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825" y="226927"/>
            <a:ext cx="71546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Elsősorban a püspöki és földesúri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székhelyek, valamint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fontos szárazföldi vagy vízi kereskedelmi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útvonalak csomópontjai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fejlődtek városokká.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jelentősebb folyóátkelőhelyek és hágók mellett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szintén sok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 telepedett le.</a:t>
            </a:r>
          </a:p>
        </p:txBody>
      </p:sp>
      <p:sp>
        <p:nvSpPr>
          <p:cNvPr id="3" name="Téglalap 2"/>
          <p:cNvSpPr/>
          <p:nvPr/>
        </p:nvSpPr>
        <p:spPr>
          <a:xfrm>
            <a:off x="6297642" y="5569327"/>
            <a:ext cx="64008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létrejövő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településeket fallal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vették körül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a támadások ellen védekezni tudjanak.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nagyobb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 alig tíz-húszezer lakossal rendelkezett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százezer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fős nagyváros (Velence és Párizs) pedig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kiemelkedőnek számított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Európában.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449" y="0"/>
            <a:ext cx="5108276" cy="466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7894482" y="4600870"/>
            <a:ext cx="399820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Európa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kereskedelmi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útvonalai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középkorban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25" y="3857059"/>
            <a:ext cx="5844233" cy="4314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églalap 6"/>
          <p:cNvSpPr/>
          <p:nvPr/>
        </p:nvSpPr>
        <p:spPr>
          <a:xfrm>
            <a:off x="-93459" y="8171830"/>
            <a:ext cx="64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Bréma főtere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északi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kereskedelmi</a:t>
            </a:r>
          </a:p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útvonal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egyik legfontosabb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kikötője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volt.</a:t>
            </a:r>
          </a:p>
        </p:txBody>
      </p:sp>
    </p:spTree>
    <p:extLst>
      <p:ext uri="{BB962C8B-B14F-4D97-AF65-F5344CB8AC3E}">
        <p14:creationId xmlns:p14="http://schemas.microsoft.com/office/powerpoint/2010/main" val="212320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8833" y="152460"/>
            <a:ext cx="6429983" cy="895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 lakosai a polgárok.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polgárok általában kézművességgel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kereskedelemmel foglalkoztak.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kiváltság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megillette őket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Megválaszthatták saját vezetőiket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várost irányító testületet.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Emellett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összegben adóztak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nagyobb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települések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vásártartási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joggal is rendelkeztek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vásárokat a főtéren, a város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középpontjában rendezték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itt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állt a városháza és a város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temploma,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vagy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 püspöke volt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városnak, akkor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katedrálisa is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uradalmak jobbágyai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viszonylagos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jólét miatt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igyekeztek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maguk is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polgárokká válni.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8816" y="244070"/>
            <a:ext cx="5883457" cy="447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/>
          <p:cNvSpPr txBox="1"/>
          <p:nvPr/>
        </p:nvSpPr>
        <p:spPr>
          <a:xfrm>
            <a:off x="6912287" y="4721635"/>
            <a:ext cx="57999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Daru a középkorban, amely lehetővé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tette magasabb épületek,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templomok építését is.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dehir.hu/wp-content/uploads/news/11555/b_unnepel-debrecen-20110411181105904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6000"/>
                    </a14:imgEffect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396" y="6244839"/>
            <a:ext cx="5087768" cy="31834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3326860" y="8505001"/>
            <a:ext cx="5999200" cy="95410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Pecsétes okirat, mely bizonyítja,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hogy Debrecen szabad királyi város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8834" y="202847"/>
            <a:ext cx="6643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elszöktek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földesuruktól, és beköltöztek a városba. </a:t>
            </a: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Amennyiben elfogták őket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komoly büntetésre számíthattak.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 és egy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 városi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tartózkodás után azonban a jobbágy polgárrá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válhatott, és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mentesült a földesúri szolgáltatások terhe alól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 descr="Piac- és vásártartási szokások a középkori Nyugat-Európában - Ujkor.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108" y="202847"/>
            <a:ext cx="5851296" cy="3474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6595281" y="3677055"/>
            <a:ext cx="592912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városi polgárok szabadabban éltek,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mint a jobbágyok, de ez nem azt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jelenti, hogy saját maguk által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alkotott szabályaik.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98834" y="4846606"/>
            <a:ext cx="1736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céhek</a:t>
            </a:r>
            <a:endParaRPr lang="hu-H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2919" y="5668035"/>
            <a:ext cx="122714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 polgárok túlnyomó többsége valamilyen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kézműves mesterséggel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foglalkozott.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köztük kovács,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csizmadia, asztalos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pék,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mészáros.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919" y="6798580"/>
            <a:ext cx="2572425" cy="227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4515" y="6798580"/>
            <a:ext cx="2217370" cy="2196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056" y="6745253"/>
            <a:ext cx="2266233" cy="2281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4940" y="6745254"/>
            <a:ext cx="1703816" cy="2372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5801" y="6798580"/>
            <a:ext cx="2069415" cy="2318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Szövegdoboz 10"/>
          <p:cNvSpPr txBox="1"/>
          <p:nvPr/>
        </p:nvSpPr>
        <p:spPr>
          <a:xfrm>
            <a:off x="470569" y="9026948"/>
            <a:ext cx="2137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Kerékgyártó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3517545" y="9026948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Kádár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244465" y="9026948"/>
            <a:ext cx="2539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Fegyver kovács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7899708" y="9026948"/>
            <a:ext cx="1800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Csizmadia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0649252" y="8967145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Ács</a:t>
            </a:r>
            <a:endParaRPr lang="hu-H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418289" y="289917"/>
            <a:ext cx="6400800" cy="89562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Céheknek nevezzük azokat a társulásokat,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amelyekben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mesterséget űző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város ugyanazon utcájában lakó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iparosok tömörültek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hogy közösen álljanak ki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jogaikért, érdekeikért és megszervezzék saját életüket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céheket mesterek vezették.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mestereket az inasok és a legények segítették a munkájukban.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év tanulás után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inasból előbb legény, majd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 mestermunka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bemutatása után mester válhatott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céhek nagyon ügyeltek arra, hogy kizárólag jó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minőségű termékeket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készítsenek.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rosszul dolgozó mestereket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akár ki is zárhatták soraik közül.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A fehérvári csizmadiacéh szabályz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89" y="289916"/>
            <a:ext cx="5740704" cy="3834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48094" y="4124527"/>
            <a:ext cx="4682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Munka egy csizmadia céhben</a:t>
            </a:r>
            <a:endParaRPr lang="hu-HU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Középkori céhek Ez valóban létez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89" y="4776688"/>
            <a:ext cx="5740704" cy="37056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977319" y="8611299"/>
            <a:ext cx="5424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céheknek a városok védelmében</a:t>
            </a:r>
            <a:b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fontos szerepe volt</a:t>
            </a:r>
            <a:endParaRPr lang="hu-H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6" name="Picture 6" descr="Halászbástya - Képek, Leírás, Vélemények - Szallas.hu programo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089" y="4712218"/>
            <a:ext cx="5740704" cy="38990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7636635" y="4776688"/>
            <a:ext cx="410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Halászbástya Budapesten</a:t>
            </a:r>
            <a:endParaRPr lang="hu-H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14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90246" y="316308"/>
            <a:ext cx="58701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Életkörülmények a városban</a:t>
            </a:r>
            <a:endParaRPr lang="hu-H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0246" y="1190443"/>
            <a:ext cx="644401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Római Birodalom egykori városlakóihoz képest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sokkal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rosszabb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életkörülmények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között éltek a középkori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polgárok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 alapvetően minden városvezetés törekedett az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utcák tisztán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tartására, a szennyvízelvezetés megoldatlan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maradt, 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szemét a házak oldalán halmozódott fel.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Szemben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római kori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városokkal, a középkori városokban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fürdés és az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alapvető tisztálkodás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 számított napi tevékenységnek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városi közfürdők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csak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14-15. században </a:t>
            </a: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jelentek </a:t>
            </a:r>
            <a:r>
              <a:rPr lang="pl-P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Mi MICSODA // M090 - A középkor - Olvasópróba 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907" y="316307"/>
            <a:ext cx="5786292" cy="3263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361744" y="3579778"/>
            <a:ext cx="4642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Elképzelt középkori utcakép 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Történelem érettségi vizsga tétel 2010 - A középkori váro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574" y="4325121"/>
            <a:ext cx="3953461" cy="5036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760883" y="8629393"/>
            <a:ext cx="50250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városok „melegágyai” voltak 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középkor járványainak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5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02" y="218729"/>
            <a:ext cx="5540713" cy="369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55" y="4654389"/>
            <a:ext cx="6540380" cy="4336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7271642" y="8991002"/>
            <a:ext cx="3889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Utcakép </a:t>
            </a:r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budai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várban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7339000" y="3910519"/>
            <a:ext cx="3754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Budai vár napjainkban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955689" y="3910519"/>
            <a:ext cx="41595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budai </a:t>
            </a: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plébániatemplom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265102" y="4654389"/>
            <a:ext cx="582441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őskor óta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lakott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budai Várhegyen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tatárjárást követően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IV.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Béla király alapította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 városát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Várhegyet falakkal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egymástól szabályos távolságra elhelyezett tornyokkal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erősítették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lakossága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királyi udvartartást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beszámítva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körülbelül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13 500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főt számlált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ezzel a 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Magyar </a:t>
            </a: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Királyság legnépesebb </a:t>
            </a: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városának számított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Átírják a szabályokat Orbán miatt a várban - Napi.h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055" y="218729"/>
            <a:ext cx="6663419" cy="3750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8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79377" y="126460"/>
            <a:ext cx="6624537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görög városok eleinte sokkal kisebbek voltak, mivel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városállamok sem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vetekedtek egy birodalom méretével.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első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görög világváros, Alexandria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nemcsak Egyiptom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fővárosa, hanem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görög világ kulturális központja is lett.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ókor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legjelentősebb városának,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Rómának a lakossága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már az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egymillió főt is elérte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ókor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végén Európa nagy részén a városi kultúra lehanyatlott,</a:t>
            </a:r>
          </a:p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lakosság legnagyobb része kis falvakban élt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azt fogyasztotta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el, amit megtermelt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városokban laknak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iparosok, a munkások, a kereskedők.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városok egy-egy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terület gazdasági és kulturális középpontjai.</a:t>
            </a:r>
          </a:p>
        </p:txBody>
      </p:sp>
      <p:pic>
        <p:nvPicPr>
          <p:cNvPr id="3074" name="Picture 2" descr="Egyiptomi Varázsl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97" y="126460"/>
            <a:ext cx="5200154" cy="2925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churo blog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697" y="3849215"/>
            <a:ext cx="5214026" cy="418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7603903" y="3051547"/>
            <a:ext cx="4481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ókori Alexandria várfala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216583" y="8034183"/>
            <a:ext cx="52421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város jelképe a világítótorony,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amit a világ 7 csodája egyikeként</a:t>
            </a:r>
            <a:b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tartanak számon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0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01557" y="209783"/>
            <a:ext cx="64008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történelem során változó volt a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városban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élők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száma.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városi lakosság az ókorban alig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érte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a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teljes népesség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egyötödét.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középkorban még alacsonyabb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 ez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arány.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az emberiség több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fele él városokban.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6214741" y="5076885"/>
            <a:ext cx="64008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Száz éve még tíz emberből csak kettő élt városban.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modern eszközök azonban feleslegessé tették a kézi</a:t>
            </a: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munkát a mezőgazdaság sok területén.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Ezért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sokan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beköltöztek faluról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városba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és a gyárakban, boltokban,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irodákban helyezkedtek 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el.</a:t>
            </a:r>
          </a:p>
        </p:txBody>
      </p:sp>
      <p:pic>
        <p:nvPicPr>
          <p:cNvPr id="4098" name="Picture 2" descr="Hosszú hétvégék Párizsban! -47%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85" y="4440067"/>
            <a:ext cx="5891720" cy="3314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159" y="0"/>
            <a:ext cx="5663964" cy="3793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6214741" y="3648364"/>
            <a:ext cx="64008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XIV. Lajos hatalmas építkezésekbe kezdett, Párizst Franciaország Rómájává akarta tenni.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-1" y="7890020"/>
            <a:ext cx="62147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Párizs lakossága 2005-ös becslések alapján 2 153 600 fő volt, mindez közel 105,4 km² területen.</a:t>
            </a:r>
          </a:p>
        </p:txBody>
      </p:sp>
    </p:spTree>
    <p:extLst>
      <p:ext uri="{BB962C8B-B14F-4D97-AF65-F5344CB8AC3E}">
        <p14:creationId xmlns:p14="http://schemas.microsoft.com/office/powerpoint/2010/main" val="285386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1282</TotalTime>
  <Words>396</Words>
  <Application>Microsoft Office PowerPoint</Application>
  <PresentationFormat>A3 (297x420 mm)</PresentationFormat>
  <Paragraphs>63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120</cp:revision>
  <dcterms:created xsi:type="dcterms:W3CDTF">2020-08-05T16:27:05Z</dcterms:created>
  <dcterms:modified xsi:type="dcterms:W3CDTF">2021-03-07T13:12:55Z</dcterms:modified>
</cp:coreProperties>
</file>