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342" r:id="rId11"/>
    <p:sldId id="285" r:id="rId12"/>
    <p:sldId id="286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5484-63D9-493A-BB51-6FDDFF2F9D09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1B986-0CD6-414A-9B9B-141DA69FF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76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35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6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1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54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7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1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5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3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37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8AD29-663A-49D1-A18B-E1A9887D7F87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06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188640"/>
            <a:ext cx="8820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királyi hatalom válsága</a:t>
            </a:r>
            <a:b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 és megszilárdulása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4" y="1124744"/>
            <a:ext cx="4606718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691680" y="1299028"/>
            <a:ext cx="3034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Oszmán - Török Birodalom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terjeszkedése a XV. században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850669" y="1844824"/>
            <a:ext cx="432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Zsigmond útja a hatalomig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93977" y="4005064"/>
            <a:ext cx="34419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szerint kizárt volt, hogy a nemesség elfogadja egy nő irányítását.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trón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tehát Zsigmondra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vőlegényére, a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Luxemburg - családból származó Zsigmond német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fejedelemre várt.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717028" y="2409981"/>
            <a:ext cx="45144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Nagy Lajos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fiúörökös nélkül halt meg, ezért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halála után belviszály kezdődött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Bár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Lajos idősebb lányát,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Máriát királynővé koronázták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, korabeli felfogás</a:t>
            </a:r>
            <a:endParaRPr lang="hu-HU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41" y="3946703"/>
            <a:ext cx="2371977" cy="2671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3059832" y="4011149"/>
            <a:ext cx="38019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Mária</a:t>
            </a:r>
            <a:br>
              <a:rPr lang="hu-HU" b="1" dirty="0" smtClean="0"/>
            </a:br>
            <a:r>
              <a:rPr lang="hu-HU" b="1" i="1" dirty="0" smtClean="0"/>
              <a:t>(1371</a:t>
            </a:r>
            <a:r>
              <a:rPr lang="hu-HU" b="1" i="1" dirty="0"/>
              <a:t> – </a:t>
            </a:r>
            <a:r>
              <a:rPr lang="hu-HU" b="1" i="1" dirty="0" smtClean="0"/>
              <a:t>1395)</a:t>
            </a:r>
            <a:br>
              <a:rPr lang="hu-HU" b="1" i="1" dirty="0" smtClean="0"/>
            </a:br>
            <a:r>
              <a:rPr lang="hu-HU" dirty="0" smtClean="0"/>
              <a:t>Anjou-házi</a:t>
            </a:r>
            <a:r>
              <a:rPr lang="hu-HU" dirty="0"/>
              <a:t> magyar királynő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>Nagy Lajos</a:t>
            </a:r>
            <a:r>
              <a:rPr lang="hu-HU" dirty="0"/>
              <a:t> és Erzsébet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második </a:t>
            </a:r>
            <a:r>
              <a:rPr lang="hu-HU" dirty="0"/>
              <a:t>leánya. </a:t>
            </a:r>
            <a:br>
              <a:rPr lang="hu-HU" dirty="0"/>
            </a:br>
            <a:r>
              <a:rPr lang="hu-HU" b="1" dirty="0"/>
              <a:t>1382 - 1385 uralkodott.</a:t>
            </a:r>
            <a:br>
              <a:rPr lang="hu-HU" b="1" dirty="0"/>
            </a:br>
            <a:r>
              <a:rPr lang="hu-HU" dirty="0"/>
              <a:t> Lemondott a trónról, </a:t>
            </a:r>
            <a:br>
              <a:rPr lang="hu-HU" dirty="0"/>
            </a:br>
            <a:r>
              <a:rPr lang="hu-HU" dirty="0"/>
              <a:t>de </a:t>
            </a:r>
            <a:r>
              <a:rPr lang="hu-HU" b="1" dirty="0" smtClean="0"/>
              <a:t>1386 </a:t>
            </a:r>
            <a:r>
              <a:rPr lang="hu-HU" b="1" dirty="0" err="1" smtClean="0"/>
              <a:t>-tól</a:t>
            </a:r>
            <a:r>
              <a:rPr lang="hu-HU" b="1" dirty="0"/>
              <a:t> haláláig ismét ő volt a</a:t>
            </a:r>
            <a:br>
              <a:rPr lang="hu-HU" b="1" dirty="0"/>
            </a:br>
            <a:r>
              <a:rPr lang="hu-HU" b="1" dirty="0"/>
              <a:t> Magyar Királyság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hivatalos </a:t>
            </a:r>
            <a:r>
              <a:rPr lang="hu-HU" b="1" dirty="0"/>
              <a:t>uralkodója.</a:t>
            </a:r>
          </a:p>
          <a:p>
            <a:pPr algn="ctr"/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488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kiKami\Desktop\Történelmi atlasz - NTK\Töri atlasz_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5" y="1052736"/>
            <a:ext cx="873697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95536" y="192085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Miről is tanultunk?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3059832" y="2230016"/>
            <a:ext cx="14937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5580112" y="2230016"/>
            <a:ext cx="14937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/>
          <p:cNvSpPr/>
          <p:nvPr/>
        </p:nvSpPr>
        <p:spPr>
          <a:xfrm>
            <a:off x="4150674" y="2230016"/>
            <a:ext cx="14937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2627784" y="2230016"/>
            <a:ext cx="14937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879270" y="2780928"/>
            <a:ext cx="692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1387</a:t>
            </a:r>
            <a:endParaRPr lang="hu-HU" b="1" dirty="0"/>
          </a:p>
        </p:txBody>
      </p:sp>
      <p:sp>
        <p:nvSpPr>
          <p:cNvPr id="10" name="Téglalap 9"/>
          <p:cNvSpPr/>
          <p:nvPr/>
        </p:nvSpPr>
        <p:spPr>
          <a:xfrm>
            <a:off x="2788428" y="2780928"/>
            <a:ext cx="692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1351</a:t>
            </a:r>
            <a:endParaRPr lang="hu-HU" b="1" dirty="0"/>
          </a:p>
        </p:txBody>
      </p:sp>
      <p:sp>
        <p:nvSpPr>
          <p:cNvPr id="11" name="Téglalap 10"/>
          <p:cNvSpPr/>
          <p:nvPr/>
        </p:nvSpPr>
        <p:spPr>
          <a:xfrm>
            <a:off x="5234020" y="1844824"/>
            <a:ext cx="692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1437</a:t>
            </a:r>
            <a:endParaRPr lang="hu-HU" b="1" dirty="0"/>
          </a:p>
        </p:txBody>
      </p:sp>
      <p:sp>
        <p:nvSpPr>
          <p:cNvPr id="12" name="Téglalap 11"/>
          <p:cNvSpPr/>
          <p:nvPr/>
        </p:nvSpPr>
        <p:spPr>
          <a:xfrm>
            <a:off x="2320585" y="1844824"/>
            <a:ext cx="692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1335</a:t>
            </a:r>
            <a:endParaRPr lang="hu-HU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858906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1120977" y="3494887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Német - Római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660232" y="4437112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telek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120977" y="4869160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megerősítette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273377" y="5661248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városok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6516216" y="5301208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török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5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5" grpId="0" animBg="1"/>
      <p:bldP spid="10" grpId="0" animBg="1"/>
      <p:bldP spid="11" grpId="0" animBg="1"/>
      <p:bldP spid="12" grpId="0" animBg="1"/>
      <p:bldP spid="9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5" y="548680"/>
            <a:ext cx="8598016" cy="479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685344" y="1314388"/>
            <a:ext cx="1512168" cy="36004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tizedet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27584" y="2197628"/>
            <a:ext cx="3096344" cy="36004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Budai Nagy Antal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99592" y="2978471"/>
            <a:ext cx="2304256" cy="36004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  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836239" y="3389987"/>
            <a:ext cx="1143897" cy="36004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városi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 descr="http://erdely.terkepek.net/erdely-terke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39248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5815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Hiába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tartották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meg Mária és Zsigmond lakodalmát, a főurak egyik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része francia, másik része nápolyi királyt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akart.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egyik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trónkövetelőt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meg is koronázták, uralma azonban csupán 39 napig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tartott.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viszály addig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fajult, hogy Máriát és anyját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elfogták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sőt az ö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reg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királynét meg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is ölték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Ekkor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főurak szövetséget kötöttek egymással, és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Zsigmondot bízták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 a kormányzással.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1387-ben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koronázására is sor került.</a:t>
            </a:r>
          </a:p>
        </p:txBody>
      </p:sp>
      <p:sp>
        <p:nvSpPr>
          <p:cNvPr id="3" name="Téglalap 2"/>
          <p:cNvSpPr/>
          <p:nvPr/>
        </p:nvSpPr>
        <p:spPr>
          <a:xfrm>
            <a:off x="4294097" y="38610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koronázás előtt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ország főurai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akiket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ebben az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időben báróknak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neveztek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olyan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szerződést írattak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alá Zsigmonddal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amely rendkívül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nagy hatalmat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biztosított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nekik.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Erejüket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jól mutatja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eset is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hogy egy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alkalommal elfogták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királyt, és néhány hónapra fogságba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vetették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églalap 3"/>
          <p:cNvSpPr/>
          <p:nvPr/>
        </p:nvSpPr>
        <p:spPr>
          <a:xfrm>
            <a:off x="5148064" y="2091467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Luxemburgi </a:t>
            </a:r>
            <a:r>
              <a:rPr lang="hu-HU" b="1" dirty="0" smtClean="0"/>
              <a:t>Zsigmond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b="1" i="1" dirty="0" smtClean="0"/>
              <a:t>(1368-1437)</a:t>
            </a:r>
            <a:r>
              <a:rPr lang="hu-HU" b="1" i="1" dirty="0"/>
              <a:t> </a:t>
            </a: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b="1" dirty="0" smtClean="0"/>
              <a:t>magyar,</a:t>
            </a:r>
            <a:r>
              <a:rPr lang="hu-HU" b="1" dirty="0"/>
              <a:t> német </a:t>
            </a:r>
            <a:r>
              <a:rPr lang="hu-HU" b="1" dirty="0" smtClean="0"/>
              <a:t>és</a:t>
            </a:r>
            <a:r>
              <a:rPr lang="hu-HU" b="1" dirty="0"/>
              <a:t> </a:t>
            </a:r>
            <a:r>
              <a:rPr lang="hu-HU" b="1" dirty="0" smtClean="0"/>
              <a:t>cseh </a:t>
            </a:r>
            <a:r>
              <a:rPr lang="hu-HU" b="1" dirty="0"/>
              <a:t>király</a:t>
            </a:r>
            <a:r>
              <a:rPr lang="hu-HU" b="1" dirty="0" smtClean="0"/>
              <a:t>,</a:t>
            </a:r>
            <a:br>
              <a:rPr lang="hu-HU" b="1" dirty="0" smtClean="0"/>
            </a:br>
            <a:r>
              <a:rPr lang="hu-HU" b="1" dirty="0"/>
              <a:t> német-római császár,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dirty="0" smtClean="0"/>
              <a:t>a </a:t>
            </a:r>
            <a:r>
              <a:rPr lang="hu-HU" dirty="0"/>
              <a:t>késő középkor </a:t>
            </a:r>
            <a:r>
              <a:rPr lang="hu-HU" dirty="0" smtClean="0"/>
              <a:t>egyik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legjelentősebb uralkodója volt. </a:t>
            </a:r>
          </a:p>
        </p:txBody>
      </p:sp>
      <p:pic>
        <p:nvPicPr>
          <p:cNvPr id="6148" name="Picture 4" descr="Pisanello 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03" y="78462"/>
            <a:ext cx="1423881" cy="2034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3822"/>
            <a:ext cx="2664296" cy="1974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99358" y="6193110"/>
            <a:ext cx="257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Mária királynő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az édesanyja elrablása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7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188640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Török veszély</a:t>
            </a:r>
          </a:p>
        </p:txBody>
      </p:sp>
      <p:sp>
        <p:nvSpPr>
          <p:cNvPr id="3" name="Téglalap 2"/>
          <p:cNvSpPr/>
          <p:nvPr/>
        </p:nvSpPr>
        <p:spPr>
          <a:xfrm>
            <a:off x="323528" y="980728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királynak nemcsak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államát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hanem az országát is veszély fenyegette: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Európa határain megjelentek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törökök.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iszlám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vallású nomád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törökök 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13. században vándoroltak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be Kis-Ázsiába.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egyik kis állam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vezető szerepet szerzett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többi fejedelemség fölött.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Ennek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uralkodója, 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szmán jelentős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területeket hódított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Bizánctól.</a:t>
            </a:r>
          </a:p>
        </p:txBody>
      </p:sp>
      <p:sp>
        <p:nvSpPr>
          <p:cNvPr id="4" name="Téglalap 3"/>
          <p:cNvSpPr/>
          <p:nvPr/>
        </p:nvSpPr>
        <p:spPr>
          <a:xfrm>
            <a:off x="323528" y="2780928"/>
            <a:ext cx="41404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kialakuló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Oszmán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-Török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Birodalom viharos gyorsasággal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terjeszkedett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Balkán-félszigeten.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törökök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Zsigmond trónra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kerülésekor már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Szerbiát támadták.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Rigómezőnél legyőzték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szerb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fejedelmet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és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ezzel közvetlenül Magyarországot fenyegették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Zsigmond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király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próbálta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távol tartani 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ellenséget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Ehhez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segítséget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kapott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pápától,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aki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keresztes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hadjáratot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hirdetett.</a:t>
            </a:r>
          </a:p>
        </p:txBody>
      </p:sp>
      <p:pic>
        <p:nvPicPr>
          <p:cNvPr id="7170" name="Picture 2" descr="http://rewrite.origos.hu/s/img/i/0802/20080215rigomez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77" y="2895303"/>
            <a:ext cx="4573588" cy="2807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333961" y="5733256"/>
            <a:ext cx="2786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1389-es Rigómezei csata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végleg megpecsételte 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középkori Szerb állam létét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0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436699" y="321297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Hazatérve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törvényt adott ki, amelyben kötelezte a birtokosokat, hogy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minden húsz (később 33) jobbágyuk után szereljenek fel egy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lovas íjászt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Mivel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ez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katonaság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jobbágytelkeken alapult, a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telekkatonaság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elnevezést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kapta.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Később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ország déli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részén védelmi rendszert építtetett ki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végvárak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láncszerűen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sorban helyezkedtek el a határ mentén.</a:t>
            </a:r>
          </a:p>
        </p:txBody>
      </p:sp>
      <p:sp>
        <p:nvSpPr>
          <p:cNvPr id="3" name="Téglalap 2"/>
          <p:cNvSpPr/>
          <p:nvPr/>
        </p:nvSpPr>
        <p:spPr>
          <a:xfrm>
            <a:off x="179512" y="18864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A király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tal v ezetett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keresztény sereg azonban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1396-ban Nikápolynál súlyos vereséget szenvedett.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Még Zsigmond élete is veszélyben forgott, és csak nehezen sikerült megmenekülnie.</a:t>
            </a:r>
          </a:p>
        </p:txBody>
      </p:sp>
      <p:pic>
        <p:nvPicPr>
          <p:cNvPr id="8194" name="Picture 2" descr="http://upload.wikimedia.org/wikipedia/commons/thumb/6/67/Nik%C3%A1polyi_csata.JPG/280px-Nik%C3%A1polyi_cs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180007"/>
            <a:ext cx="3942375" cy="2956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43076" y="2060848"/>
            <a:ext cx="444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Nikápolyi csata nem egyszerű vereség volt,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hanem egy lovagi hadsereg veresége is 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törökök tömeghadseregével szemben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http://upload.wikimedia.org/wikipedia/commons/1/19/Hungarian-Ottoman_border_at_the_beginning_of_the_16th_centu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1" y="3132788"/>
            <a:ext cx="4227585" cy="1658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4/46/Eger_G_Hoefnag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85" y="4772970"/>
            <a:ext cx="2792161" cy="2010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5304" y="4900894"/>
            <a:ext cx="15120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leghíresebb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végvár Eger,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 az 1552.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évi ostromkor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megállította 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török hadat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22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ami\Desktop\IMG_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84" y="3218354"/>
            <a:ext cx="4047002" cy="299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51520" y="182448"/>
            <a:ext cx="2791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Sárkány és város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7544" y="90872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Luxemburg Zsigmondot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uralkodásának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második felében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német királlyá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vá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asztották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majd élete vége felé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pápa német-római császárrá koronázta.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Magyarország király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így az európai politika egyik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irányítójaként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sokat tartózkodott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külföldön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Ezt nyugodtan megtehette, hiszen uralmát már nem veszélyeztették.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Régi és újonnan felemelt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báróival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ugyanis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szövetséget kötött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szövetséget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lovagrend formájában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hozták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létre, amely a ruhájukon felvarrva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Hordott jelképről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Sárkányos rend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elnevezést kapta.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rend tagjai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egymásnak feltétlen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hűséget esküdtek.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650120" y="6056421"/>
            <a:ext cx="2949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Zsigmond által alapított rend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jelképe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85" y="241948"/>
            <a:ext cx="3600400" cy="2638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397714" y="2780928"/>
            <a:ext cx="3308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Siklós vára, ahol a főurak (bárok)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fogva tartották a királyt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1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király igyekezett a városok fejlődését elősegíteni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törvényeivel.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Elrendelte városfalak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építését sok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településnek pedig városi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kiváltságokat adott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legjelentősebb városok polgárai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királyi képviselő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tárnokmester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hez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fordulhattak, ha nem értettek egyet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városi bíróság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döntésével.</a:t>
            </a:r>
          </a:p>
        </p:txBody>
      </p:sp>
      <p:sp>
        <p:nvSpPr>
          <p:cNvPr id="3" name="Lekerekített téglalap feliratnak 2"/>
          <p:cNvSpPr/>
          <p:nvPr/>
        </p:nvSpPr>
        <p:spPr>
          <a:xfrm>
            <a:off x="5148064" y="165993"/>
            <a:ext cx="3744416" cy="2182887"/>
          </a:xfrm>
          <a:prstGeom prst="wedgeRoundRectCallout">
            <a:avLst>
              <a:gd name="adj1" fmla="val -131753"/>
              <a:gd name="adj2" fmla="val 402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 tárnokmester </a:t>
            </a:r>
            <a:r>
              <a:rPr lang="hu-HU" b="1" dirty="0" smtClean="0"/>
              <a:t>bárói </a:t>
            </a:r>
            <a:r>
              <a:rPr lang="hu-HU" b="1" dirty="0"/>
              <a:t>méltóságok </a:t>
            </a:r>
            <a:r>
              <a:rPr lang="hu-HU" b="1" dirty="0" smtClean="0"/>
              <a:t> egyike</a:t>
            </a:r>
            <a:r>
              <a:rPr lang="hu-HU" b="1" dirty="0"/>
              <a:t>, kezdetben a királyi udvarházak tárnokainak felügyelője, pénzügyeinek intézője, kincseinek őrzője</a:t>
            </a:r>
            <a:r>
              <a:rPr lang="hu-HU" b="1" dirty="0" smtClean="0"/>
              <a:t>.</a:t>
            </a:r>
            <a:br>
              <a:rPr lang="hu-HU" b="1" dirty="0" smtClean="0"/>
            </a:br>
            <a:r>
              <a:rPr lang="hu-HU" b="1" dirty="0"/>
              <a:t>A középkor végére fokozatosan </a:t>
            </a:r>
            <a:r>
              <a:rPr lang="hu-HU" b="1" dirty="0" smtClean="0"/>
              <a:t>bírói </a:t>
            </a:r>
            <a:r>
              <a:rPr lang="hu-HU" b="1" dirty="0"/>
              <a:t>tisztséggé is </a:t>
            </a:r>
            <a:r>
              <a:rPr lang="hu-HU" b="1" dirty="0" smtClean="0"/>
              <a:t>alakult.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1520" y="3081613"/>
            <a:ext cx="5153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Zsigmond, az európai diplomata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5536" y="37890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Zsigmondnak 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európai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politikában is fontos feladatokat kellett megoldania.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egyik gondot az jelentette, hogy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egyszerre több pápát is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megválasztottak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helyzet rendezésére összehívták a keresztény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főpapok gyűlését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zsinat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upload.wikimedia.org/wikipedia/commons/thumb/a/ac/Ulrich_Richental-Zsigmond_bevonul%C3%A1sa_a_konstanzi_zsinatra.jpg/260px-Ulrich_Richental-Zsigmond_bevonul%C3%A1sa_a_konstanzi_zsina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07" y="3781506"/>
            <a:ext cx="4157201" cy="2814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934716" y="5949280"/>
            <a:ext cx="2888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Zsigmond bevonulása 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Konstanzi zsinatra 1414-ben.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31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zsinaton Zsigmond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király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elnökölt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és a felek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közötti megegyezésre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törekedett.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Tanultsága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nyelvtudása (hét nyelven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beszélt) csak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lassan hozott eredményt.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Még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árizsba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Londonba is ellátogatott,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hogy a zsinattól távolmaradó püspököket meggyőzze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Négy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év után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sikerült elérnie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hogy újra egyetlen pápa állt a római egyház élén.</a:t>
            </a:r>
          </a:p>
        </p:txBody>
      </p:sp>
      <p:pic>
        <p:nvPicPr>
          <p:cNvPr id="11266" name="Picture 2" descr="http://www.citygalleryprague.cz/gallery/CZK:GHMP:US.M-156/primary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64" y="352029"/>
            <a:ext cx="4142942" cy="2535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734259" y="2887572"/>
            <a:ext cx="4383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Konstanzi zsinaton sikerült visszaállítani 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Római Katolikus Egyház egységét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378551" y="422108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zsinatot azonban beárnyékolta a cseh Husz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János kivégzése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Husz János és követői ellenezték a papi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kiváltságokat,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istentiszteleten saját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nyelvük, a cseh használatát követelték.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hívek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misén áldozáskor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csak kenyeret, a papok viszont bort is fogyasztottak.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9214"/>
            <a:ext cx="2376264" cy="3674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547850" y="4421142"/>
            <a:ext cx="1664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Husz János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cseh prédikátor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máglya halála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4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040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 jelképezte, hogy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papok súlya jelentősebb, mint a híveké.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Husz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követői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kehellyel (borral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) való áldozást is követelték a hívek számára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zsinat meghívta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Husz Jánost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hogy védje meg tanait.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Bár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megígérték, hogy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szabadon távozhat,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végül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mégis elítélték,és eretnekként máglyán megégették.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imgfrm.index.hu/imgfrm/4/9/7/9/THM_0006944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27" y="188640"/>
            <a:ext cx="442154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249198" y="2740193"/>
            <a:ext cx="4894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Husz János halála után követői a husziták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kirobbantották Csehországban a huszita felkelést,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 komoly veszélyt jelentett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Zsigmond birodalmára is.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 descr="http://www.hangyamate.hu/Almenuk/Tortenelem/Huszita_bontas/Keresztehaboruk/huszita-harcmodor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98" y="186745"/>
            <a:ext cx="4756288" cy="2522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841108" y="3985819"/>
            <a:ext cx="38477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felkelők által alkalmazott szekérvár,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 pillanatok alatt szétszedhető volt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önállóan „harci szekerekként”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alkalmazhatták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ő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ket.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Hunyadi János is sikerrel alkalmazta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ezt az eszközt a törökök ellen.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1520" y="3212976"/>
            <a:ext cx="35750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Parasztfelkelés </a:t>
            </a:r>
            <a:b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Erdélyben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21916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Zsigmond király uralkodásának végén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parasztfelkelés tört ki E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rdélyben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Ennek egyik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kiváltó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oka az volt, hogy az erdélyi püspök három évig nem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szedette be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tizedet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mert éppen rossz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minőségű pénz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volt forgalomban.</a:t>
            </a:r>
          </a:p>
        </p:txBody>
      </p:sp>
    </p:spTree>
    <p:extLst>
      <p:ext uri="{BB962C8B-B14F-4D97-AF65-F5344CB8AC3E}">
        <p14:creationId xmlns:p14="http://schemas.microsoft.com/office/powerpoint/2010/main" val="15943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04499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Ekkor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erdélyi magyar és román jobbágyok fegyvert ragadtak.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Élükön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hat kapitány, köztük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egy Budai Nagy Antal nevű kisnemes állt.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birtokosok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először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engedtek a parasztok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követeléseinek.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Később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azonban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magyar és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székely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nemesség, valamint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szász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polgárság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szövetségre lépett a parasztok ellen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felkelést leverték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vezetőit elfogták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kivégezték.</a:t>
            </a:r>
          </a:p>
        </p:txBody>
      </p:sp>
      <p:sp>
        <p:nvSpPr>
          <p:cNvPr id="3" name="Téglalap 2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1437-ben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azonban az elmaradt egyházi adót egy összegben követelte.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másik ok az volt, hogy akadályozták a parasztok költözését.</a:t>
            </a:r>
          </a:p>
        </p:txBody>
      </p:sp>
      <p:pic>
        <p:nvPicPr>
          <p:cNvPr id="13316" name="Picture 4" descr="http://felsobarcika.hu/admin/news/medium/20090424235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44994"/>
            <a:ext cx="3528392" cy="52925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Szövegdoboz 3"/>
          <p:cNvSpPr txBox="1"/>
          <p:nvPr/>
        </p:nvSpPr>
        <p:spPr>
          <a:xfrm>
            <a:off x="5792849" y="5696381"/>
            <a:ext cx="1950790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felkelés vezetője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Budai Nagy Antal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8" name="Picture 6" descr="https://encrypted-tbn0.gstatic.com/images?q=tbn:ANd9GcTUNoSXaYZUBcoC0Rd0liJ16Elbh-4jtg83AHkeOHtICnDzUgK2h-HPyB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33" y="4221088"/>
            <a:ext cx="1894012" cy="2609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79512" y="4648689"/>
            <a:ext cx="26284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parasztfelkelés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Zsigmond uralkodásának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utolsó évében robbant ki,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 szintén komoly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veszélyt jelentett 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földesurak hatalmára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6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5151</TotalTime>
  <Words>505</Words>
  <Application>Microsoft Office PowerPoint</Application>
  <PresentationFormat>Diavetítés a képernyőre (4:3 oldalarány)</PresentationFormat>
  <Paragraphs>80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Kami</dc:creator>
  <cp:lastModifiedBy>Tikos Kálmán</cp:lastModifiedBy>
  <cp:revision>281</cp:revision>
  <dcterms:created xsi:type="dcterms:W3CDTF">2014-04-06T14:31:35Z</dcterms:created>
  <dcterms:modified xsi:type="dcterms:W3CDTF">2020-04-19T10:08:50Z</dcterms:modified>
</cp:coreProperties>
</file>