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72" r:id="rId4"/>
    <p:sldId id="263" r:id="rId5"/>
    <p:sldId id="262" r:id="rId6"/>
    <p:sldId id="264" r:id="rId7"/>
    <p:sldId id="265" r:id="rId8"/>
    <p:sldId id="266" r:id="rId9"/>
    <p:sldId id="267" r:id="rId10"/>
    <p:sldId id="268" r:id="rId11"/>
    <p:sldId id="269" r:id="rId12"/>
    <p:sldId id="273" r:id="rId13"/>
    <p:sldId id="274" r:id="rId14"/>
    <p:sldId id="270" r:id="rId15"/>
    <p:sldId id="271" r:id="rId16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3F59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F765-FB2E-460D-8753-2CCB9B611342}" type="datetimeFigureOut">
              <a:rPr lang="hu-HU" smtClean="0"/>
              <a:t>2023. 12. 27.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2AB6-B804-44D2-8F5E-4F945CE09F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44322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912">
        <p:circle/>
      </p:transition>
    </mc:Choice>
    <mc:Fallback xmlns="">
      <p:transition spd="slow" advTm="6912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F765-FB2E-460D-8753-2CCB9B611342}" type="datetimeFigureOut">
              <a:rPr lang="hu-HU" smtClean="0"/>
              <a:t>2023. 12. 27.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2AB6-B804-44D2-8F5E-4F945CE09F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24767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912">
        <p:circle/>
      </p:transition>
    </mc:Choice>
    <mc:Fallback xmlns="">
      <p:transition spd="slow" advTm="6912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F765-FB2E-460D-8753-2CCB9B611342}" type="datetimeFigureOut">
              <a:rPr lang="hu-HU" smtClean="0"/>
              <a:t>2023. 12. 27.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2AB6-B804-44D2-8F5E-4F945CE09F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438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912">
        <p:circle/>
      </p:transition>
    </mc:Choice>
    <mc:Fallback xmlns="">
      <p:transition spd="slow" advTm="6912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F765-FB2E-460D-8753-2CCB9B611342}" type="datetimeFigureOut">
              <a:rPr lang="hu-HU" smtClean="0"/>
              <a:t>2023. 12. 27.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2AB6-B804-44D2-8F5E-4F945CE09F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584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912">
        <p:circle/>
      </p:transition>
    </mc:Choice>
    <mc:Fallback xmlns="">
      <p:transition spd="slow" advTm="6912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F765-FB2E-460D-8753-2CCB9B611342}" type="datetimeFigureOut">
              <a:rPr lang="hu-HU" smtClean="0"/>
              <a:t>2023. 12. 27.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2AB6-B804-44D2-8F5E-4F945CE09F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4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912">
        <p:circle/>
      </p:transition>
    </mc:Choice>
    <mc:Fallback xmlns="">
      <p:transition spd="slow" advTm="6912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F765-FB2E-460D-8753-2CCB9B611342}" type="datetimeFigureOut">
              <a:rPr lang="hu-HU" smtClean="0"/>
              <a:t>2023. 12. 27.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2AB6-B804-44D2-8F5E-4F945CE09F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142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912">
        <p:circle/>
      </p:transition>
    </mc:Choice>
    <mc:Fallback xmlns="">
      <p:transition spd="slow" advTm="6912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F765-FB2E-460D-8753-2CCB9B611342}" type="datetimeFigureOut">
              <a:rPr lang="hu-HU" smtClean="0"/>
              <a:t>2023. 12. 27.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2AB6-B804-44D2-8F5E-4F945CE09F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7884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912">
        <p:circle/>
      </p:transition>
    </mc:Choice>
    <mc:Fallback xmlns="">
      <p:transition spd="slow" advTm="6912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F765-FB2E-460D-8753-2CCB9B611342}" type="datetimeFigureOut">
              <a:rPr lang="hu-HU" smtClean="0"/>
              <a:t>2023. 12. 27.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2AB6-B804-44D2-8F5E-4F945CE09F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839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912">
        <p:circle/>
      </p:transition>
    </mc:Choice>
    <mc:Fallback xmlns="">
      <p:transition spd="slow" advTm="6912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F765-FB2E-460D-8753-2CCB9B611342}" type="datetimeFigureOut">
              <a:rPr lang="hu-HU" smtClean="0"/>
              <a:t>2023. 12. 27.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2AB6-B804-44D2-8F5E-4F945CE09F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5324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912">
        <p:circle/>
      </p:transition>
    </mc:Choice>
    <mc:Fallback xmlns="">
      <p:transition spd="slow" advTm="6912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F765-FB2E-460D-8753-2CCB9B611342}" type="datetimeFigureOut">
              <a:rPr lang="hu-HU" smtClean="0"/>
              <a:t>2023. 12. 27.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2AB6-B804-44D2-8F5E-4F945CE09F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1676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912">
        <p:circle/>
      </p:transition>
    </mc:Choice>
    <mc:Fallback xmlns="">
      <p:transition spd="slow" advTm="6912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F765-FB2E-460D-8753-2CCB9B611342}" type="datetimeFigureOut">
              <a:rPr lang="hu-HU" smtClean="0"/>
              <a:t>2023. 12. 27.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7B2AB6-B804-44D2-8F5E-4F945CE09F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05947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912">
        <p:circle/>
      </p:transition>
    </mc:Choice>
    <mc:Fallback xmlns="">
      <p:transition spd="slow" advTm="6912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7F765-FB2E-460D-8753-2CCB9B611342}" type="datetimeFigureOut">
              <a:rPr lang="hu-HU" smtClean="0"/>
              <a:t>2023. 12. 27.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B2AB6-B804-44D2-8F5E-4F945CE09F2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226274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 advTm="6912">
        <p:circle/>
      </p:transition>
    </mc:Choice>
    <mc:Fallback xmlns="">
      <p:transition spd="slow" advTm="6912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3.jpeg"/><Relationship Id="rId2" Type="http://schemas.openxmlformats.org/officeDocument/2006/relationships/hyperlink" Target="http://www.google.hu/imgres?imgurl=http://mek.oszk.hu/01900/01902/html/cd6/kepek/tortenelem/to091lap118.jpg&amp;imgrefurl=http://forum.apatnet.hu/viewtopic.php?f=8&amp;t=15&amp;start=4048&amp;usg=___WVaxyP5mWmrXYL6dKjBP36yp7I=&amp;h=600&amp;w=448&amp;sz=47&amp;hl=hu&amp;start=3&amp;sig2=j8s5uk8mAXHHBDqbFuAV2A&amp;zoom=1&amp;itbs=1&amp;tbnid=25swOZ7KKQxdZM:&amp;tbnh=135&amp;tbnw=101&amp;prev=/images?q=III.+K%C3%A1roly&amp;hl=hu&amp;sa=G&amp;gbv=2&amp;tbs=isch:1&amp;ei=7xUfTZ2gGo-s8QPWrIz-Bg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google.hu/imgres?imgurl=http://habsburg.netlap.net/images/180px-Wappen_Kaiserin_Maria_Theresia_1765_(Mittel).png&amp;imgrefurl=http://habsburg.netlap.net/&amp;usg=__6yxL-L8ZYhaIM22X0LF2a5wJIWk=&amp;h=208&amp;w=180&amp;sz=71&amp;hl=hu&amp;start=4&amp;sig2=6hN6Q7xBT9hYCSLwbzCYfQ&amp;zoom=1&amp;itbs=1&amp;tbnid=SpHGrskCBIdAuM:&amp;tbnh=105&amp;tbnw=91&amp;prev=/images?q=habsburg+c%C3%ADmer+M%C3%A1ria+Ter%C3%A9zia+idej%C3%A9n&amp;hl=hu&amp;sa=G&amp;gbv=2&amp;tbs=isch:1&amp;ei=jxcfTeL6LIm38QOB4dmDBw" TargetMode="External"/><Relationship Id="rId5" Type="http://schemas.openxmlformats.org/officeDocument/2006/relationships/image" Target="../media/image2.jpeg"/><Relationship Id="rId4" Type="http://schemas.openxmlformats.org/officeDocument/2006/relationships/hyperlink" Target="http://www.google.hu/imgres?imgurl=http://www.fehervarihuszarok.hu/foto_10_tortenet/maria_terezia_01.jpg&amp;imgrefurl=http://www.fehervarihuszarok.hu/10_tortenet.html&amp;usg=__E2w0T_JGgu49Xr9_4NyQs2KmDsA=&amp;h=586&amp;w=510&amp;sz=72&amp;hl=hu&amp;start=15&amp;sig2=eYeqNWWW72Ipsk3dqRVybg&amp;zoom=1&amp;itbs=1&amp;tbnid=XXN4sdNXm7hsLM:&amp;tbnh=135&amp;tbnw=117&amp;prev=/images?q=M%C3%A1ria+ter%C3%A9zia&amp;hl=hu&amp;sa=G&amp;gbv=2&amp;tbs=isch:1&amp;ei=mxYfTfC-D8mo8QOnnrGFBw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417605" y="404664"/>
            <a:ext cx="8315097" cy="21236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MAGYARORSZÁG</a:t>
            </a:r>
          </a:p>
          <a:p>
            <a:pPr algn="ctr"/>
            <a:r>
              <a:rPr lang="hu-HU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III. KÁROLY  ÉS  MÁRIA TERÉZIA</a:t>
            </a:r>
          </a:p>
          <a:p>
            <a:pPr algn="ctr"/>
            <a:r>
              <a:rPr lang="hu-H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URALKODÁSA IDEJÉN</a:t>
            </a:r>
          </a:p>
        </p:txBody>
      </p:sp>
      <p:pic>
        <p:nvPicPr>
          <p:cNvPr id="1026" name="Picture 2" descr="http://t0.gstatic.com/images?q=tbn:25swOZ7KKQxdZM: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973319"/>
            <a:ext cx="2376264" cy="317619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0.gstatic.com/images?q=tbn:XXN4sdNXm7hsLM: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137089"/>
            <a:ext cx="2600488" cy="300056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t2.gstatic.com/images?q=tbn:SpHGrskCBIdAuM: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166" y="2636912"/>
            <a:ext cx="1667906" cy="192450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Egyenes összekötő nyíllal 2"/>
          <p:cNvCxnSpPr/>
          <p:nvPr/>
        </p:nvCxnSpPr>
        <p:spPr>
          <a:xfrm>
            <a:off x="3552166" y="5445224"/>
            <a:ext cx="1667906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zövegdoboz 4"/>
          <p:cNvSpPr txBox="1"/>
          <p:nvPr/>
        </p:nvSpPr>
        <p:spPr>
          <a:xfrm>
            <a:off x="1595093" y="6098322"/>
            <a:ext cx="1561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III. KÁROLY</a:t>
            </a:r>
          </a:p>
          <a:p>
            <a:pPr algn="ctr"/>
            <a:r>
              <a:rPr lang="hu-H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1711-1740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5552171" y="6098322"/>
            <a:ext cx="20721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MÁRIA TERÉZIA</a:t>
            </a:r>
          </a:p>
          <a:p>
            <a:pPr algn="ctr"/>
            <a:r>
              <a:rPr lang="hu-H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1740-1780</a:t>
            </a:r>
          </a:p>
        </p:txBody>
      </p:sp>
    </p:spTree>
    <p:extLst>
      <p:ext uri="{BB962C8B-B14F-4D97-AF65-F5344CB8AC3E}">
        <p14:creationId xmlns:p14="http://schemas.microsoft.com/office/powerpoint/2010/main" val="277831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912">
        <p:circle/>
      </p:transition>
    </mc:Choice>
    <mc:Fallback xmlns="">
      <p:transition spd="slow" advTm="691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67544" y="548680"/>
            <a:ext cx="388843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Ratio Educationist </a:t>
            </a:r>
          </a:p>
          <a:p>
            <a:endParaRPr lang="hu-H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Mária Teréziának a szívügye volt az oktatás. </a:t>
            </a:r>
          </a:p>
          <a:p>
            <a:r>
              <a:rPr lang="hu-H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nagyszombati egyetemet 1777-ben Budára helyeztette. </a:t>
            </a:r>
          </a:p>
          <a:p>
            <a:r>
              <a:rPr lang="hu-H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1773-ban feloszlatta a jezsuita rendet (ekkor válik állami egyetemmé a nagyszombati). </a:t>
            </a:r>
          </a:p>
        </p:txBody>
      </p:sp>
      <p:pic>
        <p:nvPicPr>
          <p:cNvPr id="8194" name="Picture 2" descr="http://bin.sulinet.hu/ikep/2007/11/adm.kep.m21203702267270.ratio_edu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24880"/>
            <a:ext cx="3672408" cy="34428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egyetemi.hu/kepek/ratio_edu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148064"/>
            <a:ext cx="2304256" cy="34053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3995936" y="4050184"/>
            <a:ext cx="46805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1777-ben adta ki az alsó fokú iskolarendszert gyökeresen átalakító Ratio Educationist. </a:t>
            </a:r>
          </a:p>
          <a:p>
            <a:r>
              <a:rPr lang="hu-H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rendelet értelmében minden 6 és 12 év közötti gyermek tanköteles.</a:t>
            </a:r>
          </a:p>
          <a:p>
            <a:r>
              <a:rPr lang="hu-H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 felekezeti iskolákat a Ratio Educationis állami felügyelet alá vonta, közhasznú tárgyakat tett kötelezővé, és előírta a nyári iskolaszünetet a mezőgazdasági munkák idejére.</a:t>
            </a:r>
          </a:p>
        </p:txBody>
      </p:sp>
    </p:spTree>
    <p:extLst>
      <p:ext uri="{BB962C8B-B14F-4D97-AF65-F5344CB8AC3E}">
        <p14:creationId xmlns:p14="http://schemas.microsoft.com/office/powerpoint/2010/main" val="743400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912">
        <p:circle/>
      </p:transition>
    </mc:Choice>
    <mc:Fallback xmlns="">
      <p:transition spd="slow" advTm="6912">
        <p:circl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53143" y="3847723"/>
            <a:ext cx="40324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gimnázium megteremtésével összekötötte az elemi és a felsőfokú oktatást, tanítóképzőket állított fel, bővítette az egyetemi karokat, illetve újakat alapított. </a:t>
            </a:r>
          </a:p>
          <a:p>
            <a:r>
              <a:rPr lang="hu-H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Támogatta továbbá az egészségügyet. </a:t>
            </a:r>
          </a:p>
          <a:p>
            <a:r>
              <a:rPr lang="hu-H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Elrendelte, hogy gondoskodni kell a szegények, betegek, öregek, és árvák ellátásáról.</a:t>
            </a:r>
          </a:p>
        </p:txBody>
      </p:sp>
      <p:pic>
        <p:nvPicPr>
          <p:cNvPr id="9218" name="Picture 2" descr="http://www.enc.hu/1enciklopedia/fogalmi/torttud_magy/maria_terezia_uralkodas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9903"/>
            <a:ext cx="2762250" cy="34575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3.bp.blogspot.com/_OckRhvkw_3E/S-xR2PIodiI/AAAAAAAAH5s/gcyIV1Or52U/s1600/Maria_Theresia_Famili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4375" y="260648"/>
            <a:ext cx="4956467" cy="61723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4067944" y="476672"/>
            <a:ext cx="37497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latin typeface="Times New Roman" pitchFamily="18" charset="0"/>
                <a:cs typeface="Times New Roman" pitchFamily="18" charset="0"/>
              </a:rPr>
              <a:t>Az uralkodó népes családja körében</a:t>
            </a:r>
          </a:p>
        </p:txBody>
      </p:sp>
    </p:spTree>
    <p:extLst>
      <p:ext uri="{BB962C8B-B14F-4D97-AF65-F5344CB8AC3E}">
        <p14:creationId xmlns:p14="http://schemas.microsoft.com/office/powerpoint/2010/main" val="197310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912">
        <p:circle/>
      </p:transition>
    </mc:Choice>
    <mc:Fallback xmlns="">
      <p:transition spd="slow" advTm="691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144463"/>
            <a:ext cx="8876210" cy="6596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0428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912">
        <p:circle/>
      </p:transition>
    </mc:Choice>
    <mc:Fallback xmlns="">
      <p:transition spd="slow" advTm="6912">
        <p:circl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ikiKami\Desktop\Történelmi atlasz - NTK\Töri atlasz_00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446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379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912">
        <p:circle/>
      </p:transition>
    </mc:Choice>
    <mc:Fallback xmlns="">
      <p:transition spd="slow" advTm="6912">
        <p:circl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89923" y="257941"/>
            <a:ext cx="54585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Utódai, hatása, értékelése 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395061" y="1988840"/>
            <a:ext cx="47581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Férjének, I. (Lotaringiai) Ferenc császárnak</a:t>
            </a:r>
          </a:p>
          <a:p>
            <a:r>
              <a:rPr lang="hu-H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1765-ben bekövetkezett halála után legidősebb fia, József Benedek főherceg lett a császár, II. József néven.</a:t>
            </a:r>
          </a:p>
        </p:txBody>
      </p:sp>
      <p:pic>
        <p:nvPicPr>
          <p:cNvPr id="10242" name="Picture 2" descr="http://m.blog.hu/to/toriblog/image/handel/to164sh860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877148"/>
            <a:ext cx="3405884" cy="387766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3635896" y="4695954"/>
            <a:ext cx="529820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Ausztriában társuralkodóként kormányzott anyja mellett, bár anya és fia sok politikai kérdésben igen ellentétes álláspontot foglalt el.</a:t>
            </a:r>
          </a:p>
          <a:p>
            <a:r>
              <a:rPr lang="hu-H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felvilágosodás filozófusainak szellemében nevelkedett József a radikális reformokat sürgette, konzervatív gondolkodású anyja azonban nem fogadta el ezeket.</a:t>
            </a:r>
          </a:p>
        </p:txBody>
      </p:sp>
      <p:pic>
        <p:nvPicPr>
          <p:cNvPr id="10244" name="Picture 4" descr="http://church.lutheran.hu/deakter/kiadvanyok/elso_kovek/img/07_ii_jozse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189169"/>
            <a:ext cx="2544834" cy="358442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5436068" y="4221088"/>
            <a:ext cx="29738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latin typeface="Times New Roman" pitchFamily="18" charset="0"/>
                <a:cs typeface="Times New Roman" pitchFamily="18" charset="0"/>
              </a:rPr>
              <a:t>LOTHARINGIAI FERENC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2960070" y="3429000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latin typeface="Times New Roman" pitchFamily="18" charset="0"/>
                <a:cs typeface="Times New Roman" pitchFamily="18" charset="0"/>
              </a:rPr>
              <a:t>II. JÓZSEF</a:t>
            </a:r>
          </a:p>
        </p:txBody>
      </p:sp>
    </p:spTree>
    <p:extLst>
      <p:ext uri="{BB962C8B-B14F-4D97-AF65-F5344CB8AC3E}">
        <p14:creationId xmlns:p14="http://schemas.microsoft.com/office/powerpoint/2010/main" val="2076640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912">
        <p:circle/>
      </p:transition>
    </mc:Choice>
    <mc:Fallback xmlns="">
      <p:transition spd="slow" advTm="691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95535" y="2852936"/>
            <a:ext cx="23413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Mária Terézia </a:t>
            </a:r>
          </a:p>
          <a:p>
            <a:pPr algn="ctr"/>
            <a:r>
              <a:rPr lang="hu-H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1780. november 29-én</a:t>
            </a:r>
          </a:p>
          <a:p>
            <a:pPr algn="ctr"/>
            <a:r>
              <a:rPr lang="hu-H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hunyt el Bécsben. </a:t>
            </a:r>
          </a:p>
        </p:txBody>
      </p:sp>
      <p:pic>
        <p:nvPicPr>
          <p:cNvPr id="11266" name="Picture 2" descr="http://hajdina.freeblog.hu/files/MT_FI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676" y="1196752"/>
            <a:ext cx="6033245" cy="45249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3635896" y="5770294"/>
            <a:ext cx="4887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Mária Terézia és férje </a:t>
            </a:r>
            <a:r>
              <a:rPr lang="hu-H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Lotharingiai</a:t>
            </a:r>
            <a:r>
              <a:rPr lang="hu-H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Ferenc </a:t>
            </a:r>
            <a:r>
              <a:rPr lang="hu-HU" b="1" dirty="0">
                <a:latin typeface="Times New Roman" pitchFamily="18" charset="0"/>
                <a:cs typeface="Times New Roman" pitchFamily="18" charset="0"/>
              </a:rPr>
              <a:t>sírja</a:t>
            </a:r>
          </a:p>
        </p:txBody>
      </p:sp>
    </p:spTree>
    <p:extLst>
      <p:ext uri="{BB962C8B-B14F-4D97-AF65-F5344CB8AC3E}">
        <p14:creationId xmlns:p14="http://schemas.microsoft.com/office/powerpoint/2010/main" val="88442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912">
        <p:circle/>
      </p:transition>
    </mc:Choice>
    <mc:Fallback xmlns="">
      <p:transition spd="slow" advTm="691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23528" y="448003"/>
            <a:ext cx="83599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Mária Terézia uralkodásának előzményei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903118" y="2386384"/>
            <a:ext cx="3600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Édesapja VI. Károly német-római császár – III. Károly néven magyar király – a Habsburg-ház utolsó férfi leszármazottja volt.</a:t>
            </a:r>
          </a:p>
          <a:p>
            <a:pPr algn="ctr"/>
            <a:r>
              <a:rPr lang="hu-H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Édesanyja Erzsébet Krisztina </a:t>
            </a:r>
            <a:r>
              <a:rPr lang="hu-HU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braunschweig-wolfenbütteli</a:t>
            </a:r>
            <a:r>
              <a:rPr lang="hu-H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hercegnő volt.</a:t>
            </a:r>
          </a:p>
          <a:p>
            <a:pPr algn="ctr"/>
            <a:r>
              <a:rPr lang="hu-H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Az uralkodópár négy gyermeke közül </a:t>
            </a:r>
            <a:r>
              <a:rPr lang="hu-H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Mária Terézia főhercegnő másodikként született. </a:t>
            </a:r>
            <a:br>
              <a:rPr lang="hu-H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hu-H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://m.blog.hu/to/toriblog/image/handel/iii%20(VI)%20k%C3%A1rol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1560531"/>
            <a:ext cx="3024337" cy="479102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5796136" y="6193752"/>
            <a:ext cx="2087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VI. (III.) KÁROLY</a:t>
            </a:r>
          </a:p>
        </p:txBody>
      </p:sp>
    </p:spTree>
    <p:extLst>
      <p:ext uri="{BB962C8B-B14F-4D97-AF65-F5344CB8AC3E}">
        <p14:creationId xmlns:p14="http://schemas.microsoft.com/office/powerpoint/2010/main" val="94573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912">
        <p:circle/>
      </p:transition>
    </mc:Choice>
    <mc:Fallback xmlns="">
      <p:transition spd="slow" advTm="691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144462"/>
            <a:ext cx="8782549" cy="6596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2260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912">
        <p:circle/>
      </p:transition>
    </mc:Choice>
    <mc:Fallback xmlns="">
      <p:transition spd="slow" advTm="6912">
        <p:circl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m.blog.hu/to/toriblog/image/handel/ifj%C3%BA%20M%C3%A1ria%20ter%C3%A9zi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836711"/>
            <a:ext cx="4680520" cy="577827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2843808" y="203109"/>
            <a:ext cx="322395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Trónra kerülése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1201525" y="5229987"/>
            <a:ext cx="27805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Lányát, Mária Teréziát </a:t>
            </a:r>
            <a:r>
              <a:rPr lang="hu-HU" b="1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1740. október 22-én </a:t>
            </a:r>
            <a:r>
              <a:rPr lang="hu-HU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koronázták királynővé. 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5292080" y="2294685"/>
            <a:ext cx="316835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Az 1723-as </a:t>
            </a:r>
          </a:p>
          <a:p>
            <a:pPr algn="ctr"/>
            <a:r>
              <a:rPr lang="hu-HU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Pramatica</a:t>
            </a:r>
            <a:r>
              <a:rPr lang="hu-H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4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sanctióban</a:t>
            </a:r>
            <a:r>
              <a:rPr lang="hu-H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hu-H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Károly kimondta a </a:t>
            </a:r>
          </a:p>
          <a:p>
            <a:pPr algn="ctr"/>
            <a:r>
              <a:rPr lang="hu-H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Habsburg birodalom feloszthatatlanságát, törvényesítette a nőági örökösödést,</a:t>
            </a:r>
            <a:r>
              <a:rPr lang="hu-H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és ezt számos nemzetközi szerződésben </a:t>
            </a:r>
          </a:p>
          <a:p>
            <a:pPr algn="ctr"/>
            <a:r>
              <a:rPr lang="hu-H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el is ismertette </a:t>
            </a:r>
          </a:p>
          <a:p>
            <a:pPr algn="ctr"/>
            <a:r>
              <a:rPr lang="hu-H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az európai hatalmakkal.</a:t>
            </a:r>
          </a:p>
        </p:txBody>
      </p:sp>
    </p:spTree>
    <p:extLst>
      <p:ext uri="{BB962C8B-B14F-4D97-AF65-F5344CB8AC3E}">
        <p14:creationId xmlns:p14="http://schemas.microsoft.com/office/powerpoint/2010/main" val="17115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912">
        <p:circle/>
      </p:transition>
    </mc:Choice>
    <mc:Fallback xmlns="">
      <p:transition spd="slow" advTm="691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m.blog.hu/to/toriblog/image/handel/AustrianW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204864"/>
            <a:ext cx="4600242" cy="40098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zövegdoboz 1"/>
          <p:cNvSpPr txBox="1"/>
          <p:nvPr/>
        </p:nvSpPr>
        <p:spPr>
          <a:xfrm>
            <a:off x="4810518" y="710073"/>
            <a:ext cx="417646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VI. Károly császárnak nem volt férfi utódja, ezért halála után háború bontakozott ki az osztrák örökség megszerzéséért. </a:t>
            </a:r>
            <a:r>
              <a:rPr lang="hu-H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Beiktatását korábbi vállalásával ellentétben II. Frigyes porosz király nem ismerte el. Kirobbant az osztrák örökösödési háború. </a:t>
            </a:r>
            <a:endParaRPr lang="hu-H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6" name="Picture 8" descr="http://www.lengyelorszagiutazas.hu/upload/12278/1227880663_stanis%C5%82aw-august-poniatowski-coronation-robes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839650"/>
            <a:ext cx="2053627" cy="374868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5773361" y="6403667"/>
            <a:ext cx="23968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II. (NAGY) FRIGYES</a:t>
            </a:r>
          </a:p>
        </p:txBody>
      </p:sp>
      <p:sp useBgFill="1">
        <p:nvSpPr>
          <p:cNvPr id="6" name="Szövegdoboz 5"/>
          <p:cNvSpPr txBox="1"/>
          <p:nvPr/>
        </p:nvSpPr>
        <p:spPr>
          <a:xfrm>
            <a:off x="83106" y="2020198"/>
            <a:ext cx="4600242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Osztrák örökösödési háború 1740-1748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323527" y="190125"/>
            <a:ext cx="43598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Európa nehezen </a:t>
            </a:r>
          </a:p>
          <a:p>
            <a:r>
              <a:rPr lang="hu-H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  <a:cs typeface="Times New Roman" pitchFamily="18" charset="0"/>
              </a:rPr>
              <a:t>             „békélt” meg  </a:t>
            </a:r>
          </a:p>
        </p:txBody>
      </p:sp>
    </p:spTree>
    <p:extLst>
      <p:ext uri="{BB962C8B-B14F-4D97-AF65-F5344CB8AC3E}">
        <p14:creationId xmlns:p14="http://schemas.microsoft.com/office/powerpoint/2010/main" val="937198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912">
        <p:circle/>
      </p:transition>
    </mc:Choice>
    <mc:Fallback xmlns="">
      <p:transition spd="slow" advTm="691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66326" y="1236134"/>
            <a:ext cx="348559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1741. Szeptember 11-én, Mária Terézia a Pozsonyban összegyűlt magyar országgyűléshez fordult, hogy segítsenek neki fegyverrel megmenteni a koronáját.</a:t>
            </a:r>
          </a:p>
          <a:p>
            <a:r>
              <a:rPr lang="hu-H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Ugyanis Mária Terézia két dolgot nagyon jól látott: egyik, hogy csak a magyar rendek segítségével tudja megvédeni trónját a porosz uralkodótól, a másik pedig hogy a Habsburg Birodalom korszerűsítésre szorul. </a:t>
            </a:r>
          </a:p>
          <a:p>
            <a:r>
              <a:rPr lang="hu-H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Ezen okokból a Habsburg Birodalom felbomlása, széthullása egyáltalán nem látszott kizártnak. </a:t>
            </a:r>
          </a:p>
        </p:txBody>
      </p:sp>
      <p:pic>
        <p:nvPicPr>
          <p:cNvPr id="4098" name="Picture 2" descr="http://www.jezsuita.hu/img/upload/200903/maria_terezia_es_lotharingiai_feren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412776"/>
            <a:ext cx="4831685" cy="35949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4139952" y="5005057"/>
            <a:ext cx="4380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Mária Terézia és férje </a:t>
            </a:r>
            <a:r>
              <a:rPr lang="hu-HU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Lotharingiai</a:t>
            </a:r>
            <a:r>
              <a:rPr lang="hu-H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Ferenc</a:t>
            </a:r>
          </a:p>
        </p:txBody>
      </p:sp>
    </p:spTree>
    <p:extLst>
      <p:ext uri="{BB962C8B-B14F-4D97-AF65-F5344CB8AC3E}">
        <p14:creationId xmlns:p14="http://schemas.microsoft.com/office/powerpoint/2010/main" val="2265929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912">
        <p:circle/>
      </p:transition>
    </mc:Choice>
    <mc:Fallback xmlns="">
      <p:transition spd="slow" advTm="691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5580112" y="791049"/>
            <a:ext cx="324035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Mária Terézia személyesen, karján a kis II. Józseffel gyászruhában, ez a híres pozsonyi jelenet és ekkor mondták azt a magyar nemesek egybehangzóan:</a:t>
            </a:r>
          </a:p>
          <a:p>
            <a:r>
              <a:rPr lang="hu-H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hu-HU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Vitam</a:t>
            </a:r>
            <a:r>
              <a:rPr lang="hu-H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hu-HU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sanguinem</a:t>
            </a:r>
            <a:r>
              <a:rPr lang="hu-H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pro rege </a:t>
            </a:r>
            <a:r>
              <a:rPr lang="hu-HU" i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nostro</a:t>
            </a:r>
            <a:r>
              <a:rPr lang="hu-H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!”</a:t>
            </a:r>
          </a:p>
          <a:p>
            <a:r>
              <a:rPr lang="hu-HU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(„Életünket és vérünket a királyért!”)</a:t>
            </a:r>
            <a:r>
              <a:rPr lang="hu-H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hu-H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közfelkiáltással kiálltak a </a:t>
            </a:r>
            <a:r>
              <a:rPr lang="hu-HU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király</a:t>
            </a:r>
            <a:r>
              <a:rPr lang="hu-HU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mellett.</a:t>
            </a:r>
          </a:p>
        </p:txBody>
      </p:sp>
      <p:pic>
        <p:nvPicPr>
          <p:cNvPr id="5122" name="Picture 2" descr="http://premier.mtv.hu/Hirek/2010/02/~/media/News/Premier/Hirek/2010/02/10/09/vitametsangvinem1.jpg.ashx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18" y="260648"/>
            <a:ext cx="5345817" cy="44771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251520" y="4797152"/>
            <a:ext cx="856895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királynő cserében érvénytelenítette III. Károly király néhány magyar ellenes intézkedését, illetve törvényben rögzítette a nemesi földbirtokok adómentességét, </a:t>
            </a:r>
            <a:r>
              <a:rPr lang="hu-H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továbbá engedélyezte a magyar nyelvű vezényletet. Ennek fejében az osztrák örökösödési háborúban 11 magyar huszárezred (mintegy 35 000 katona) harcolt a Habsburg trónért Európa hadszínterein.</a:t>
            </a:r>
          </a:p>
          <a:p>
            <a:endParaRPr lang="hu-H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4447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912">
        <p:circle/>
      </p:transition>
    </mc:Choice>
    <mc:Fallback xmlns="">
      <p:transition spd="slow" advTm="6912">
        <p:circl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1619672" y="404663"/>
            <a:ext cx="521809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Magyarországi politikája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197168" y="1546041"/>
            <a:ext cx="415880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Kettős vámrendszer</a:t>
            </a:r>
            <a:br>
              <a:rPr lang="hu-H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hu-HU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1754-ben bevezette Mária Terézia a kettős vámrendszert, ami erősen visszavetette a magyar ipar fejlődését.</a:t>
            </a:r>
          </a:p>
          <a:p>
            <a:r>
              <a:rPr lang="hu-H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E vámrendelet lényege, hogy a birodalmat önellátóvá tegye. </a:t>
            </a:r>
          </a:p>
          <a:p>
            <a:r>
              <a:rPr lang="hu-H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magyarországi agrártermékekre a birodalmon belül alacsony kiviteli vámot szabtak, kivéve azokat a cikkeket, amelyeket az örökös tartományokban is termeltek. </a:t>
            </a:r>
          </a:p>
          <a:p>
            <a:r>
              <a:rPr lang="hu-H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Az Ausztriából és Csehországból származó iparcikkekre alacsony behozatali vámot kellett fizetni, míg a magyar kivitelt e téren megnehezítették.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544790"/>
            <a:ext cx="4571684" cy="31095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7389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912">
        <p:circle/>
      </p:transition>
    </mc:Choice>
    <mc:Fallback xmlns="">
      <p:transition spd="slow" advTm="6912">
        <p:circl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23528" y="260648"/>
            <a:ext cx="37444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Úrbéri pátens </a:t>
            </a:r>
            <a:br>
              <a:rPr lang="hu-H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hu-H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hu-H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hatalmas jobbágyterhek miatt Mária Terézia idején több jobbágyfelkelés bontakozott ki. </a:t>
            </a:r>
          </a:p>
          <a:p>
            <a:r>
              <a:rPr lang="hu-H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Miután a jobbágykérdés rendezését a magyar rendi országgyűlés elutasította, a királynő</a:t>
            </a:r>
            <a:r>
              <a:rPr lang="hu-HU" b="1" baseline="30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 kérdést rendeleti úton szabályozta. Ezt a rendeletet 1767-ben adták ki, melynek urbárium vagy úrbéri pátens volt a neve. </a:t>
            </a:r>
          </a:p>
        </p:txBody>
      </p:sp>
      <p:pic>
        <p:nvPicPr>
          <p:cNvPr id="7170" name="Picture 2" descr="http://bin.sulinet.hu/tovabbtan/felveteli/2001/15het/tori/terez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60648"/>
            <a:ext cx="4403157" cy="37500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4147556" y="4149080"/>
            <a:ext cx="445689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Ebben részletesen szabályozták a földesuraknak járó szolgálatokat.</a:t>
            </a:r>
            <a:r>
              <a:rPr lang="hu-H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hu-H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A kilencedet (kilencedik tized) évi egy aranyforintban, az ingyenmunkát (robotot) heti egy nap igás- vagy két nap kézi munkában szabták meg</a:t>
            </a:r>
          </a:p>
          <a:p>
            <a:r>
              <a:rPr lang="hu-H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Ezen felül bizonyos földesúri kiváltságokat évente egy-két napra átengedtek a jobbágyoknak, és a telekhatárokat rögzítették.</a:t>
            </a:r>
          </a:p>
        </p:txBody>
      </p:sp>
      <p:pic>
        <p:nvPicPr>
          <p:cNvPr id="7172" name="Picture 4" descr="http://www.iskolaonga.hu/kiadvany/tankonyv/kepek/2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64" y="3604817"/>
            <a:ext cx="2051342" cy="31489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2357205" y="4785624"/>
            <a:ext cx="17620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>
                <a:latin typeface="Times New Roman" pitchFamily="18" charset="0"/>
                <a:cs typeface="Times New Roman" pitchFamily="18" charset="0"/>
              </a:rPr>
              <a:t>Összeírták a</a:t>
            </a:r>
          </a:p>
          <a:p>
            <a:pPr algn="ctr"/>
            <a:r>
              <a:rPr lang="hu-HU" b="1" dirty="0">
                <a:latin typeface="Times New Roman" pitchFamily="18" charset="0"/>
                <a:cs typeface="Times New Roman" pitchFamily="18" charset="0"/>
              </a:rPr>
              <a:t>jobbágytelkeket</a:t>
            </a:r>
          </a:p>
        </p:txBody>
      </p:sp>
      <p:sp>
        <p:nvSpPr>
          <p:cNvPr id="5" name="Szövegdoboz 4"/>
          <p:cNvSpPr txBox="1"/>
          <p:nvPr/>
        </p:nvSpPr>
        <p:spPr>
          <a:xfrm>
            <a:off x="4283968" y="3492302"/>
            <a:ext cx="3335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>
                <a:latin typeface="Times New Roman" pitchFamily="18" charset="0"/>
                <a:cs typeface="Times New Roman" pitchFamily="18" charset="0"/>
              </a:rPr>
              <a:t>Az uralkodó aláírja a rendeletet</a:t>
            </a:r>
          </a:p>
        </p:txBody>
      </p:sp>
    </p:spTree>
    <p:extLst>
      <p:ext uri="{BB962C8B-B14F-4D97-AF65-F5344CB8AC3E}">
        <p14:creationId xmlns:p14="http://schemas.microsoft.com/office/powerpoint/2010/main" val="377420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Tm="6912">
        <p:circle/>
      </p:transition>
    </mc:Choice>
    <mc:Fallback xmlns="">
      <p:transition spd="slow" advTm="6912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544</TotalTime>
  <Words>748</Words>
  <Application>Microsoft Office PowerPoint</Application>
  <PresentationFormat>Diavetítés a képernyőre (4:3 oldalarány)</PresentationFormat>
  <Paragraphs>72</Paragraphs>
  <Slides>15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15</vt:i4>
      </vt:variant>
    </vt:vector>
  </HeadingPairs>
  <TitlesOfParts>
    <vt:vector size="20" baseType="lpstr">
      <vt:lpstr>Arial</vt:lpstr>
      <vt:lpstr>Calibri</vt:lpstr>
      <vt:lpstr>Monotype Corsiva</vt:lpstr>
      <vt:lpstr>Times New Roman</vt:lpstr>
      <vt:lpstr>Office-téma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Nelli és Kálmán</dc:creator>
  <cp:lastModifiedBy>Kálmán Tikos</cp:lastModifiedBy>
  <cp:revision>37</cp:revision>
  <dcterms:created xsi:type="dcterms:W3CDTF">2011-01-01T11:46:24Z</dcterms:created>
  <dcterms:modified xsi:type="dcterms:W3CDTF">2023-12-27T11:40:31Z</dcterms:modified>
</cp:coreProperties>
</file>