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62" d="100"/>
          <a:sy n="62" d="100"/>
        </p:scale>
        <p:origin x="8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23BB5-B263-4164-9A25-DD8A48FCF9FC}" type="datetimeFigureOut">
              <a:rPr lang="hu-HU" smtClean="0"/>
              <a:t>2022. 04. 23.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33E59-38D7-47B6-AE21-AD6572D30B0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69211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23BB5-B263-4164-9A25-DD8A48FCF9FC}" type="datetimeFigureOut">
              <a:rPr lang="hu-HU" smtClean="0"/>
              <a:t>2022. 04. 23.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33E59-38D7-47B6-AE21-AD6572D30B0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41689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23BB5-B263-4164-9A25-DD8A48FCF9FC}" type="datetimeFigureOut">
              <a:rPr lang="hu-HU" smtClean="0"/>
              <a:t>2022. 04. 23.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33E59-38D7-47B6-AE21-AD6572D30B0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9656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23BB5-B263-4164-9A25-DD8A48FCF9FC}" type="datetimeFigureOut">
              <a:rPr lang="hu-HU" smtClean="0"/>
              <a:t>2022. 04. 23.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33E59-38D7-47B6-AE21-AD6572D30B0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700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23BB5-B263-4164-9A25-DD8A48FCF9FC}" type="datetimeFigureOut">
              <a:rPr lang="hu-HU" smtClean="0"/>
              <a:t>2022. 04. 23.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33E59-38D7-47B6-AE21-AD6572D30B0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71293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23BB5-B263-4164-9A25-DD8A48FCF9FC}" type="datetimeFigureOut">
              <a:rPr lang="hu-HU" smtClean="0"/>
              <a:t>2022. 04. 23.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33E59-38D7-47B6-AE21-AD6572D30B0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4148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23BB5-B263-4164-9A25-DD8A48FCF9FC}" type="datetimeFigureOut">
              <a:rPr lang="hu-HU" smtClean="0"/>
              <a:t>2022. 04. 23.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33E59-38D7-47B6-AE21-AD6572D30B0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8199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23BB5-B263-4164-9A25-DD8A48FCF9FC}" type="datetimeFigureOut">
              <a:rPr lang="hu-HU" smtClean="0"/>
              <a:t>2022. 04. 23.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33E59-38D7-47B6-AE21-AD6572D30B0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04087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23BB5-B263-4164-9A25-DD8A48FCF9FC}" type="datetimeFigureOut">
              <a:rPr lang="hu-HU" smtClean="0"/>
              <a:t>2022. 04. 23.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33E59-38D7-47B6-AE21-AD6572D30B0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7928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23BB5-B263-4164-9A25-DD8A48FCF9FC}" type="datetimeFigureOut">
              <a:rPr lang="hu-HU" smtClean="0"/>
              <a:t>2022. 04. 23.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33E59-38D7-47B6-AE21-AD6572D30B0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53875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23BB5-B263-4164-9A25-DD8A48FCF9FC}" type="datetimeFigureOut">
              <a:rPr lang="hu-HU" smtClean="0"/>
              <a:t>2022. 04. 23.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33E59-38D7-47B6-AE21-AD6572D30B0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1230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23BB5-B263-4164-9A25-DD8A48FCF9FC}" type="datetimeFigureOut">
              <a:rPr lang="hu-HU" smtClean="0"/>
              <a:t>2022. 04. 23.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33E59-38D7-47B6-AE21-AD6572D30B0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87906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 flipH="1">
            <a:off x="2001671" y="2415655"/>
            <a:ext cx="7970293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MAGYARORSZÁG A SZOVJET TÁBORBAN</a:t>
            </a:r>
          </a:p>
          <a:p>
            <a:pPr algn="ctr"/>
            <a:r>
              <a:rPr lang="hu-HU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1945 - 1990</a:t>
            </a:r>
            <a:endParaRPr lang="hu-HU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955" y="118660"/>
            <a:ext cx="1754211" cy="2542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40" name="Picture 16" descr="https://upload.wikimedia.org/wikipedia/en/4/4b/Mkp-sdunificationcongre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47" y="22441"/>
            <a:ext cx="1801172" cy="25165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static.origos.hu/s/partners/foto/img/201404-romok/01-02-erzsebethid-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571" y="118660"/>
            <a:ext cx="3484491" cy="23241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mult-kor.hu/image/article/main/.630x1260/4356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246" y="70551"/>
            <a:ext cx="3985145" cy="22969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://static.keptelenseg.hu/p/0a69b9d1714617e6cc42ed0bf31af31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571" y="5199797"/>
            <a:ext cx="3545147" cy="16582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://mek.oszk.hu/01900/01906/html/cd9/kepek/tortenelem/to281sztal1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954" y="4281371"/>
            <a:ext cx="1992930" cy="254959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://pinteraukcioshaz.hu/images/201111/20111107_7198-3240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279" y="4200856"/>
            <a:ext cx="2029240" cy="263010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://hir.ma/wp-content/uploads/2013/08/1Ft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371" y="5164633"/>
            <a:ext cx="3971499" cy="17581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295" y="5125449"/>
            <a:ext cx="4271749" cy="18365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9842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239" y="185860"/>
            <a:ext cx="8636478" cy="47546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239" y="4940490"/>
            <a:ext cx="8685372" cy="1774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églalap 4"/>
          <p:cNvSpPr/>
          <p:nvPr/>
        </p:nvSpPr>
        <p:spPr>
          <a:xfrm>
            <a:off x="2383810" y="2115403"/>
            <a:ext cx="2320119" cy="3684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3 258000,8</a:t>
            </a:r>
            <a:endParaRPr lang="hu-H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2288276" y="3159456"/>
            <a:ext cx="2661313" cy="3684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földmunkásoknak</a:t>
            </a:r>
            <a:endParaRPr lang="hu-H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4556079" y="4474851"/>
            <a:ext cx="3559791" cy="3684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képesített gazdák</a:t>
            </a:r>
            <a:endParaRPr lang="hu-H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6532729" y="5390866"/>
            <a:ext cx="2593075" cy="3411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rgbClr val="3654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koronával</a:t>
            </a:r>
            <a:endParaRPr lang="hu-HU" sz="2000" b="1" dirty="0">
              <a:solidFill>
                <a:srgbClr val="3654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6532729" y="5750918"/>
            <a:ext cx="2593075" cy="3411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rgbClr val="3654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pengővel</a:t>
            </a:r>
            <a:endParaRPr lang="hu-HU" sz="2000" b="1" dirty="0">
              <a:solidFill>
                <a:srgbClr val="3654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6532729" y="6186655"/>
            <a:ext cx="2593075" cy="3411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rgbClr val="3654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forinttal</a:t>
            </a:r>
            <a:endParaRPr lang="hu-HU" sz="2000" b="1" dirty="0">
              <a:solidFill>
                <a:srgbClr val="3654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8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 flipH="1">
            <a:off x="1524000" y="27237"/>
            <a:ext cx="66143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Újrakezdés a háború után</a:t>
            </a:r>
            <a:endParaRPr lang="hu-HU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 flipH="1">
            <a:off x="2101981" y="950567"/>
            <a:ext cx="4717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Az új politikai berendezkedés</a:t>
            </a:r>
            <a:endParaRPr lang="hu-HU" sz="2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6096000" y="3704556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1944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végén Debrecenben új kormány alakult.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Ennek első intézkedései közé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tartozott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hogy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fegyverszünetet kötött a Szovjetunióval. </a:t>
            </a:r>
            <a:endParaRPr lang="hu-H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egyezmény értelmében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felállították a </a:t>
            </a:r>
            <a:r>
              <a:rPr lang="hu-H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Szövetséges Ellenőrző Bizottságot (SZEB). </a:t>
            </a:r>
            <a:endParaRPr lang="hu-H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Mivel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ország egésze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szovjet megszállás alá került,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SZEB lényegében az ellenőrzésük alatt állt. 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1701759" y="1563964"/>
            <a:ext cx="51175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1945 tavaszán egy vesztes háború után kellett </a:t>
            </a:r>
            <a:r>
              <a:rPr lang="hu-H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hozzálátni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Magyarország újjáépítéséhez.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front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hazánkon, és szörnyű pusztítást okozott.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ország vagyonának több mint egyharmada megsemmisült.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front még az ország közepén húzódott, amikor a keleti részen egy új államszervezet kezdett kiépülni.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625" y="1222861"/>
            <a:ext cx="3258760" cy="2180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724" y="3810733"/>
            <a:ext cx="4126313" cy="2772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églalap 9"/>
          <p:cNvSpPr/>
          <p:nvPr/>
        </p:nvSpPr>
        <p:spPr>
          <a:xfrm>
            <a:off x="6731774" y="3335223"/>
            <a:ext cx="37238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pesti nép csak </a:t>
            </a:r>
            <a:r>
              <a:rPr lang="hu-H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Mancinak</a:t>
            </a:r>
            <a:r>
              <a:rPr lang="hu-H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becézte.</a:t>
            </a:r>
            <a:endParaRPr lang="hu-H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6212005" y="76177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Dunán épített első, ideiglenes híd Budapesten. </a:t>
            </a:r>
          </a:p>
        </p:txBody>
      </p:sp>
      <p:sp>
        <p:nvSpPr>
          <p:cNvPr id="12" name="Téglalap 11"/>
          <p:cNvSpPr/>
          <p:nvPr/>
        </p:nvSpPr>
        <p:spPr>
          <a:xfrm>
            <a:off x="2562842" y="6481844"/>
            <a:ext cx="27703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 </a:t>
            </a:r>
            <a:r>
              <a:rPr lang="hu-H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Földosztás 1945 </a:t>
            </a:r>
            <a:r>
              <a:rPr lang="hu-H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tavaszán.</a:t>
            </a:r>
          </a:p>
        </p:txBody>
      </p:sp>
    </p:spTree>
    <p:extLst>
      <p:ext uri="{BB962C8B-B14F-4D97-AF65-F5344CB8AC3E}">
        <p14:creationId xmlns:p14="http://schemas.microsoft.com/office/powerpoint/2010/main" val="323732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721892" y="155896"/>
            <a:ext cx="880963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szovjetek a magyar belpolitikába is beavatkoztak: 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kommunistákat támogatták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többi párt ellenében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új politikai berendezkedés demokratikus jellege 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kezdettől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fogva megkérdőjelezhető volt. 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szovjetek támogatásával a kommunisták </a:t>
            </a:r>
            <a:endParaRPr lang="hu-H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megszerezték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legfontosabb hatalmi pozíciókat. 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340608"/>
            <a:ext cx="6431280" cy="3517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églalap 4"/>
          <p:cNvSpPr/>
          <p:nvPr/>
        </p:nvSpPr>
        <p:spPr>
          <a:xfrm>
            <a:off x="1721892" y="1968522"/>
            <a:ext cx="75676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Így például ők irányították a rendőrséget,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ennek révén sorozatos törvénysértéseket követtek el.</a:t>
            </a:r>
          </a:p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új kormány 1945 tavaszán földreformot hajtott végre.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nagyobb birtokokat elvették a tulajdonosaiktól, és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endParaRPr lang="hu-H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földeket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legszegényebb parasztok között osztották szét.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Ezzel a parasztság több évszázados álma valósult meg.</a:t>
            </a:r>
          </a:p>
        </p:txBody>
      </p:sp>
      <p:sp>
        <p:nvSpPr>
          <p:cNvPr id="6" name="Téglalap 5"/>
          <p:cNvSpPr/>
          <p:nvPr/>
        </p:nvSpPr>
        <p:spPr>
          <a:xfrm>
            <a:off x="4137546" y="4030345"/>
            <a:ext cx="3978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/>
              <a:t> </a:t>
            </a:r>
            <a:r>
              <a:rPr lang="hu-H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magyarországi </a:t>
            </a:r>
            <a:r>
              <a:rPr lang="hu-H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földbirtokszerkezet </a:t>
            </a:r>
            <a:r>
              <a:rPr lang="hu-H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f</a:t>
            </a:r>
            <a:r>
              <a:rPr lang="hu-H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öldreform elött </a:t>
            </a:r>
            <a:r>
              <a:rPr lang="hu-H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és után</a:t>
            </a:r>
            <a:r>
              <a:rPr lang="hu-H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m.cdn.blog.hu/le/lehetvelem/image/koka_ex_view47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974" y="78921"/>
            <a:ext cx="2698608" cy="17338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karpataljalap.net/sites/default/files/2001/04/27/ovek-hatalom_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5280" y="1779297"/>
            <a:ext cx="2504164" cy="17685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static.168ora.hu/db/03/B7/foldosztas-kaszahaza-1945-d000153B748b19fd062f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478" y="3458967"/>
            <a:ext cx="2494104" cy="18468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cms.sulinet.hu/get/d/f1f7e92e-073d-4864-9fee-0f613b5c8eb1/1/2/b/collection/large/largeimag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322" y="5305774"/>
            <a:ext cx="2435261" cy="15379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801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001672" y="136477"/>
            <a:ext cx="36754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parlamenti választás</a:t>
            </a:r>
            <a:endParaRPr lang="hu-HU" sz="2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1728715" y="834786"/>
            <a:ext cx="545910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1945 őszén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megtartották történelmünk addigi legszabadabb választását. 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szavazás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titkosan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folyt.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választójogot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szinte mindenkire kiterjesztették. 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választást a kisgazdapárt nyerte meg: a szavazatok több mint a felét ők kapták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Parlamenti többségük révén a kisgazdák akár egyedül is kormányozhatták volna az országot. 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SZEB nyomására azonban koalíciót kellett kötniük.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Ebben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részt vett a parlament mind a négy jelentős pártja.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új miniszterelnök a kisgazda </a:t>
            </a:r>
            <a:r>
              <a:rPr lang="hu-H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Tildy Zoltán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lett. Kormánya idején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kikiáltották a köztársaságot.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Köztársasági elnökké Tildyt választották, emiatt őt a kormányfői poszton a szintén kisgazda 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Nagy </a:t>
            </a:r>
            <a:r>
              <a:rPr lang="hu-H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Ferenc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követte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854" y="2971896"/>
            <a:ext cx="3158769" cy="3780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168" y="136477"/>
            <a:ext cx="3536140" cy="28387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églalap 7"/>
          <p:cNvSpPr/>
          <p:nvPr/>
        </p:nvSpPr>
        <p:spPr>
          <a:xfrm>
            <a:off x="2710164" y="5521194"/>
            <a:ext cx="4572000" cy="123110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sz="2000" b="1" dirty="0">
                <a:solidFill>
                  <a:srgbClr val="252525"/>
                </a:solidFill>
                <a:latin typeface="Arial" panose="020B0604020202020204" pitchFamily="34" charset="0"/>
              </a:rPr>
              <a:t>Tildy Zoltán</a:t>
            </a:r>
            <a:r>
              <a:rPr lang="hu-HU" sz="2000" dirty="0">
                <a:solidFill>
                  <a:srgbClr val="252525"/>
                </a:solidFill>
                <a:latin typeface="Arial" panose="020B0604020202020204" pitchFamily="34" charset="0"/>
              </a:rPr>
              <a:t> </a:t>
            </a:r>
            <a:endParaRPr lang="hu-HU" sz="2000" dirty="0">
              <a:solidFill>
                <a:srgbClr val="252525"/>
              </a:solidFill>
              <a:latin typeface="Arial" panose="020B0604020202020204" pitchFamily="34" charset="0"/>
            </a:endParaRPr>
          </a:p>
          <a:p>
            <a:pPr algn="ctr"/>
            <a:r>
              <a:rPr lang="hu-HU" b="1" i="1" dirty="0">
                <a:latin typeface="Arial" panose="020B0604020202020204" pitchFamily="34" charset="0"/>
              </a:rPr>
              <a:t>(1889 –</a:t>
            </a:r>
            <a:r>
              <a:rPr lang="hu-HU" b="1" i="1" dirty="0">
                <a:latin typeface="Arial" panose="020B0604020202020204" pitchFamily="34" charset="0"/>
              </a:rPr>
              <a:t> </a:t>
            </a:r>
            <a:r>
              <a:rPr lang="hu-HU" b="1" i="1" dirty="0">
                <a:latin typeface="Arial" panose="020B0604020202020204" pitchFamily="34" charset="0"/>
              </a:rPr>
              <a:t>1961</a:t>
            </a:r>
            <a:r>
              <a:rPr lang="hu-HU" dirty="0">
                <a:latin typeface="Arial" panose="020B0604020202020204" pitchFamily="34" charset="0"/>
              </a:rPr>
              <a:t>)</a:t>
            </a:r>
            <a:r>
              <a:rPr lang="hu-HU" dirty="0">
                <a:latin typeface="Arial" panose="020B0604020202020204" pitchFamily="34" charset="0"/>
              </a:rPr>
              <a:t> </a:t>
            </a:r>
            <a:endParaRPr lang="hu-HU" dirty="0">
              <a:latin typeface="Arial" panose="020B0604020202020204" pitchFamily="34" charset="0"/>
            </a:endParaRPr>
          </a:p>
          <a:p>
            <a:pPr algn="ctr"/>
            <a:r>
              <a:rPr lang="hu-HU" dirty="0">
                <a:latin typeface="Arial" panose="020B0604020202020204" pitchFamily="34" charset="0"/>
              </a:rPr>
              <a:t>református</a:t>
            </a:r>
            <a:r>
              <a:rPr lang="hu-HU" dirty="0">
                <a:latin typeface="Arial" panose="020B0604020202020204" pitchFamily="34" charset="0"/>
              </a:rPr>
              <a:t> </a:t>
            </a:r>
            <a:r>
              <a:rPr lang="hu-HU" dirty="0">
                <a:latin typeface="Arial" panose="020B0604020202020204" pitchFamily="34" charset="0"/>
              </a:rPr>
              <a:t>lelkész, </a:t>
            </a:r>
            <a:r>
              <a:rPr lang="hu-HU" dirty="0">
                <a:latin typeface="Arial" panose="020B0604020202020204" pitchFamily="34" charset="0"/>
              </a:rPr>
              <a:t>politikus, miniszterelnök, majd köztársasági elnök.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1605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773" y="53132"/>
            <a:ext cx="2341579" cy="2799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églalap 2"/>
          <p:cNvSpPr/>
          <p:nvPr/>
        </p:nvSpPr>
        <p:spPr>
          <a:xfrm>
            <a:off x="5925401" y="2832240"/>
            <a:ext cx="4572000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sz="2000" b="1" dirty="0">
                <a:solidFill>
                  <a:srgbClr val="252525"/>
                </a:solidFill>
                <a:latin typeface="Arial" panose="020B0604020202020204" pitchFamily="34" charset="0"/>
              </a:rPr>
              <a:t>Nagy Ferenc</a:t>
            </a:r>
            <a:r>
              <a:rPr lang="hu-HU" sz="2000" dirty="0">
                <a:solidFill>
                  <a:srgbClr val="252525"/>
                </a:solidFill>
                <a:latin typeface="Arial" panose="020B0604020202020204" pitchFamily="34" charset="0"/>
              </a:rPr>
              <a:t> </a:t>
            </a:r>
            <a:endParaRPr lang="hu-HU" sz="2000" dirty="0">
              <a:solidFill>
                <a:srgbClr val="252525"/>
              </a:solidFill>
              <a:latin typeface="Arial" panose="020B0604020202020204" pitchFamily="34" charset="0"/>
            </a:endParaRPr>
          </a:p>
          <a:p>
            <a:pPr algn="ctr"/>
            <a:r>
              <a:rPr lang="hu-HU" b="1" i="1" dirty="0">
                <a:latin typeface="Arial" panose="020B0604020202020204" pitchFamily="34" charset="0"/>
              </a:rPr>
              <a:t>(1903 - 1979) </a:t>
            </a:r>
          </a:p>
          <a:p>
            <a:pPr algn="ctr"/>
            <a:r>
              <a:rPr lang="hu-HU" b="1" dirty="0">
                <a:latin typeface="Arial" panose="020B0604020202020204" pitchFamily="34" charset="0"/>
              </a:rPr>
              <a:t> </a:t>
            </a:r>
            <a:r>
              <a:rPr lang="hu-HU" b="1" dirty="0">
                <a:latin typeface="Arial" panose="020B0604020202020204" pitchFamily="34" charset="0"/>
              </a:rPr>
              <a:t>miniszterelnök</a:t>
            </a:r>
            <a:r>
              <a:rPr lang="hu-HU" dirty="0">
                <a:latin typeface="Arial" panose="020B0604020202020204" pitchFamily="34" charset="0"/>
              </a:rPr>
              <a:t>, </a:t>
            </a:r>
            <a:endParaRPr lang="hu-HU" dirty="0">
              <a:latin typeface="Arial" panose="020B0604020202020204" pitchFamily="34" charset="0"/>
            </a:endParaRPr>
          </a:p>
          <a:p>
            <a:pPr algn="ctr"/>
            <a:r>
              <a:rPr lang="hu-HU" dirty="0">
                <a:latin typeface="Arial" panose="020B0604020202020204" pitchFamily="34" charset="0"/>
              </a:rPr>
              <a:t>a Független </a:t>
            </a:r>
            <a:r>
              <a:rPr lang="hu-HU" dirty="0">
                <a:latin typeface="Arial" panose="020B0604020202020204" pitchFamily="34" charset="0"/>
              </a:rPr>
              <a:t>Kisgazda-</a:t>
            </a:r>
            <a:r>
              <a:rPr lang="hu-HU" dirty="0">
                <a:latin typeface="Arial" panose="020B0604020202020204" pitchFamily="34" charset="0"/>
              </a:rPr>
              <a:t>,</a:t>
            </a:r>
          </a:p>
          <a:p>
            <a:pPr algn="ctr"/>
            <a:r>
              <a:rPr lang="hu-HU" dirty="0">
                <a:latin typeface="Arial" panose="020B0604020202020204" pitchFamily="34" charset="0"/>
              </a:rPr>
              <a:t> </a:t>
            </a:r>
            <a:r>
              <a:rPr lang="hu-HU" dirty="0">
                <a:latin typeface="Arial" panose="020B0604020202020204" pitchFamily="34" charset="0"/>
              </a:rPr>
              <a:t>Földmunkás- és Polgári Párt elnöke.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446" y="53132"/>
            <a:ext cx="2211602" cy="2799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églalap 4"/>
          <p:cNvSpPr/>
          <p:nvPr/>
        </p:nvSpPr>
        <p:spPr>
          <a:xfrm>
            <a:off x="1531813" y="2860698"/>
            <a:ext cx="4919111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dirty="0">
                <a:solidFill>
                  <a:srgbClr val="252525"/>
                </a:solidFill>
                <a:latin typeface="Arial" panose="020B0604020202020204" pitchFamily="34" charset="0"/>
              </a:rPr>
              <a:t>Nagy Imre</a:t>
            </a:r>
            <a:r>
              <a:rPr lang="hu-HU" sz="2000" dirty="0">
                <a:solidFill>
                  <a:srgbClr val="252525"/>
                </a:solidFill>
                <a:latin typeface="Arial" panose="020B0604020202020204" pitchFamily="34" charset="0"/>
              </a:rPr>
              <a:t> </a:t>
            </a:r>
            <a:endParaRPr lang="hu-HU" sz="2000" dirty="0">
              <a:solidFill>
                <a:srgbClr val="252525"/>
              </a:solidFill>
              <a:latin typeface="Arial" panose="020B0604020202020204" pitchFamily="34" charset="0"/>
            </a:endParaRPr>
          </a:p>
          <a:p>
            <a:pPr algn="ctr"/>
            <a:r>
              <a:rPr lang="hu-HU" b="1" i="1" dirty="0">
                <a:latin typeface="Arial" panose="020B0604020202020204" pitchFamily="34" charset="0"/>
              </a:rPr>
              <a:t>(1896 - 1958)</a:t>
            </a:r>
            <a:r>
              <a:rPr lang="hu-HU" dirty="0">
                <a:latin typeface="Arial" panose="020B0604020202020204" pitchFamily="34" charset="0"/>
              </a:rPr>
              <a:t> </a:t>
            </a:r>
            <a:endParaRPr lang="hu-HU" dirty="0">
              <a:latin typeface="Arial" panose="020B0604020202020204" pitchFamily="34" charset="0"/>
            </a:endParaRPr>
          </a:p>
          <a:p>
            <a:pPr algn="ctr"/>
            <a:r>
              <a:rPr lang="hu-HU" dirty="0">
                <a:latin typeface="Arial" panose="020B0604020202020204" pitchFamily="34" charset="0"/>
              </a:rPr>
              <a:t>magyar</a:t>
            </a:r>
            <a:r>
              <a:rPr lang="hu-HU" dirty="0">
                <a:latin typeface="Arial" panose="020B0604020202020204" pitchFamily="34" charset="0"/>
              </a:rPr>
              <a:t> kommunista politikus, </a:t>
            </a:r>
            <a:r>
              <a:rPr lang="hu-HU" dirty="0">
                <a:latin typeface="Arial" panose="020B0604020202020204" pitchFamily="34" charset="0"/>
              </a:rPr>
              <a:t>egyetemi </a:t>
            </a:r>
            <a:r>
              <a:rPr lang="hu-HU" dirty="0">
                <a:latin typeface="Arial" panose="020B0604020202020204" pitchFamily="34" charset="0"/>
              </a:rPr>
              <a:t>tanár, a Magyar Tudományos Akadémia </a:t>
            </a:r>
            <a:r>
              <a:rPr lang="hu-HU" dirty="0">
                <a:latin typeface="Arial" panose="020B0604020202020204" pitchFamily="34" charset="0"/>
              </a:rPr>
              <a:t>tagja</a:t>
            </a:r>
            <a:r>
              <a:rPr lang="hu-HU" dirty="0">
                <a:latin typeface="Arial" panose="020B0604020202020204" pitchFamily="34" charset="0"/>
              </a:rPr>
              <a:t>. </a:t>
            </a:r>
            <a:endParaRPr lang="hu-HU" dirty="0">
              <a:latin typeface="Arial" panose="020B0604020202020204" pitchFamily="34" charset="0"/>
            </a:endParaRPr>
          </a:p>
          <a:p>
            <a:pPr algn="ctr"/>
            <a:r>
              <a:rPr lang="hu-HU" b="1" dirty="0">
                <a:latin typeface="Arial" panose="020B0604020202020204" pitchFamily="34" charset="0"/>
              </a:rPr>
              <a:t>1953 </a:t>
            </a:r>
            <a:r>
              <a:rPr lang="hu-HU" b="1" dirty="0">
                <a:latin typeface="Arial" panose="020B0604020202020204" pitchFamily="34" charset="0"/>
              </a:rPr>
              <a:t>és 1955 között valamint az 1956-os forradalom alatt </a:t>
            </a:r>
            <a:r>
              <a:rPr lang="hu-HU" b="1" dirty="0">
                <a:latin typeface="Arial" panose="020B0604020202020204" pitchFamily="34" charset="0"/>
              </a:rPr>
              <a:t>a Minisztertanács elnöke.</a:t>
            </a:r>
            <a:endParaRPr lang="hu-HU" b="1" dirty="0"/>
          </a:p>
        </p:txBody>
      </p:sp>
      <p:sp>
        <p:nvSpPr>
          <p:cNvPr id="6" name="Szövegdoboz 5"/>
          <p:cNvSpPr txBox="1"/>
          <p:nvPr/>
        </p:nvSpPr>
        <p:spPr>
          <a:xfrm>
            <a:off x="1647103" y="4645802"/>
            <a:ext cx="4688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rgbClr val="3654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háború utáni népmozgások</a:t>
            </a:r>
            <a:endParaRPr lang="hu-HU" sz="2800" b="1" dirty="0">
              <a:solidFill>
                <a:srgbClr val="3654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1647104" y="5169022"/>
            <a:ext cx="877551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második világháború következményeként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jelentős népmozgásokra került sor Magyarországon. </a:t>
            </a:r>
            <a:endParaRPr lang="hu-H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Sokan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menekültek Nyugatra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 háborús bűnösök 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felelőségre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vonástól, mások pedig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,,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vörös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veszélytől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tartottak. 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környező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államokból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viszont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sok magyar költözött hazánk területére. </a:t>
            </a:r>
          </a:p>
        </p:txBody>
      </p:sp>
    </p:spTree>
    <p:extLst>
      <p:ext uri="{BB962C8B-B14F-4D97-AF65-F5344CB8AC3E}">
        <p14:creationId xmlns:p14="http://schemas.microsoft.com/office/powerpoint/2010/main" val="31744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1735540" y="199874"/>
            <a:ext cx="417621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potsdami konferencia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határozata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értelmében megkezdték a magyarországi németek kitelepítését Németországba. </a:t>
            </a:r>
            <a:endParaRPr lang="hu-H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Végül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németek mintegy felét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költöztették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át, akik kénytelenek voltak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házukat,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földjüket, nagyobb értékeiket hátrahagyva elhagyni szülőföldjüket. 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5911754" y="3580980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csehszlovák vezetők ugyanezt a sorsot szánták az ottani magyarság számára is.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nagyhatalmak azonban nem járultak hozzá a magyar lakosság kitelepítéséhez.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Ezért a két ország lakosságcsere-egyezményt kötött.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Amagyarországi szlovákok önkéntesen Csehszlovákiába települhettek, onnan pedig ugyanolyan számban felvidéki magyarokat költöztettek át.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754" y="199873"/>
            <a:ext cx="4635837" cy="2554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églalap 5"/>
          <p:cNvSpPr/>
          <p:nvPr/>
        </p:nvSpPr>
        <p:spPr>
          <a:xfrm>
            <a:off x="5911752" y="270603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Csehszlovákiából kitelepített </a:t>
            </a:r>
            <a:r>
              <a:rPr lang="hu-H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magyarok. Összesen </a:t>
            </a:r>
            <a:r>
              <a:rPr lang="hu-H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körülbelül </a:t>
            </a:r>
            <a:r>
              <a:rPr lang="hu-H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hetvenezer </a:t>
            </a:r>
            <a:r>
              <a:rPr lang="hu-H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főnek </a:t>
            </a:r>
            <a:r>
              <a:rPr lang="hu-H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kellett elhagynia </a:t>
            </a:r>
            <a:r>
              <a:rPr lang="hu-H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otthonát.</a:t>
            </a:r>
            <a:endParaRPr lang="hu-H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://www.shp.hu/hpc/elemkepek/commorakozigaz/commorakozigaz1161982361116213738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540" y="2990278"/>
            <a:ext cx="4089385" cy="24824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zövegdoboz 8"/>
          <p:cNvSpPr txBox="1"/>
          <p:nvPr/>
        </p:nvSpPr>
        <p:spPr>
          <a:xfrm>
            <a:off x="1309987" y="5380672"/>
            <a:ext cx="49404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Benes</a:t>
            </a:r>
            <a:r>
              <a:rPr lang="hu-H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dekrétum </a:t>
            </a:r>
            <a:r>
              <a:rPr lang="hu-H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aláírása,</a:t>
            </a:r>
          </a:p>
          <a:p>
            <a:pPr algn="ctr"/>
            <a:r>
              <a:rPr lang="hu-H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melynek célja a csehszlovák nemzetállam megteremtése,</a:t>
            </a:r>
          </a:p>
          <a:p>
            <a:pPr algn="ctr"/>
            <a:r>
              <a:rPr lang="hu-H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hu-H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elyben rögzítették az ország területén élő </a:t>
            </a:r>
          </a:p>
          <a:p>
            <a:pPr algn="ctr"/>
            <a:r>
              <a:rPr lang="hu-H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hu-H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émetek és magyarok kollektív bűnösségét.  </a:t>
            </a:r>
            <a:endParaRPr lang="hu-H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8" name="Picture 6" descr="http://m.blog.hu/do/dotoho/image/benes_dekretumok/vyhnani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935" y="2792582"/>
            <a:ext cx="4279422" cy="26746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static.origos.hu/s/img/i/1307/20130701-benedekretumok-benesdekretumok-felvideki-magyarok-kitelepitese-1947ben12.jpg?w=666&amp;h=44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703" y="2756213"/>
            <a:ext cx="4207887" cy="2747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62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653" y="3404355"/>
            <a:ext cx="3854732" cy="2188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zövegdoboz 3"/>
          <p:cNvSpPr txBox="1"/>
          <p:nvPr/>
        </p:nvSpPr>
        <p:spPr>
          <a:xfrm>
            <a:off x="1722654" y="0"/>
            <a:ext cx="31752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b="1" dirty="0">
                <a:solidFill>
                  <a:srgbClr val="3654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gazdasági helyzet</a:t>
            </a:r>
            <a:endParaRPr lang="hu-HU" sz="2800" b="1" dirty="0">
              <a:solidFill>
                <a:srgbClr val="3654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5577386" y="3522020"/>
            <a:ext cx="496778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Nagy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Ferenc kormányára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várt az óriási méretűre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növekedő pénzromlás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megállítása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is.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világtörténelem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addigi legnagyobb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inflációjával kellett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megbirkózniuk.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1946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nyarán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olyan gyorsan romlott a pengő értéke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hogy az már követhetetlen volt. 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reggel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megkapott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fizetésből estére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már csak egy tojás megvásárlására futotta. 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Ezért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emberek közvetlenül cserélték egymás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között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értékeiket. </a:t>
            </a:r>
            <a:endParaRPr lang="hu-H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1722653" y="659697"/>
            <a:ext cx="54651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romokban heverő ország újjáépítése gyors léptekkel haladt.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hiányzó eszközöket, gépeket és pénzt a lakosság </a:t>
            </a:r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munkaerejével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és lelkesedésével igyekezett pótolni. </a:t>
            </a:r>
          </a:p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Komoly terhet jelentett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azonban az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országszámára a megszálló szovjet hadsereg ellátása és a háborús jóvátétel.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Súlyosabb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áru- és élelemhiány alakult ki,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mint a háború idején. </a:t>
            </a: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141" y="117665"/>
            <a:ext cx="2167102" cy="3404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églalap 8"/>
          <p:cNvSpPr/>
          <p:nvPr/>
        </p:nvSpPr>
        <p:spPr>
          <a:xfrm>
            <a:off x="2129810" y="5680957"/>
            <a:ext cx="30404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Egy </a:t>
            </a:r>
            <a:r>
              <a:rPr lang="hu-H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forint </a:t>
            </a:r>
            <a:r>
              <a:rPr lang="hu-H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annyi </a:t>
            </a:r>
            <a:r>
              <a:rPr lang="hu-H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pengőt ért, </a:t>
            </a:r>
          </a:p>
          <a:p>
            <a:pPr algn="ctr"/>
            <a:r>
              <a:rPr lang="hu-H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amennyit </a:t>
            </a:r>
            <a:r>
              <a:rPr lang="hu-H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csak 30 számjeggyel lehetett </a:t>
            </a:r>
            <a:r>
              <a:rPr lang="hu-H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leírni. </a:t>
            </a:r>
          </a:p>
        </p:txBody>
      </p:sp>
      <p:sp>
        <p:nvSpPr>
          <p:cNvPr id="10" name="Téglalap 9"/>
          <p:cNvSpPr/>
          <p:nvPr/>
        </p:nvSpPr>
        <p:spPr>
          <a:xfrm>
            <a:off x="8999562" y="659697"/>
            <a:ext cx="17810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új pénz stabilitásához hozzájárult az is, hogy hazánk visszakapta a Németországba hurcolt aranykészletét. </a:t>
            </a:r>
          </a:p>
        </p:txBody>
      </p:sp>
    </p:spTree>
    <p:extLst>
      <p:ext uri="{BB962C8B-B14F-4D97-AF65-F5344CB8AC3E}">
        <p14:creationId xmlns:p14="http://schemas.microsoft.com/office/powerpoint/2010/main" val="175405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694597" y="209983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városiak ruhát, iparcikket kínáltak a parasztoknak élelmiszerért cserébe.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 mázsa szén például 30 kg krumplit vagy 1,5 kg húst ért.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emberek még a zsúfolt vonatok tetején is utaztak nagy batyukkal megrakodva.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Ezt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lehetetlen helyzetet zárta le a forint bevezetése </a:t>
            </a:r>
            <a:r>
              <a:rPr lang="hu-H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1946 augusztus 1-én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hu-H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új pénz értékállóságát nagy erőfeszítésekkel sikerült biztosítani.</a:t>
            </a:r>
          </a:p>
        </p:txBody>
      </p:sp>
      <p:pic>
        <p:nvPicPr>
          <p:cNvPr id="4098" name="Picture 2" descr="http://m.cdn.blog.hu/ti/timelord/image/img445_resiz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392" y="209983"/>
            <a:ext cx="4334539" cy="58254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erdekesvilag.hu/wp-content/uploads/2013/12/1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597" y="3380081"/>
            <a:ext cx="4388720" cy="31435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6266597" y="6035481"/>
            <a:ext cx="418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Ilyen még nem volt, </a:t>
            </a:r>
          </a:p>
          <a:p>
            <a:pPr algn="ctr"/>
            <a:r>
              <a:rPr lang="hu-H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és reméljük, hogy többet nem is lesz!</a:t>
            </a:r>
            <a:endParaRPr lang="hu-H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93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974378" y="191068"/>
            <a:ext cx="31790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Miről is tanultunk?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717" y="908850"/>
            <a:ext cx="8713949" cy="1970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Ellipszis 3"/>
          <p:cNvSpPr/>
          <p:nvPr/>
        </p:nvSpPr>
        <p:spPr>
          <a:xfrm>
            <a:off x="1974378" y="1705970"/>
            <a:ext cx="436727" cy="436728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Ellipszis 4"/>
          <p:cNvSpPr/>
          <p:nvPr/>
        </p:nvSpPr>
        <p:spPr>
          <a:xfrm>
            <a:off x="6208522" y="1705970"/>
            <a:ext cx="436727" cy="436728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Ellipszis 5"/>
          <p:cNvSpPr/>
          <p:nvPr/>
        </p:nvSpPr>
        <p:spPr>
          <a:xfrm>
            <a:off x="1974378" y="2337260"/>
            <a:ext cx="436727" cy="436728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Ellipszis 6"/>
          <p:cNvSpPr/>
          <p:nvPr/>
        </p:nvSpPr>
        <p:spPr>
          <a:xfrm>
            <a:off x="6208521" y="1936235"/>
            <a:ext cx="436727" cy="436728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Ellipszis 7"/>
          <p:cNvSpPr/>
          <p:nvPr/>
        </p:nvSpPr>
        <p:spPr>
          <a:xfrm>
            <a:off x="6208520" y="2321865"/>
            <a:ext cx="436727" cy="436728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717" y="3551107"/>
            <a:ext cx="8714541" cy="23148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églalap 9"/>
          <p:cNvSpPr/>
          <p:nvPr/>
        </p:nvSpPr>
        <p:spPr>
          <a:xfrm>
            <a:off x="2533934" y="4469710"/>
            <a:ext cx="3562066" cy="477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magyarországi németek </a:t>
            </a:r>
            <a:endParaRPr lang="hu-H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2533934" y="4929012"/>
            <a:ext cx="3562066" cy="477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magyarországi szlovákok </a:t>
            </a:r>
            <a:endParaRPr lang="hu-H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2533934" y="5379130"/>
            <a:ext cx="3562066" cy="477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szlovákiai magyarok  </a:t>
            </a:r>
            <a:endParaRPr lang="hu-H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28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811</Words>
  <Application>Microsoft Office PowerPoint</Application>
  <PresentationFormat>Szélesvásznú</PresentationFormat>
  <Paragraphs>90</Paragraphs>
  <Slides>10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Monotype Corsiva</vt:lpstr>
      <vt:lpstr>Times New Roman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Tikos Kálmán</dc:creator>
  <cp:lastModifiedBy>Tikos Kálmán</cp:lastModifiedBy>
  <cp:revision>1</cp:revision>
  <dcterms:created xsi:type="dcterms:W3CDTF">2022-04-23T16:19:18Z</dcterms:created>
  <dcterms:modified xsi:type="dcterms:W3CDTF">2022-04-23T16:20:47Z</dcterms:modified>
</cp:coreProperties>
</file>