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sldIdLst>
    <p:sldId id="317" r:id="rId2"/>
    <p:sldId id="319" r:id="rId3"/>
    <p:sldId id="348" r:id="rId4"/>
    <p:sldId id="318" r:id="rId5"/>
    <p:sldId id="320" r:id="rId6"/>
    <p:sldId id="321" r:id="rId7"/>
    <p:sldId id="322" r:id="rId8"/>
    <p:sldId id="323" r:id="rId9"/>
    <p:sldId id="324" r:id="rId10"/>
    <p:sldId id="325" r:id="rId11"/>
    <p:sldId id="326" r:id="rId12"/>
    <p:sldId id="327" r:id="rId13"/>
    <p:sldId id="328" r:id="rId14"/>
  </p:sldIdLst>
  <p:sldSz cx="9144000" cy="6858000" type="screen4x3"/>
  <p:notesSz cx="6858000" cy="9144000"/>
  <p:defaultTextStyle>
    <a:defPPr>
      <a:defRPr lang="hu-H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6600"/>
    <a:srgbClr val="EA2D00"/>
    <a:srgbClr val="009900"/>
    <a:srgbClr val="E05E1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3146" autoAdjust="0"/>
  </p:normalViewPr>
  <p:slideViewPr>
    <p:cSldViewPr>
      <p:cViewPr varScale="1">
        <p:scale>
          <a:sx n="58" d="100"/>
          <a:sy n="58" d="100"/>
        </p:scale>
        <p:origin x="1524" y="6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Élőfej hely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3058586-A29B-4C7F-A7A1-8957CC9DD938}" type="datetimeFigureOut">
              <a:rPr lang="hu-HU" smtClean="0"/>
              <a:t>2020. 03. 25.</a:t>
            </a:fld>
            <a:endParaRPr lang="hu-HU"/>
          </a:p>
        </p:txBody>
      </p:sp>
      <p:sp>
        <p:nvSpPr>
          <p:cNvPr id="4" name="Diakép helye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hu-HU"/>
          </a:p>
        </p:txBody>
      </p:sp>
      <p:sp>
        <p:nvSpPr>
          <p:cNvPr id="5" name="Jegyzetek helye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EE7DEE4-9364-424D-A824-AEF140FE6923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32187900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685800" y="2130426"/>
            <a:ext cx="7772400" cy="1470025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u-HU" smtClean="0"/>
              <a:t>Alcím mintájának szerkesztése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9BDF9A-327C-41F7-91F9-DDD357760D28}" type="datetimeFigureOut">
              <a:rPr lang="hu-HU" smtClean="0"/>
              <a:t>2020. 03. 25.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6FB321-03F5-4BE2-B0C1-7C957FE5AA9B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6571165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prism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9BDF9A-327C-41F7-91F9-DDD357760D28}" type="datetimeFigureOut">
              <a:rPr lang="hu-HU" smtClean="0"/>
              <a:t>2020. 03. 25.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6FB321-03F5-4BE2-B0C1-7C957FE5AA9B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2093157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prism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5851525"/>
          </a:xfrm>
        </p:spPr>
        <p:txBody>
          <a:bodyPr vert="eaVert"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5851525"/>
          </a:xfrm>
        </p:spPr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9BDF9A-327C-41F7-91F9-DDD357760D28}" type="datetimeFigureOut">
              <a:rPr lang="hu-HU" smtClean="0"/>
              <a:t>2020. 03. 25.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6FB321-03F5-4BE2-B0C1-7C957FE5AA9B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4870288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prism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9BDF9A-327C-41F7-91F9-DDD357760D28}" type="datetimeFigureOut">
              <a:rPr lang="hu-HU" smtClean="0"/>
              <a:t>2020. 03. 25.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6FB321-03F5-4BE2-B0C1-7C957FE5AA9B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9852082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prism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722313" y="2906714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9BDF9A-327C-41F7-91F9-DDD357760D28}" type="datetimeFigureOut">
              <a:rPr lang="hu-HU" smtClean="0"/>
              <a:t>2020. 03. 25.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6FB321-03F5-4BE2-B0C1-7C957FE5AA9B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462245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prism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9BDF9A-327C-41F7-91F9-DDD357760D28}" type="datetimeFigureOut">
              <a:rPr lang="hu-HU" smtClean="0"/>
              <a:t>2020. 03. 25.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6FB321-03F5-4BE2-B0C1-7C957FE5AA9B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6080320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prism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1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57201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Szöveg helye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7" name="Dátum hely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9BDF9A-327C-41F7-91F9-DDD357760D28}" type="datetimeFigureOut">
              <a:rPr lang="hu-HU" smtClean="0"/>
              <a:t>2020. 03. 25.</a:t>
            </a:fld>
            <a:endParaRPr lang="hu-HU"/>
          </a:p>
        </p:txBody>
      </p:sp>
      <p:sp>
        <p:nvSpPr>
          <p:cNvPr id="8" name="Élőláb hely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9" name="Dia számának hely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6FB321-03F5-4BE2-B0C1-7C957FE5AA9B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3393729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prism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9BDF9A-327C-41F7-91F9-DDD357760D28}" type="datetimeFigureOut">
              <a:rPr lang="hu-HU" smtClean="0"/>
              <a:t>2020. 03. 25.</a:t>
            </a:fld>
            <a:endParaRPr lang="hu-HU"/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6FB321-03F5-4BE2-B0C1-7C957FE5AA9B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1832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prism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átum hely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9BDF9A-327C-41F7-91F9-DDD357760D28}" type="datetimeFigureOut">
              <a:rPr lang="hu-HU" smtClean="0"/>
              <a:t>2020. 03. 25.</a:t>
            </a:fld>
            <a:endParaRPr lang="hu-HU"/>
          </a:p>
        </p:txBody>
      </p:sp>
      <p:sp>
        <p:nvSpPr>
          <p:cNvPr id="3" name="Élőláb hely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6FB321-03F5-4BE2-B0C1-7C957FE5AA9B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600335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prism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3575050" y="273051"/>
            <a:ext cx="5111751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457201" y="1435101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9BDF9A-327C-41F7-91F9-DDD357760D28}" type="datetimeFigureOut">
              <a:rPr lang="hu-HU" smtClean="0"/>
              <a:t>2020. 03. 25.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6FB321-03F5-4BE2-B0C1-7C957FE5AA9B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6956343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prism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Kép hely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1792288" y="5367339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9BDF9A-327C-41F7-91F9-DDD357760D28}" type="datetimeFigureOut">
              <a:rPr lang="hu-HU" smtClean="0"/>
              <a:t>2020. 03. 25.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6FB321-03F5-4BE2-B0C1-7C957FE5AA9B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4139848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prism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hely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0" y="1600201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2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9BDF9A-327C-41F7-91F9-DDD357760D28}" type="datetimeFigureOut">
              <a:rPr lang="hu-HU" smtClean="0"/>
              <a:t>2020. 03. 25.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3"/>
          </p:nvPr>
        </p:nvSpPr>
        <p:spPr>
          <a:xfrm>
            <a:off x="3124200" y="6356351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4"/>
          </p:nvPr>
        </p:nvSpPr>
        <p:spPr>
          <a:xfrm>
            <a:off x="6553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F6FB321-03F5-4BE2-B0C1-7C957FE5AA9B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786870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1500">
        <p14:prism/>
      </p:transition>
    </mc:Choice>
    <mc:Fallback xmlns="">
      <p:transition spd="slow">
        <p:fad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jpeg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Relationship Id="rId5" Type="http://schemas.microsoft.com/office/2007/relationships/hdphoto" Target="../media/hdphoto3.wdp"/><Relationship Id="rId4" Type="http://schemas.openxmlformats.org/officeDocument/2006/relationships/image" Target="../media/image24.jpeg"/></Relationships>
</file>

<file path=ppt/slides/_rels/slide13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zövegdoboz 1"/>
          <p:cNvSpPr txBox="1"/>
          <p:nvPr/>
        </p:nvSpPr>
        <p:spPr>
          <a:xfrm>
            <a:off x="683569" y="1556793"/>
            <a:ext cx="7471917" cy="31393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hu-HU" sz="66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HAZÁNK  </a:t>
            </a:r>
            <a:br>
              <a:rPr lang="hu-HU" sz="66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</a:br>
            <a:r>
              <a:rPr lang="hu-HU" sz="66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A </a:t>
            </a:r>
            <a:br>
              <a:rPr lang="hu-HU" sz="66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</a:br>
            <a:r>
              <a:rPr lang="hu-HU" sz="66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VILÁGHÁBORÚBAN</a:t>
            </a:r>
            <a:endParaRPr lang="hu-HU" sz="66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421162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91309" y="240277"/>
            <a:ext cx="3637431" cy="253285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4" descr="http://barikad.hu/sites/barikad.hu/files/images/donkanyar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92795" y="174381"/>
            <a:ext cx="3635943" cy="266464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églalap 3"/>
          <p:cNvSpPr/>
          <p:nvPr/>
        </p:nvSpPr>
        <p:spPr>
          <a:xfrm>
            <a:off x="179512" y="188641"/>
            <a:ext cx="4572000" cy="255454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hu-HU" sz="2000" dirty="0">
                <a:latin typeface="Times New Roman" pitchFamily="18" charset="0"/>
                <a:cs typeface="Times New Roman" pitchFamily="18" charset="0"/>
              </a:rPr>
              <a:t>A sztálingrádi csata idején </a:t>
            </a:r>
            <a:r>
              <a:rPr lang="hu-HU" sz="2000" b="1" dirty="0">
                <a:latin typeface="Times New Roman" pitchFamily="18" charset="0"/>
                <a:cs typeface="Times New Roman" pitchFamily="18" charset="0"/>
              </a:rPr>
              <a:t>a 2. magyar hadsereget a szovjet alakulatok</a:t>
            </a:r>
          </a:p>
          <a:p>
            <a:r>
              <a:rPr lang="hu-HU" sz="2000" b="1" dirty="0">
                <a:latin typeface="Times New Roman" pitchFamily="18" charset="0"/>
                <a:cs typeface="Times New Roman" pitchFamily="18" charset="0"/>
              </a:rPr>
              <a:t>1943januárjában valósággal </a:t>
            </a:r>
            <a:r>
              <a:rPr lang="hu-HU" sz="2000" b="1" dirty="0" smtClean="0">
                <a:latin typeface="Times New Roman" pitchFamily="18" charset="0"/>
                <a:cs typeface="Times New Roman" pitchFamily="18" charset="0"/>
              </a:rPr>
              <a:t>elsöpörték</a:t>
            </a:r>
            <a:r>
              <a:rPr lang="hu-HU" sz="2000" b="1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hu-HU" sz="20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hu-HU" sz="20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hu-HU" sz="2000" dirty="0" smtClean="0">
                <a:latin typeface="Times New Roman" pitchFamily="18" charset="0"/>
                <a:cs typeface="Times New Roman" pitchFamily="18" charset="0"/>
              </a:rPr>
              <a:t>Több </a:t>
            </a:r>
            <a:r>
              <a:rPr lang="hu-HU" sz="2000" dirty="0">
                <a:latin typeface="Times New Roman" pitchFamily="18" charset="0"/>
                <a:cs typeface="Times New Roman" pitchFamily="18" charset="0"/>
              </a:rPr>
              <a:t>tízezren elestek, vagy visszavonulás</a:t>
            </a:r>
          </a:p>
          <a:p>
            <a:r>
              <a:rPr lang="hu-HU" sz="2000" dirty="0">
                <a:latin typeface="Times New Roman" pitchFamily="18" charset="0"/>
                <a:cs typeface="Times New Roman" pitchFamily="18" charset="0"/>
              </a:rPr>
              <a:t>közben megfagytak</a:t>
            </a:r>
            <a:r>
              <a:rPr lang="hu-HU" sz="2000" dirty="0" smtClean="0">
                <a:latin typeface="Times New Roman" pitchFamily="18" charset="0"/>
                <a:cs typeface="Times New Roman" pitchFamily="18" charset="0"/>
              </a:rPr>
              <a:t>.</a:t>
            </a:r>
            <a:br>
              <a:rPr lang="hu-H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hu-HU" sz="2000" dirty="0" smtClean="0">
                <a:latin typeface="Times New Roman" pitchFamily="18" charset="0"/>
                <a:cs typeface="Times New Roman" pitchFamily="18" charset="0"/>
              </a:rPr>
              <a:t>Sok </a:t>
            </a:r>
            <a:r>
              <a:rPr lang="hu-HU" sz="2000" dirty="0">
                <a:latin typeface="Times New Roman" pitchFamily="18" charset="0"/>
                <a:cs typeface="Times New Roman" pitchFamily="18" charset="0"/>
              </a:rPr>
              <a:t>katona pedig hadifogságba került</a:t>
            </a:r>
            <a:r>
              <a:rPr lang="hu-HU" sz="2000" dirty="0" smtClean="0">
                <a:latin typeface="Times New Roman" pitchFamily="18" charset="0"/>
                <a:cs typeface="Times New Roman" pitchFamily="18" charset="0"/>
              </a:rPr>
              <a:t>.</a:t>
            </a:r>
            <a:br>
              <a:rPr lang="hu-H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hu-HU" sz="2000" dirty="0" smtClean="0">
                <a:latin typeface="Times New Roman" pitchFamily="18" charset="0"/>
                <a:cs typeface="Times New Roman" pitchFamily="18" charset="0"/>
              </a:rPr>
              <a:t>A hadseregnek</a:t>
            </a:r>
            <a:r>
              <a:rPr lang="hu-H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hu-HU" sz="2000" dirty="0" smtClean="0">
                <a:latin typeface="Times New Roman" pitchFamily="18" charset="0"/>
                <a:cs typeface="Times New Roman" pitchFamily="18" charset="0"/>
              </a:rPr>
              <a:t>így </a:t>
            </a:r>
            <a:r>
              <a:rPr lang="hu-HU" sz="2000" dirty="0">
                <a:latin typeface="Times New Roman" pitchFamily="18" charset="0"/>
                <a:cs typeface="Times New Roman" pitchFamily="18" charset="0"/>
              </a:rPr>
              <a:t>csak a töredéke </a:t>
            </a:r>
            <a:r>
              <a:rPr lang="hu-HU" sz="2000" dirty="0" smtClean="0">
                <a:latin typeface="Times New Roman" pitchFamily="18" charset="0"/>
                <a:cs typeface="Times New Roman" pitchFamily="18" charset="0"/>
              </a:rPr>
              <a:t>térhetett haza</a:t>
            </a:r>
            <a:r>
              <a:rPr lang="hu-HU" sz="2000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5" name="Szövegdoboz 4"/>
          <p:cNvSpPr txBox="1"/>
          <p:nvPr/>
        </p:nvSpPr>
        <p:spPr>
          <a:xfrm>
            <a:off x="4751513" y="2839026"/>
            <a:ext cx="4117024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hu-HU" b="1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Melyik, az egész háború végkimenetelét </a:t>
            </a:r>
            <a:br>
              <a:rPr lang="hu-HU" b="1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hu-HU" b="1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befolyásoló hadművelet keretében került</a:t>
            </a:r>
            <a:br>
              <a:rPr lang="hu-HU" b="1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hu-HU" b="1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sor a magyarok elleni támadásra?</a:t>
            </a:r>
            <a:endParaRPr lang="hu-HU" b="1" dirty="0">
              <a:solidFill>
                <a:srgbClr val="0066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Szövegdoboz 5"/>
          <p:cNvSpPr txBox="1"/>
          <p:nvPr/>
        </p:nvSpPr>
        <p:spPr>
          <a:xfrm>
            <a:off x="4365956" y="3762357"/>
            <a:ext cx="477733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hu-HU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 Vörös Hadsereg a Sztálingrádi csata</a:t>
            </a:r>
            <a:br>
              <a:rPr lang="hu-HU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hu-HU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keretében indított támadást a 2. hadsereg ellen.</a:t>
            </a:r>
            <a:endParaRPr lang="hu-HU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Szövegdoboz 6"/>
          <p:cNvSpPr txBox="1"/>
          <p:nvPr/>
        </p:nvSpPr>
        <p:spPr>
          <a:xfrm>
            <a:off x="118762" y="2856661"/>
            <a:ext cx="461158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28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A</a:t>
            </a:r>
            <a:r>
              <a:rPr lang="hu-HU" sz="2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hu-HU" sz="28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fegyverszüneti tárgyalások</a:t>
            </a:r>
            <a:endParaRPr lang="hu-HU" sz="2800" b="1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églalap 7"/>
          <p:cNvSpPr/>
          <p:nvPr/>
        </p:nvSpPr>
        <p:spPr>
          <a:xfrm>
            <a:off x="179512" y="3422968"/>
            <a:ext cx="4572000" cy="3531736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hu-HU" sz="2000" b="1" dirty="0">
                <a:latin typeface="Times New Roman" pitchFamily="18" charset="0"/>
                <a:cs typeface="Times New Roman" pitchFamily="18" charset="0"/>
              </a:rPr>
              <a:t>A 2. magyar hadsereg pusztulása után Kállay </a:t>
            </a:r>
            <a:r>
              <a:rPr lang="hu-HU" sz="2000" dirty="0">
                <a:latin typeface="Times New Roman" pitchFamily="18" charset="0"/>
                <a:cs typeface="Times New Roman" pitchFamily="18" charset="0"/>
              </a:rPr>
              <a:t>már látta: Németország</a:t>
            </a:r>
          </a:p>
          <a:p>
            <a:r>
              <a:rPr lang="hu-HU" sz="2000" dirty="0">
                <a:latin typeface="Times New Roman" pitchFamily="18" charset="0"/>
                <a:cs typeface="Times New Roman" pitchFamily="18" charset="0"/>
              </a:rPr>
              <a:t>veszíteni fog</a:t>
            </a:r>
            <a:r>
              <a:rPr lang="hu-HU" sz="2000" dirty="0" smtClean="0">
                <a:latin typeface="Times New Roman" pitchFamily="18" charset="0"/>
                <a:cs typeface="Times New Roman" pitchFamily="18" charset="0"/>
              </a:rPr>
              <a:t>. Ezért </a:t>
            </a:r>
            <a:r>
              <a:rPr lang="hu-HU" sz="2000" b="1" dirty="0">
                <a:latin typeface="Times New Roman" pitchFamily="18" charset="0"/>
                <a:cs typeface="Times New Roman" pitchFamily="18" charset="0"/>
              </a:rPr>
              <a:t>el akarta </a:t>
            </a:r>
            <a:r>
              <a:rPr lang="hu-HU" sz="2000" b="1" dirty="0" smtClean="0">
                <a:latin typeface="Times New Roman" pitchFamily="18" charset="0"/>
                <a:cs typeface="Times New Roman" pitchFamily="18" charset="0"/>
              </a:rPr>
              <a:t>érni az </a:t>
            </a:r>
            <a:r>
              <a:rPr lang="hu-HU" sz="2000" b="1" dirty="0">
                <a:latin typeface="Times New Roman" pitchFamily="18" charset="0"/>
                <a:cs typeface="Times New Roman" pitchFamily="18" charset="0"/>
              </a:rPr>
              <a:t>ország </a:t>
            </a:r>
            <a:r>
              <a:rPr lang="hu-HU" sz="2000" b="1" dirty="0" smtClean="0">
                <a:latin typeface="Times New Roman" pitchFamily="18" charset="0"/>
                <a:cs typeface="Times New Roman" pitchFamily="18" charset="0"/>
              </a:rPr>
              <a:t>kilépését </a:t>
            </a:r>
            <a:r>
              <a:rPr lang="hu-HU" sz="2000" b="1" dirty="0">
                <a:latin typeface="Times New Roman" pitchFamily="18" charset="0"/>
                <a:cs typeface="Times New Roman" pitchFamily="18" charset="0"/>
              </a:rPr>
              <a:t>háborúból</a:t>
            </a:r>
            <a:r>
              <a:rPr lang="hu-HU" sz="2000" b="1" dirty="0" smtClean="0">
                <a:latin typeface="Times New Roman" pitchFamily="18" charset="0"/>
                <a:cs typeface="Times New Roman" pitchFamily="18" charset="0"/>
              </a:rPr>
              <a:t>.</a:t>
            </a:r>
            <a:br>
              <a:rPr lang="hu-HU" sz="20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hu-HU" sz="2000" dirty="0" smtClean="0">
                <a:latin typeface="Times New Roman" pitchFamily="18" charset="0"/>
                <a:cs typeface="Times New Roman" pitchFamily="18" charset="0"/>
              </a:rPr>
              <a:t>Erre azonban csak </a:t>
            </a:r>
            <a:r>
              <a:rPr lang="hu-HU" sz="2000" dirty="0">
                <a:latin typeface="Times New Roman" pitchFamily="18" charset="0"/>
                <a:cs typeface="Times New Roman" pitchFamily="18" charset="0"/>
              </a:rPr>
              <a:t>akkor nyílott volna lehetőség</a:t>
            </a:r>
            <a:r>
              <a:rPr lang="hu-HU" sz="20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hu-HU" sz="2000" dirty="0">
                <a:latin typeface="Times New Roman" pitchFamily="18" charset="0"/>
                <a:cs typeface="Times New Roman" pitchFamily="18" charset="0"/>
              </a:rPr>
              <a:t>h</a:t>
            </a:r>
            <a:r>
              <a:rPr lang="hu-HU" sz="2000" dirty="0" smtClean="0">
                <a:latin typeface="Times New Roman" pitchFamily="18" charset="0"/>
                <a:cs typeface="Times New Roman" pitchFamily="18" charset="0"/>
              </a:rPr>
              <a:t>a </a:t>
            </a:r>
            <a:r>
              <a:rPr lang="hu-HU" sz="2000" dirty="0">
                <a:latin typeface="Times New Roman" pitchFamily="18" charset="0"/>
                <a:cs typeface="Times New Roman" pitchFamily="18" charset="0"/>
              </a:rPr>
              <a:t>az antifasiszta </a:t>
            </a:r>
            <a:r>
              <a:rPr lang="hu-HU" sz="2000" dirty="0" smtClean="0">
                <a:latin typeface="Times New Roman" pitchFamily="18" charset="0"/>
                <a:cs typeface="Times New Roman" pitchFamily="18" charset="0"/>
              </a:rPr>
              <a:t>koalíció hadseregei elérik </a:t>
            </a:r>
            <a:r>
              <a:rPr lang="hu-HU" sz="2000" dirty="0">
                <a:latin typeface="Times New Roman" pitchFamily="18" charset="0"/>
                <a:cs typeface="Times New Roman" pitchFamily="18" charset="0"/>
              </a:rPr>
              <a:t>a magyar határokat</a:t>
            </a:r>
            <a:r>
              <a:rPr lang="hu-HU" sz="2000" dirty="0" smtClean="0">
                <a:latin typeface="Times New Roman" pitchFamily="18" charset="0"/>
                <a:cs typeface="Times New Roman" pitchFamily="18" charset="0"/>
              </a:rPr>
              <a:t>.</a:t>
            </a:r>
            <a:br>
              <a:rPr lang="hu-H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hu-HU" sz="2000" dirty="0" smtClean="0">
                <a:latin typeface="Times New Roman" pitchFamily="18" charset="0"/>
                <a:cs typeface="Times New Roman" pitchFamily="18" charset="0"/>
              </a:rPr>
              <a:t>A </a:t>
            </a:r>
            <a:r>
              <a:rPr lang="hu-HU" sz="2000" dirty="0">
                <a:latin typeface="Times New Roman" pitchFamily="18" charset="0"/>
                <a:cs typeface="Times New Roman" pitchFamily="18" charset="0"/>
              </a:rPr>
              <a:t>bolsevizmustól való félelem miatt </a:t>
            </a:r>
            <a:r>
              <a:rPr lang="hu-HU" sz="2000" b="1" dirty="0">
                <a:latin typeface="Times New Roman" pitchFamily="18" charset="0"/>
                <a:cs typeface="Times New Roman" pitchFamily="18" charset="0"/>
              </a:rPr>
              <a:t>Kállay </a:t>
            </a:r>
            <a:r>
              <a:rPr lang="hu-HU" sz="2000" b="1" dirty="0" smtClean="0">
                <a:latin typeface="Times New Roman" pitchFamily="18" charset="0"/>
                <a:cs typeface="Times New Roman" pitchFamily="18" charset="0"/>
              </a:rPr>
              <a:t>a nyugati </a:t>
            </a:r>
            <a:r>
              <a:rPr lang="hu-HU" sz="2000" b="1" dirty="0">
                <a:latin typeface="Times New Roman" pitchFamily="18" charset="0"/>
                <a:cs typeface="Times New Roman" pitchFamily="18" charset="0"/>
              </a:rPr>
              <a:t>hatalmakkal kezdte meg a titkos </a:t>
            </a:r>
            <a:r>
              <a:rPr lang="hu-HU" sz="2000" b="1" dirty="0" smtClean="0">
                <a:latin typeface="Times New Roman" pitchFamily="18" charset="0"/>
                <a:cs typeface="Times New Roman" pitchFamily="18" charset="0"/>
              </a:rPr>
              <a:t>fegyverszüneti tárgyalásokat</a:t>
            </a:r>
            <a:r>
              <a:rPr lang="hu-HU" sz="2000" b="1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pic>
        <p:nvPicPr>
          <p:cNvPr id="8194" name="Picture 2" descr="http://mult-kor.hu/image/article/main/.460x310/25841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65955" y="4421564"/>
            <a:ext cx="3348880" cy="200932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Szövegdoboz 8"/>
          <p:cNvSpPr txBox="1"/>
          <p:nvPr/>
        </p:nvSpPr>
        <p:spPr>
          <a:xfrm>
            <a:off x="3777874" y="6430893"/>
            <a:ext cx="46641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Kállay a német külügyminiszter társaságában</a:t>
            </a:r>
            <a:endParaRPr lang="hu-HU" b="1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Szövegdoboz 9"/>
          <p:cNvSpPr txBox="1"/>
          <p:nvPr/>
        </p:nvSpPr>
        <p:spPr>
          <a:xfrm>
            <a:off x="8065027" y="4858543"/>
            <a:ext cx="6832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b="1" dirty="0" smtClean="0">
                <a:solidFill>
                  <a:srgbClr val="00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Ki Ő?</a:t>
            </a:r>
            <a:endParaRPr lang="hu-HU" b="1" dirty="0">
              <a:solidFill>
                <a:srgbClr val="0099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" name="Szövegdoboz 10"/>
          <p:cNvSpPr txBox="1"/>
          <p:nvPr/>
        </p:nvSpPr>
        <p:spPr>
          <a:xfrm>
            <a:off x="7714834" y="5251840"/>
            <a:ext cx="138358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hu-HU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J. von</a:t>
            </a:r>
            <a:br>
              <a:rPr lang="hu-HU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hu-HU" b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Ribbentropp</a:t>
            </a:r>
            <a:endParaRPr lang="hu-HU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5358912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1" dur="20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4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8" grpId="0"/>
      <p:bldP spid="9" grpId="0"/>
      <p:bldP spid="10" grpId="0"/>
      <p:bldP spid="11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zövegdoboz 1"/>
          <p:cNvSpPr txBox="1"/>
          <p:nvPr/>
        </p:nvSpPr>
        <p:spPr>
          <a:xfrm>
            <a:off x="323530" y="248389"/>
            <a:ext cx="317907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Miről is tanultunk?</a:t>
            </a:r>
            <a:endParaRPr lang="hu-HU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12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012273"/>
            <a:ext cx="8755675" cy="43924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Ellipszis 2"/>
          <p:cNvSpPr/>
          <p:nvPr/>
        </p:nvSpPr>
        <p:spPr>
          <a:xfrm>
            <a:off x="6156176" y="1628801"/>
            <a:ext cx="504056" cy="398721"/>
          </a:xfrm>
          <a:prstGeom prst="ellipse">
            <a:avLst/>
          </a:prstGeom>
          <a:noFill/>
          <a:ln>
            <a:solidFill>
              <a:schemeClr val="accent1">
                <a:shade val="50000"/>
                <a:alpha val="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 smtClean="0">
                <a:solidFill>
                  <a:srgbClr val="EA2D00"/>
                </a:solidFill>
              </a:rPr>
              <a:t>K</a:t>
            </a:r>
            <a:endParaRPr lang="hu-HU" b="1" dirty="0">
              <a:solidFill>
                <a:srgbClr val="EA2D00"/>
              </a:solidFill>
            </a:endParaRPr>
          </a:p>
        </p:txBody>
      </p:sp>
      <p:sp>
        <p:nvSpPr>
          <p:cNvPr id="5" name="Ellipszis 4"/>
          <p:cNvSpPr/>
          <p:nvPr/>
        </p:nvSpPr>
        <p:spPr>
          <a:xfrm>
            <a:off x="5436096" y="3501008"/>
            <a:ext cx="504056" cy="398721"/>
          </a:xfrm>
          <a:prstGeom prst="ellipse">
            <a:avLst/>
          </a:prstGeom>
          <a:noFill/>
          <a:ln>
            <a:solidFill>
              <a:schemeClr val="accent1">
                <a:shade val="50000"/>
                <a:alpha val="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>
                <a:solidFill>
                  <a:srgbClr val="C00000"/>
                </a:solidFill>
              </a:rPr>
              <a:t>Ú</a:t>
            </a:r>
          </a:p>
        </p:txBody>
      </p:sp>
      <p:sp>
        <p:nvSpPr>
          <p:cNvPr id="6" name="Ellipszis 5"/>
          <p:cNvSpPr/>
          <p:nvPr/>
        </p:nvSpPr>
        <p:spPr>
          <a:xfrm>
            <a:off x="552453" y="2379281"/>
            <a:ext cx="504056" cy="398721"/>
          </a:xfrm>
          <a:prstGeom prst="ellipse">
            <a:avLst/>
          </a:prstGeom>
          <a:noFill/>
          <a:ln>
            <a:solidFill>
              <a:schemeClr val="accent1">
                <a:shade val="50000"/>
                <a:alpha val="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>
                <a:solidFill>
                  <a:srgbClr val="0070C0"/>
                </a:solidFill>
              </a:rPr>
              <a:t>a</a:t>
            </a:r>
          </a:p>
        </p:txBody>
      </p:sp>
      <p:sp>
        <p:nvSpPr>
          <p:cNvPr id="7" name="Ellipszis 6"/>
          <p:cNvSpPr/>
          <p:nvPr/>
        </p:nvSpPr>
        <p:spPr>
          <a:xfrm>
            <a:off x="568089" y="2683398"/>
            <a:ext cx="504056" cy="588653"/>
          </a:xfrm>
          <a:prstGeom prst="ellipse">
            <a:avLst/>
          </a:prstGeom>
          <a:noFill/>
          <a:ln>
            <a:solidFill>
              <a:schemeClr val="accent1">
                <a:shade val="50000"/>
                <a:alpha val="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 smtClean="0">
                <a:solidFill>
                  <a:srgbClr val="0070C0"/>
                </a:solidFill>
              </a:rPr>
              <a:t>d</a:t>
            </a:r>
            <a:endParaRPr lang="hu-HU" b="1" dirty="0">
              <a:solidFill>
                <a:srgbClr val="0070C0"/>
              </a:solidFill>
            </a:endParaRPr>
          </a:p>
        </p:txBody>
      </p:sp>
      <p:sp>
        <p:nvSpPr>
          <p:cNvPr id="8" name="Ellipszis 7"/>
          <p:cNvSpPr/>
          <p:nvPr/>
        </p:nvSpPr>
        <p:spPr>
          <a:xfrm>
            <a:off x="568089" y="3119851"/>
            <a:ext cx="504056" cy="588653"/>
          </a:xfrm>
          <a:prstGeom prst="ellipse">
            <a:avLst/>
          </a:prstGeom>
          <a:noFill/>
          <a:ln>
            <a:solidFill>
              <a:schemeClr val="accent1">
                <a:shade val="50000"/>
                <a:alpha val="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>
                <a:solidFill>
                  <a:srgbClr val="0070C0"/>
                </a:solidFill>
              </a:rPr>
              <a:t>c</a:t>
            </a:r>
          </a:p>
        </p:txBody>
      </p:sp>
      <p:sp>
        <p:nvSpPr>
          <p:cNvPr id="9" name="Ellipszis 8"/>
          <p:cNvSpPr/>
          <p:nvPr/>
        </p:nvSpPr>
        <p:spPr>
          <a:xfrm>
            <a:off x="611435" y="3535320"/>
            <a:ext cx="504056" cy="588653"/>
          </a:xfrm>
          <a:prstGeom prst="ellipse">
            <a:avLst/>
          </a:prstGeom>
          <a:noFill/>
          <a:ln>
            <a:solidFill>
              <a:schemeClr val="accent1">
                <a:shade val="50000"/>
                <a:alpha val="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>
                <a:solidFill>
                  <a:srgbClr val="0070C0"/>
                </a:solidFill>
              </a:rPr>
              <a:t>f</a:t>
            </a:r>
          </a:p>
        </p:txBody>
      </p:sp>
      <p:sp>
        <p:nvSpPr>
          <p:cNvPr id="10" name="Ellipszis 9"/>
          <p:cNvSpPr/>
          <p:nvPr/>
        </p:nvSpPr>
        <p:spPr>
          <a:xfrm>
            <a:off x="1056510" y="2891635"/>
            <a:ext cx="431924" cy="294326"/>
          </a:xfrm>
          <a:prstGeom prst="ellipse">
            <a:avLst/>
          </a:prstGeom>
          <a:noFill/>
          <a:ln>
            <a:solidFill>
              <a:schemeClr val="accent1">
                <a:shade val="50000"/>
                <a:alpha val="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11" name="Ellipszis 10"/>
          <p:cNvSpPr/>
          <p:nvPr/>
        </p:nvSpPr>
        <p:spPr>
          <a:xfrm>
            <a:off x="1056510" y="2431479"/>
            <a:ext cx="431924" cy="294326"/>
          </a:xfrm>
          <a:prstGeom prst="ellipse">
            <a:avLst/>
          </a:prstGeom>
          <a:noFill/>
          <a:ln>
            <a:solidFill>
              <a:schemeClr val="accent1">
                <a:shade val="50000"/>
                <a:alpha val="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 smtClean="0">
                <a:solidFill>
                  <a:schemeClr val="tx1"/>
                </a:solidFill>
              </a:rPr>
              <a:t>4</a:t>
            </a:r>
            <a:endParaRPr lang="hu-HU" b="1" dirty="0">
              <a:solidFill>
                <a:schemeClr val="tx1"/>
              </a:solidFill>
            </a:endParaRPr>
          </a:p>
        </p:txBody>
      </p:sp>
      <p:sp>
        <p:nvSpPr>
          <p:cNvPr id="12" name="Ellipszis 11"/>
          <p:cNvSpPr/>
          <p:nvPr/>
        </p:nvSpPr>
        <p:spPr>
          <a:xfrm>
            <a:off x="1090338" y="3276477"/>
            <a:ext cx="431924" cy="294326"/>
          </a:xfrm>
          <a:prstGeom prst="ellipse">
            <a:avLst/>
          </a:prstGeom>
          <a:noFill/>
          <a:ln>
            <a:solidFill>
              <a:schemeClr val="accent1">
                <a:shade val="50000"/>
                <a:alpha val="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 smtClean="0">
                <a:solidFill>
                  <a:schemeClr val="tx1"/>
                </a:solidFill>
              </a:rPr>
              <a:t>3</a:t>
            </a:r>
            <a:endParaRPr lang="hu-HU" b="1" dirty="0">
              <a:solidFill>
                <a:schemeClr val="tx1"/>
              </a:solidFill>
            </a:endParaRPr>
          </a:p>
        </p:txBody>
      </p:sp>
      <p:sp>
        <p:nvSpPr>
          <p:cNvPr id="13" name="Ellipszis 12"/>
          <p:cNvSpPr/>
          <p:nvPr/>
        </p:nvSpPr>
        <p:spPr>
          <a:xfrm>
            <a:off x="1072146" y="3700369"/>
            <a:ext cx="431924" cy="294326"/>
          </a:xfrm>
          <a:prstGeom prst="ellipse">
            <a:avLst/>
          </a:prstGeom>
          <a:noFill/>
          <a:ln>
            <a:solidFill>
              <a:schemeClr val="accent1">
                <a:shade val="50000"/>
                <a:alpha val="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 smtClean="0">
                <a:solidFill>
                  <a:schemeClr val="tx1"/>
                </a:solidFill>
              </a:rPr>
              <a:t>1</a:t>
            </a:r>
            <a:endParaRPr lang="hu-HU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75802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9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0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0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0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0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1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1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2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2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2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12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44464"/>
            <a:ext cx="8674619" cy="32125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églalap 1"/>
          <p:cNvSpPr/>
          <p:nvPr/>
        </p:nvSpPr>
        <p:spPr>
          <a:xfrm>
            <a:off x="4588829" y="594896"/>
            <a:ext cx="2088232" cy="43204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Szovjetunió</a:t>
            </a:r>
            <a:endParaRPr lang="hu-HU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Téglalap 3"/>
          <p:cNvSpPr/>
          <p:nvPr/>
        </p:nvSpPr>
        <p:spPr>
          <a:xfrm>
            <a:off x="4557671" y="1018801"/>
            <a:ext cx="2088232" cy="43204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Kállay Miklós</a:t>
            </a:r>
            <a:endParaRPr lang="hu-HU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Téglalap 4"/>
          <p:cNvSpPr/>
          <p:nvPr/>
        </p:nvSpPr>
        <p:spPr>
          <a:xfrm>
            <a:off x="1619672" y="1916832"/>
            <a:ext cx="2088232" cy="43204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1943</a:t>
            </a:r>
            <a:endParaRPr lang="hu-HU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Téglalap 5"/>
          <p:cNvSpPr/>
          <p:nvPr/>
        </p:nvSpPr>
        <p:spPr>
          <a:xfrm>
            <a:off x="2771800" y="2348880"/>
            <a:ext cx="2088232" cy="43204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Don</a:t>
            </a:r>
            <a:endParaRPr lang="hu-HU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Téglalap 6"/>
          <p:cNvSpPr/>
          <p:nvPr/>
        </p:nvSpPr>
        <p:spPr>
          <a:xfrm>
            <a:off x="3923928" y="2780928"/>
            <a:ext cx="2088232" cy="43204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nyugati</a:t>
            </a:r>
            <a:endParaRPr lang="hu-HU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12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19" y="3501009"/>
            <a:ext cx="8781960" cy="22322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091538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1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5" grpId="0"/>
      <p:bldP spid="6" grpId="0"/>
      <p:bldP spid="7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12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260648"/>
            <a:ext cx="8744971" cy="21602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4" name="Egyenes összekötő 3"/>
          <p:cNvCxnSpPr/>
          <p:nvPr/>
        </p:nvCxnSpPr>
        <p:spPr>
          <a:xfrm>
            <a:off x="3347864" y="980728"/>
            <a:ext cx="1944216" cy="0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églalap 5"/>
          <p:cNvSpPr/>
          <p:nvPr/>
        </p:nvSpPr>
        <p:spPr>
          <a:xfrm>
            <a:off x="6876256" y="980729"/>
            <a:ext cx="1440160" cy="36004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nem</a:t>
            </a:r>
            <a:endParaRPr lang="hu-HU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Téglalap 8"/>
          <p:cNvSpPr/>
          <p:nvPr/>
        </p:nvSpPr>
        <p:spPr>
          <a:xfrm>
            <a:off x="5004048" y="1386996"/>
            <a:ext cx="2376264" cy="36004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Ö</a:t>
            </a:r>
            <a:r>
              <a:rPr lang="hu-HU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 év börtönnel,</a:t>
            </a:r>
            <a:endParaRPr lang="hu-HU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Téglalap 9"/>
          <p:cNvSpPr/>
          <p:nvPr/>
        </p:nvSpPr>
        <p:spPr>
          <a:xfrm>
            <a:off x="683568" y="1899437"/>
            <a:ext cx="5832648" cy="36004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</a:t>
            </a:r>
            <a:r>
              <a:rPr lang="hu-HU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ivatalvesztéssel és politikai jogai felfüggesztésével. </a:t>
            </a:r>
            <a:endParaRPr lang="hu-HU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958383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1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9" grpId="0"/>
      <p:bldP spid="10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zövegdoboz 1"/>
          <p:cNvSpPr txBox="1"/>
          <p:nvPr/>
        </p:nvSpPr>
        <p:spPr>
          <a:xfrm>
            <a:off x="251520" y="260648"/>
            <a:ext cx="7197804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4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A semlegességtől a </a:t>
            </a:r>
            <a:br>
              <a:rPr lang="hu-HU" sz="4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</a:br>
            <a:r>
              <a:rPr lang="hu-HU" sz="4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                      doni katasztrófáig</a:t>
            </a:r>
            <a:endParaRPr lang="hu-HU" sz="48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itchFamily="66" charset="0"/>
            </a:endParaRPr>
          </a:p>
        </p:txBody>
      </p:sp>
      <p:sp>
        <p:nvSpPr>
          <p:cNvPr id="3" name="Szövegdoboz 2"/>
          <p:cNvSpPr txBox="1"/>
          <p:nvPr/>
        </p:nvSpPr>
        <p:spPr>
          <a:xfrm>
            <a:off x="395536" y="1871645"/>
            <a:ext cx="384522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28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A területi revízió sikerei</a:t>
            </a:r>
            <a:endParaRPr lang="hu-HU" sz="2800" b="1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églalap 3"/>
          <p:cNvSpPr/>
          <p:nvPr/>
        </p:nvSpPr>
        <p:spPr>
          <a:xfrm>
            <a:off x="257881" y="2790948"/>
            <a:ext cx="4176464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sz="2000" dirty="0">
                <a:latin typeface="Times New Roman" pitchFamily="18" charset="0"/>
                <a:cs typeface="Times New Roman" pitchFamily="18" charset="0"/>
              </a:rPr>
              <a:t>A Horthy-korszak </a:t>
            </a:r>
            <a:r>
              <a:rPr lang="hu-HU" sz="2000" dirty="0" smtClean="0">
                <a:latin typeface="Times New Roman" pitchFamily="18" charset="0"/>
                <a:cs typeface="Times New Roman" pitchFamily="18" charset="0"/>
              </a:rPr>
              <a:t>legfőbb </a:t>
            </a:r>
            <a:r>
              <a:rPr lang="hu-HU" sz="2000" dirty="0">
                <a:latin typeface="Times New Roman" pitchFamily="18" charset="0"/>
                <a:cs typeface="Times New Roman" pitchFamily="18" charset="0"/>
              </a:rPr>
              <a:t>külpolitikai törekvése a trianoni békével </a:t>
            </a:r>
            <a:r>
              <a:rPr lang="hu-HU" sz="2000" dirty="0" smtClean="0">
                <a:latin typeface="Times New Roman" pitchFamily="18" charset="0"/>
                <a:cs typeface="Times New Roman" pitchFamily="18" charset="0"/>
              </a:rPr>
              <a:t>elvesztett területek </a:t>
            </a:r>
            <a:r>
              <a:rPr lang="hu-HU" sz="2000" dirty="0">
                <a:latin typeface="Times New Roman" pitchFamily="18" charset="0"/>
                <a:cs typeface="Times New Roman" pitchFamily="18" charset="0"/>
              </a:rPr>
              <a:t>minél nagyobb részének visszaszerzése volt. </a:t>
            </a:r>
            <a:r>
              <a:rPr lang="hu-HU" sz="20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hu-H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hu-HU" sz="2000" dirty="0" smtClean="0">
                <a:latin typeface="Times New Roman" pitchFamily="18" charset="0"/>
                <a:cs typeface="Times New Roman" pitchFamily="18" charset="0"/>
              </a:rPr>
              <a:t>A </a:t>
            </a:r>
            <a:r>
              <a:rPr lang="hu-HU" sz="2000" dirty="0">
                <a:latin typeface="Times New Roman" pitchFamily="18" charset="0"/>
                <a:cs typeface="Times New Roman" pitchFamily="18" charset="0"/>
              </a:rPr>
              <a:t>második </a:t>
            </a:r>
            <a:r>
              <a:rPr lang="hu-HU" sz="2000" dirty="0" smtClean="0">
                <a:latin typeface="Times New Roman" pitchFamily="18" charset="0"/>
                <a:cs typeface="Times New Roman" pitchFamily="18" charset="0"/>
              </a:rPr>
              <a:t>világháborút megelőzően</a:t>
            </a:r>
            <a:br>
              <a:rPr lang="hu-H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hu-HU" sz="2000" dirty="0" smtClean="0">
                <a:latin typeface="Times New Roman" pitchFamily="18" charset="0"/>
                <a:cs typeface="Times New Roman" pitchFamily="18" charset="0"/>
              </a:rPr>
              <a:t>Magyarország </a:t>
            </a:r>
            <a:r>
              <a:rPr lang="hu-HU" sz="2000" dirty="0">
                <a:latin typeface="Times New Roman" pitchFamily="18" charset="0"/>
                <a:cs typeface="Times New Roman" pitchFamily="18" charset="0"/>
              </a:rPr>
              <a:t>két revíziós sikert ért el német segítséggel</a:t>
            </a:r>
            <a:r>
              <a:rPr lang="hu-HU" sz="2000" dirty="0" smtClean="0">
                <a:latin typeface="Times New Roman" pitchFamily="18" charset="0"/>
                <a:cs typeface="Times New Roman" pitchFamily="18" charset="0"/>
              </a:rPr>
              <a:t>.</a:t>
            </a:r>
            <a:br>
              <a:rPr lang="hu-H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hu-HU" sz="2000" b="1" dirty="0" smtClean="0">
                <a:latin typeface="Times New Roman" pitchFamily="18" charset="0"/>
                <a:cs typeface="Times New Roman" pitchFamily="18" charset="0"/>
              </a:rPr>
              <a:t>Az 1938-as </a:t>
            </a:r>
            <a:r>
              <a:rPr lang="hu-HU" sz="2000" b="1" dirty="0">
                <a:latin typeface="Times New Roman" pitchFamily="18" charset="0"/>
                <a:cs typeface="Times New Roman" pitchFamily="18" charset="0"/>
              </a:rPr>
              <a:t>első bécsi döntés következtében a Felvidék déli része </a:t>
            </a:r>
            <a:r>
              <a:rPr lang="hu-HU" sz="2000" b="1" dirty="0" smtClean="0">
                <a:latin typeface="Times New Roman" pitchFamily="18" charset="0"/>
                <a:cs typeface="Times New Roman" pitchFamily="18" charset="0"/>
              </a:rPr>
              <a:t>került vissza hazánkhoz</a:t>
            </a:r>
            <a:r>
              <a:rPr lang="hu-HU" sz="2000" b="1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hu-HU" sz="20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hu-HU" sz="20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hu-HU" sz="2000" b="1" dirty="0" smtClean="0">
                <a:latin typeface="Times New Roman" pitchFamily="18" charset="0"/>
                <a:cs typeface="Times New Roman" pitchFamily="18" charset="0"/>
              </a:rPr>
              <a:t>1939 </a:t>
            </a:r>
            <a:r>
              <a:rPr lang="hu-HU" sz="2000" b="1" dirty="0">
                <a:latin typeface="Times New Roman" pitchFamily="18" charset="0"/>
                <a:cs typeface="Times New Roman" pitchFamily="18" charset="0"/>
              </a:rPr>
              <a:t>elején pedig </a:t>
            </a:r>
            <a:r>
              <a:rPr lang="hu-HU" sz="2000" b="1" dirty="0" err="1" smtClean="0">
                <a:latin typeface="Times New Roman" pitchFamily="18" charset="0"/>
                <a:cs typeface="Times New Roman" pitchFamily="18" charset="0"/>
              </a:rPr>
              <a:t>Kátpátaljára</a:t>
            </a:r>
            <a:r>
              <a:rPr lang="hu-HU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hu-HU" sz="2000" b="1" dirty="0">
                <a:latin typeface="Times New Roman" pitchFamily="18" charset="0"/>
                <a:cs typeface="Times New Roman" pitchFamily="18" charset="0"/>
              </a:rPr>
              <a:t>vonultak be a magyar csapatok.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35698" y="2133256"/>
            <a:ext cx="4673769" cy="262350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Szövegdoboz 4"/>
          <p:cNvSpPr txBox="1"/>
          <p:nvPr/>
        </p:nvSpPr>
        <p:spPr>
          <a:xfrm>
            <a:off x="5036081" y="4756764"/>
            <a:ext cx="347300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hu-HU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Magyarország területgyarapodása </a:t>
            </a:r>
            <a:br>
              <a:rPr lang="hu-HU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hu-HU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1938 – 1941. között.</a:t>
            </a:r>
            <a:endParaRPr lang="hu-HU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Szövegdoboz 5"/>
          <p:cNvSpPr txBox="1"/>
          <p:nvPr/>
        </p:nvSpPr>
        <p:spPr>
          <a:xfrm>
            <a:off x="4817656" y="5427165"/>
            <a:ext cx="3909853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b="1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 revíziós sikerek örömére emlékérmet</a:t>
            </a:r>
            <a:br>
              <a:rPr lang="hu-HU" b="1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hu-HU" b="1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bocsájtanak ki.</a:t>
            </a:r>
            <a:br>
              <a:rPr lang="hu-HU" b="1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hu-HU" b="1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Szerinted kit ábrázol az érem?</a:t>
            </a:r>
            <a:endParaRPr lang="hu-HU" b="1" dirty="0">
              <a:solidFill>
                <a:srgbClr val="0066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Szövegdoboz 6"/>
          <p:cNvSpPr txBox="1"/>
          <p:nvPr/>
        </p:nvSpPr>
        <p:spPr>
          <a:xfrm>
            <a:off x="4821877" y="6350495"/>
            <a:ext cx="15457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Mátyás királyt</a:t>
            </a:r>
            <a:endParaRPr lang="hu-HU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6009250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  <p:bldP spid="6" grpId="0"/>
      <p:bldP spid="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463" y="144463"/>
            <a:ext cx="8842335" cy="65248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953704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prism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églalap 1"/>
          <p:cNvSpPr/>
          <p:nvPr/>
        </p:nvSpPr>
        <p:spPr>
          <a:xfrm>
            <a:off x="251520" y="260649"/>
            <a:ext cx="4572000" cy="378565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hu-HU" sz="2000" dirty="0">
                <a:latin typeface="Times New Roman" pitchFamily="18" charset="0"/>
                <a:cs typeface="Times New Roman" pitchFamily="18" charset="0"/>
              </a:rPr>
              <a:t>A második világháború kezdetén </a:t>
            </a:r>
            <a:r>
              <a:rPr lang="hu-HU" sz="2000" b="1" dirty="0">
                <a:latin typeface="Times New Roman" pitchFamily="18" charset="0"/>
                <a:cs typeface="Times New Roman" pitchFamily="18" charset="0"/>
              </a:rPr>
              <a:t>Teleki </a:t>
            </a:r>
            <a:r>
              <a:rPr lang="hu-HU" sz="2000" dirty="0">
                <a:latin typeface="Times New Roman" pitchFamily="18" charset="0"/>
                <a:cs typeface="Times New Roman" pitchFamily="18" charset="0"/>
              </a:rPr>
              <a:t>miniszterelnök célja az volt, hogy</a:t>
            </a:r>
          </a:p>
          <a:p>
            <a:r>
              <a:rPr lang="hu-HU" sz="2000" b="1" dirty="0">
                <a:latin typeface="Times New Roman" pitchFamily="18" charset="0"/>
                <a:cs typeface="Times New Roman" pitchFamily="18" charset="0"/>
              </a:rPr>
              <a:t>a </a:t>
            </a:r>
            <a:r>
              <a:rPr lang="hu-HU" sz="2000" b="1" dirty="0" smtClean="0">
                <a:latin typeface="Times New Roman" pitchFamily="18" charset="0"/>
                <a:cs typeface="Times New Roman" pitchFamily="18" charset="0"/>
              </a:rPr>
              <a:t>semlegességet megőrizve </a:t>
            </a:r>
            <a:r>
              <a:rPr lang="hu-HU" sz="2000" b="1" dirty="0">
                <a:latin typeface="Times New Roman" pitchFamily="18" charset="0"/>
                <a:cs typeface="Times New Roman" pitchFamily="18" charset="0"/>
              </a:rPr>
              <a:t>tovább gyarapítsa az </a:t>
            </a:r>
            <a:r>
              <a:rPr lang="hu-HU" sz="2000" b="1" dirty="0" smtClean="0">
                <a:latin typeface="Times New Roman" pitchFamily="18" charset="0"/>
                <a:cs typeface="Times New Roman" pitchFamily="18" charset="0"/>
              </a:rPr>
              <a:t>ország területét</a:t>
            </a:r>
            <a:r>
              <a:rPr lang="hu-HU" sz="2000" b="1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hu-HU" sz="20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hu-HU" sz="20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hu-HU" sz="2000" dirty="0" smtClean="0">
                <a:latin typeface="Times New Roman" pitchFamily="18" charset="0"/>
                <a:cs typeface="Times New Roman" pitchFamily="18" charset="0"/>
              </a:rPr>
              <a:t>A területi revízió </a:t>
            </a:r>
            <a:r>
              <a:rPr lang="hu-HU" sz="2000" dirty="0">
                <a:latin typeface="Times New Roman" pitchFamily="18" charset="0"/>
                <a:cs typeface="Times New Roman" pitchFamily="18" charset="0"/>
              </a:rPr>
              <a:t>újabb eredménye azonban ismét német segítséggel valósult meg. </a:t>
            </a:r>
            <a:r>
              <a:rPr lang="hu-HU" sz="20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hu-H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hu-HU" sz="2000" b="1" dirty="0" smtClean="0">
                <a:latin typeface="Times New Roman" pitchFamily="18" charset="0"/>
                <a:cs typeface="Times New Roman" pitchFamily="18" charset="0"/>
              </a:rPr>
              <a:t>1940</a:t>
            </a:r>
            <a:r>
              <a:rPr lang="hu-HU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hu-HU" sz="2000" b="1" dirty="0" smtClean="0">
                <a:latin typeface="Times New Roman" pitchFamily="18" charset="0"/>
                <a:cs typeface="Times New Roman" pitchFamily="18" charset="0"/>
              </a:rPr>
              <a:t>augusztusában </a:t>
            </a:r>
            <a:r>
              <a:rPr lang="hu-HU" sz="2000" b="1" dirty="0">
                <a:latin typeface="Times New Roman" pitchFamily="18" charset="0"/>
                <a:cs typeface="Times New Roman" pitchFamily="18" charset="0"/>
              </a:rPr>
              <a:t>a második bécsi döntés Észak-Erdélyt visszaadta Magyarországnak.</a:t>
            </a:r>
          </a:p>
          <a:p>
            <a:r>
              <a:rPr lang="hu-HU" sz="2000" dirty="0">
                <a:latin typeface="Times New Roman" pitchFamily="18" charset="0"/>
                <a:cs typeface="Times New Roman" pitchFamily="18" charset="0"/>
              </a:rPr>
              <a:t>Ezen a területen a lakosság fele magyar volt.</a:t>
            </a:r>
          </a:p>
        </p:txBody>
      </p:sp>
      <p:sp>
        <p:nvSpPr>
          <p:cNvPr id="3" name="Téglalap 2"/>
          <p:cNvSpPr/>
          <p:nvPr/>
        </p:nvSpPr>
        <p:spPr>
          <a:xfrm>
            <a:off x="4355976" y="3736214"/>
            <a:ext cx="4680520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sz="2000" dirty="0" smtClean="0">
                <a:latin typeface="Times New Roman" pitchFamily="18" charset="0"/>
                <a:cs typeface="Times New Roman" pitchFamily="18" charset="0"/>
              </a:rPr>
              <a:t>I940 </a:t>
            </a:r>
            <a:r>
              <a:rPr lang="hu-HU" sz="2000" dirty="0">
                <a:latin typeface="Times New Roman" pitchFamily="18" charset="0"/>
                <a:cs typeface="Times New Roman" pitchFamily="18" charset="0"/>
              </a:rPr>
              <a:t>őszén </a:t>
            </a:r>
            <a:r>
              <a:rPr lang="hu-HU" sz="2000" b="1" dirty="0">
                <a:latin typeface="Times New Roman" pitchFamily="18" charset="0"/>
                <a:cs typeface="Times New Roman" pitchFamily="18" charset="0"/>
              </a:rPr>
              <a:t>Teleki</a:t>
            </a:r>
            <a:r>
              <a:rPr lang="hu-HU" sz="2000" b="1" dirty="0" smtClean="0">
                <a:latin typeface="Times New Roman" pitchFamily="18" charset="0"/>
                <a:cs typeface="Times New Roman" pitchFamily="18" charset="0"/>
              </a:rPr>
              <a:t>,,</a:t>
            </a:r>
            <a:r>
              <a:rPr lang="hu-HU" sz="2000" b="1" dirty="0">
                <a:latin typeface="Times New Roman" pitchFamily="18" charset="0"/>
                <a:cs typeface="Times New Roman" pitchFamily="18" charset="0"/>
              </a:rPr>
              <a:t>ö</a:t>
            </a:r>
            <a:r>
              <a:rPr lang="hu-HU" sz="2000" b="1" dirty="0" smtClean="0">
                <a:latin typeface="Times New Roman" pitchFamily="18" charset="0"/>
                <a:cs typeface="Times New Roman" pitchFamily="18" charset="0"/>
              </a:rPr>
              <a:t>rök </a:t>
            </a:r>
            <a:r>
              <a:rPr lang="hu-HU" sz="2000" b="1" dirty="0">
                <a:latin typeface="Times New Roman" pitchFamily="18" charset="0"/>
                <a:cs typeface="Times New Roman" pitchFamily="18" charset="0"/>
              </a:rPr>
              <a:t>barátsági szerződést" kötött Jugoszláviával.</a:t>
            </a:r>
          </a:p>
          <a:p>
            <a:r>
              <a:rPr lang="hu-HU" sz="2000" b="1" dirty="0">
                <a:latin typeface="Times New Roman" pitchFamily="18" charset="0"/>
                <a:cs typeface="Times New Roman" pitchFamily="18" charset="0"/>
              </a:rPr>
              <a:t>Hitler</a:t>
            </a:r>
            <a:r>
              <a:rPr lang="hu-HU" sz="2000" dirty="0">
                <a:latin typeface="Times New Roman" pitchFamily="18" charset="0"/>
                <a:cs typeface="Times New Roman" pitchFamily="18" charset="0"/>
              </a:rPr>
              <a:t> azonban </a:t>
            </a:r>
            <a:r>
              <a:rPr lang="hu-HU" sz="2000" b="1" dirty="0">
                <a:latin typeface="Times New Roman" pitchFamily="18" charset="0"/>
                <a:cs typeface="Times New Roman" pitchFamily="18" charset="0"/>
              </a:rPr>
              <a:t>meg akarta támadni a délszláv államot, </a:t>
            </a:r>
            <a:r>
              <a:rPr lang="hu-HU" sz="2000" dirty="0">
                <a:latin typeface="Times New Roman" pitchFamily="18" charset="0"/>
                <a:cs typeface="Times New Roman" pitchFamily="18" charset="0"/>
              </a:rPr>
              <a:t>és </a:t>
            </a:r>
            <a:r>
              <a:rPr lang="hu-HU" sz="2000" dirty="0" smtClean="0">
                <a:latin typeface="Times New Roman" pitchFamily="18" charset="0"/>
                <a:cs typeface="Times New Roman" pitchFamily="18" charset="0"/>
              </a:rPr>
              <a:t>Magyarországnak </a:t>
            </a:r>
            <a:r>
              <a:rPr lang="hu-HU" sz="2000" b="1" dirty="0" smtClean="0">
                <a:latin typeface="Times New Roman" pitchFamily="18" charset="0"/>
                <a:cs typeface="Times New Roman" pitchFamily="18" charset="0"/>
              </a:rPr>
              <a:t>területeket </a:t>
            </a:r>
            <a:r>
              <a:rPr lang="hu-HU" sz="2000" b="1" dirty="0">
                <a:latin typeface="Times New Roman" pitchFamily="18" charset="0"/>
                <a:cs typeface="Times New Roman" pitchFamily="18" charset="0"/>
              </a:rPr>
              <a:t>ígért a </a:t>
            </a:r>
            <a:r>
              <a:rPr lang="hu-HU" sz="2000" b="1" dirty="0" smtClean="0">
                <a:latin typeface="Times New Roman" pitchFamily="18" charset="0"/>
                <a:cs typeface="Times New Roman" pitchFamily="18" charset="0"/>
              </a:rPr>
              <a:t>katonai </a:t>
            </a:r>
            <a:r>
              <a:rPr lang="hu-HU" sz="2000" b="1" dirty="0">
                <a:latin typeface="Times New Roman" pitchFamily="18" charset="0"/>
                <a:cs typeface="Times New Roman" pitchFamily="18" charset="0"/>
              </a:rPr>
              <a:t>segítségért cserébe. </a:t>
            </a:r>
            <a:r>
              <a:rPr lang="hu-HU" sz="20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hu-HU" sz="20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hu-HU" sz="2000" b="1" dirty="0" smtClean="0">
                <a:latin typeface="Times New Roman" pitchFamily="18" charset="0"/>
                <a:cs typeface="Times New Roman" pitchFamily="18" charset="0"/>
              </a:rPr>
              <a:t>A </a:t>
            </a:r>
            <a:r>
              <a:rPr lang="hu-HU" sz="2000" b="1" dirty="0">
                <a:latin typeface="Times New Roman" pitchFamily="18" charset="0"/>
                <a:cs typeface="Times New Roman" pitchFamily="18" charset="0"/>
              </a:rPr>
              <a:t>német kérést Teleki </a:t>
            </a:r>
            <a:r>
              <a:rPr lang="hu-HU" sz="2000" b="1" dirty="0" smtClean="0">
                <a:latin typeface="Times New Roman" pitchFamily="18" charset="0"/>
                <a:cs typeface="Times New Roman" pitchFamily="18" charset="0"/>
              </a:rPr>
              <a:t>sem elfogadni</a:t>
            </a:r>
            <a:r>
              <a:rPr lang="hu-HU" sz="2000" b="1" dirty="0">
                <a:latin typeface="Times New Roman" pitchFamily="18" charset="0"/>
                <a:cs typeface="Times New Roman" pitchFamily="18" charset="0"/>
              </a:rPr>
              <a:t>, sem elutasítani nem tudta. </a:t>
            </a:r>
            <a:r>
              <a:rPr lang="hu-HU" sz="20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hu-HU" sz="20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hu-HU" sz="2000" dirty="0" smtClean="0">
                <a:latin typeface="Times New Roman" pitchFamily="18" charset="0"/>
                <a:cs typeface="Times New Roman" pitchFamily="18" charset="0"/>
              </a:rPr>
              <a:t>Az </a:t>
            </a:r>
            <a:r>
              <a:rPr lang="hu-HU" sz="2000" dirty="0">
                <a:latin typeface="Times New Roman" pitchFamily="18" charset="0"/>
                <a:cs typeface="Times New Roman" pitchFamily="18" charset="0"/>
              </a:rPr>
              <a:t>ajánlat ugyanis arcvízió újabb </a:t>
            </a:r>
            <a:r>
              <a:rPr lang="hu-HU" sz="2000" dirty="0" smtClean="0">
                <a:latin typeface="Times New Roman" pitchFamily="18" charset="0"/>
                <a:cs typeface="Times New Roman" pitchFamily="18" charset="0"/>
              </a:rPr>
              <a:t>lehetőségével kecsegtetett.</a:t>
            </a:r>
            <a:endParaRPr lang="hu-HU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97678" y="188641"/>
            <a:ext cx="4304748" cy="293029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Szövegdoboz 3"/>
          <p:cNvSpPr txBox="1"/>
          <p:nvPr/>
        </p:nvSpPr>
        <p:spPr>
          <a:xfrm>
            <a:off x="4854634" y="3118940"/>
            <a:ext cx="399083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hu-HU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Lelkes tömeg fogadja Észak Erdélyben a </a:t>
            </a:r>
            <a:br>
              <a:rPr lang="hu-HU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hu-HU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bevonuló magyar csapatokat</a:t>
            </a:r>
            <a:endParaRPr lang="hu-HU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688" y="3750812"/>
            <a:ext cx="2450203" cy="309273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Szövegdoboz 4"/>
          <p:cNvSpPr txBox="1"/>
          <p:nvPr/>
        </p:nvSpPr>
        <p:spPr>
          <a:xfrm>
            <a:off x="107506" y="4569105"/>
            <a:ext cx="1536638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hu-HU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Horthy Miklós</a:t>
            </a:r>
            <a:br>
              <a:rPr lang="hu-HU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hu-HU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bevonul a </a:t>
            </a:r>
            <a:br>
              <a:rPr lang="hu-HU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hu-HU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visszakapott</a:t>
            </a:r>
            <a:br>
              <a:rPr lang="hu-HU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hu-HU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Nagyváradra</a:t>
            </a:r>
            <a:endParaRPr lang="hu-HU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4841377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1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églalap 1"/>
          <p:cNvSpPr/>
          <p:nvPr/>
        </p:nvSpPr>
        <p:spPr>
          <a:xfrm>
            <a:off x="251520" y="260649"/>
            <a:ext cx="4572000" cy="378565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hu-HU" sz="2000" dirty="0">
                <a:latin typeface="Times New Roman" pitchFamily="18" charset="0"/>
                <a:cs typeface="Times New Roman" pitchFamily="18" charset="0"/>
              </a:rPr>
              <a:t>Elfogadása viszont nemcsak a semlegesség </a:t>
            </a:r>
            <a:r>
              <a:rPr lang="hu-HU" sz="2000" dirty="0" smtClean="0">
                <a:latin typeface="Times New Roman" pitchFamily="18" charset="0"/>
                <a:cs typeface="Times New Roman" pitchFamily="18" charset="0"/>
              </a:rPr>
              <a:t>feladását </a:t>
            </a:r>
            <a:r>
              <a:rPr lang="hu-HU" sz="2000" dirty="0">
                <a:latin typeface="Times New Roman" pitchFamily="18" charset="0"/>
                <a:cs typeface="Times New Roman" pitchFamily="18" charset="0"/>
              </a:rPr>
              <a:t>jelentette volna, hanem az örök barátsági szerződés </a:t>
            </a:r>
            <a:r>
              <a:rPr lang="hu-HU" sz="2000" dirty="0" smtClean="0">
                <a:latin typeface="Times New Roman" pitchFamily="18" charset="0"/>
                <a:cs typeface="Times New Roman" pitchFamily="18" charset="0"/>
              </a:rPr>
              <a:t>felrúgását</a:t>
            </a:r>
            <a:r>
              <a:rPr lang="hu-HU" sz="2000" dirty="0">
                <a:latin typeface="Times New Roman" pitchFamily="18" charset="0"/>
                <a:cs typeface="Times New Roman" pitchFamily="18" charset="0"/>
              </a:rPr>
              <a:t>, a szószegést is.</a:t>
            </a:r>
          </a:p>
          <a:p>
            <a:r>
              <a:rPr lang="hu-HU" sz="2000" dirty="0">
                <a:latin typeface="Times New Roman" pitchFamily="18" charset="0"/>
                <a:cs typeface="Times New Roman" pitchFamily="18" charset="0"/>
              </a:rPr>
              <a:t>Ezért </a:t>
            </a:r>
            <a:r>
              <a:rPr lang="hu-HU" sz="2000" b="1" dirty="0">
                <a:latin typeface="Times New Roman" pitchFamily="18" charset="0"/>
                <a:cs typeface="Times New Roman" pitchFamily="18" charset="0"/>
              </a:rPr>
              <a:t>a lelkiismeretével elszámolni nem tudó Teleki Pál öngyilkos lett.</a:t>
            </a:r>
          </a:p>
          <a:p>
            <a:r>
              <a:rPr lang="hu-HU" sz="2000" dirty="0">
                <a:latin typeface="Times New Roman" pitchFamily="18" charset="0"/>
                <a:cs typeface="Times New Roman" pitchFamily="18" charset="0"/>
              </a:rPr>
              <a:t>Halála után a magyar csapatok részt vettek a Jugoszlávia elleni </a:t>
            </a:r>
            <a:r>
              <a:rPr lang="hu-HU" sz="2000" dirty="0" smtClean="0">
                <a:latin typeface="Times New Roman" pitchFamily="18" charset="0"/>
                <a:cs typeface="Times New Roman" pitchFamily="18" charset="0"/>
              </a:rPr>
              <a:t>német támadásban</a:t>
            </a:r>
            <a:r>
              <a:rPr lang="hu-HU" sz="200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hu-HU" sz="20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hu-H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hu-HU" sz="2000" dirty="0" smtClean="0">
                <a:latin typeface="Times New Roman" pitchFamily="18" charset="0"/>
                <a:cs typeface="Times New Roman" pitchFamily="18" charset="0"/>
              </a:rPr>
              <a:t>Az </a:t>
            </a:r>
            <a:r>
              <a:rPr lang="hu-HU" sz="2000" dirty="0">
                <a:latin typeface="Times New Roman" pitchFamily="18" charset="0"/>
                <a:cs typeface="Times New Roman" pitchFamily="18" charset="0"/>
              </a:rPr>
              <a:t>akció révén visszakerült Magyarországhoz a Délvidék egy</a:t>
            </a:r>
          </a:p>
          <a:p>
            <a:r>
              <a:rPr lang="hu-HU" sz="2000" dirty="0" smtClean="0">
                <a:latin typeface="Times New Roman" pitchFamily="18" charset="0"/>
                <a:cs typeface="Times New Roman" pitchFamily="18" charset="0"/>
              </a:rPr>
              <a:t>része.</a:t>
            </a:r>
            <a:br>
              <a:rPr lang="hu-H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hu-HU" sz="2000" dirty="0" smtClean="0">
                <a:latin typeface="Times New Roman" pitchFamily="18" charset="0"/>
                <a:cs typeface="Times New Roman" pitchFamily="18" charset="0"/>
              </a:rPr>
              <a:t>Itt </a:t>
            </a:r>
            <a:r>
              <a:rPr lang="hu-HU" sz="2000" dirty="0">
                <a:latin typeface="Times New Roman" pitchFamily="18" charset="0"/>
                <a:cs typeface="Times New Roman" pitchFamily="18" charset="0"/>
              </a:rPr>
              <a:t>a lakosság kb. egyharmada volt </a:t>
            </a:r>
            <a:r>
              <a:rPr lang="hu-HU" sz="2000" dirty="0" smtClean="0">
                <a:latin typeface="Times New Roman" pitchFamily="18" charset="0"/>
                <a:cs typeface="Times New Roman" pitchFamily="18" charset="0"/>
              </a:rPr>
              <a:t>magyar.</a:t>
            </a:r>
            <a:endParaRPr lang="hu-HU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4" name="Picture 2" descr="Teleki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59648" y="116633"/>
            <a:ext cx="1972979" cy="2555007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églalap 2"/>
          <p:cNvSpPr/>
          <p:nvPr/>
        </p:nvSpPr>
        <p:spPr>
          <a:xfrm>
            <a:off x="4823520" y="2686266"/>
            <a:ext cx="4176464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hu-HU" dirty="0" smtClean="0"/>
              <a:t>gróf</a:t>
            </a:r>
            <a:r>
              <a:rPr lang="hu-HU" dirty="0"/>
              <a:t> </a:t>
            </a:r>
            <a:r>
              <a:rPr lang="hu-HU" b="1" dirty="0"/>
              <a:t>Teleki </a:t>
            </a:r>
            <a:r>
              <a:rPr lang="hu-HU" b="1" dirty="0" smtClean="0"/>
              <a:t>Pál</a:t>
            </a:r>
            <a:r>
              <a:rPr lang="hu-HU" dirty="0"/>
              <a:t> </a:t>
            </a:r>
            <a:r>
              <a:rPr lang="hu-HU" dirty="0" smtClean="0"/>
              <a:t/>
            </a:r>
            <a:br>
              <a:rPr lang="hu-HU" dirty="0" smtClean="0"/>
            </a:br>
            <a:r>
              <a:rPr lang="hu-HU" b="1" i="1" dirty="0" smtClean="0"/>
              <a:t>(1879</a:t>
            </a:r>
            <a:r>
              <a:rPr lang="hu-HU" b="1" i="1" dirty="0"/>
              <a:t> – Budapest,1941. április </a:t>
            </a:r>
            <a:r>
              <a:rPr lang="hu-HU" b="1" i="1" dirty="0" smtClean="0"/>
              <a:t>3.)</a:t>
            </a:r>
            <a:br>
              <a:rPr lang="hu-HU" b="1" i="1" dirty="0" smtClean="0"/>
            </a:br>
            <a:r>
              <a:rPr lang="hu-HU" dirty="0" smtClean="0"/>
              <a:t>magyar </a:t>
            </a:r>
            <a:r>
              <a:rPr lang="hu-HU" dirty="0"/>
              <a:t>geográfus, egyetemi tanár, politikus, miniszterelnök</a:t>
            </a:r>
            <a:r>
              <a:rPr lang="hu-HU" dirty="0" smtClean="0"/>
              <a:t>,</a:t>
            </a:r>
            <a:br>
              <a:rPr lang="hu-HU" dirty="0" smtClean="0"/>
            </a:br>
            <a:r>
              <a:rPr lang="hu-HU" dirty="0" smtClean="0"/>
              <a:t> </a:t>
            </a:r>
            <a:r>
              <a:rPr lang="hu-HU" dirty="0"/>
              <a:t>tiszteletbeli főcserkész</a:t>
            </a:r>
            <a:r>
              <a:rPr lang="hu-HU" dirty="0" smtClean="0"/>
              <a:t>,</a:t>
            </a:r>
            <a:br>
              <a:rPr lang="hu-HU" dirty="0" smtClean="0"/>
            </a:br>
            <a:r>
              <a:rPr lang="hu-HU" dirty="0" smtClean="0"/>
              <a:t> </a:t>
            </a:r>
            <a:r>
              <a:rPr lang="hu-HU" dirty="0"/>
              <a:t>a Magyar Tudományos Akadémia tagja</a:t>
            </a: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7" y="4316521"/>
            <a:ext cx="8395559" cy="254147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Szövegdoboz 3"/>
          <p:cNvSpPr txBox="1"/>
          <p:nvPr/>
        </p:nvSpPr>
        <p:spPr>
          <a:xfrm>
            <a:off x="395536" y="4071260"/>
            <a:ext cx="34396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 Bécsi döntések következményei </a:t>
            </a:r>
            <a:endParaRPr lang="hu-HU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9631251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10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zövegdoboz 1"/>
          <p:cNvSpPr txBox="1"/>
          <p:nvPr/>
        </p:nvSpPr>
        <p:spPr>
          <a:xfrm>
            <a:off x="179514" y="188640"/>
            <a:ext cx="672972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2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Hazánk belépése a második világháborúba</a:t>
            </a:r>
            <a:endParaRPr lang="hu-HU" sz="28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églalap 2"/>
          <p:cNvSpPr/>
          <p:nvPr/>
        </p:nvSpPr>
        <p:spPr>
          <a:xfrm>
            <a:off x="323528" y="833545"/>
            <a:ext cx="4896544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sz="2000" b="1" dirty="0">
                <a:latin typeface="Times New Roman" pitchFamily="18" charset="0"/>
                <a:cs typeface="Times New Roman" pitchFamily="18" charset="0"/>
              </a:rPr>
              <a:t>l941. június 22-énHitler megtámadta a Szovjetuniót. </a:t>
            </a:r>
            <a:r>
              <a:rPr lang="hu-HU" sz="20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hu-HU" sz="20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hu-HU" sz="2000" dirty="0" smtClean="0">
                <a:latin typeface="Times New Roman" pitchFamily="18" charset="0"/>
                <a:cs typeface="Times New Roman" pitchFamily="18" charset="0"/>
              </a:rPr>
              <a:t>Szlovákia </a:t>
            </a:r>
            <a:r>
              <a:rPr lang="hu-HU" sz="2000" dirty="0">
                <a:latin typeface="Times New Roman" pitchFamily="18" charset="0"/>
                <a:cs typeface="Times New Roman" pitchFamily="18" charset="0"/>
              </a:rPr>
              <a:t>és </a:t>
            </a:r>
            <a:r>
              <a:rPr lang="hu-HU" sz="2000" dirty="0" smtClean="0">
                <a:latin typeface="Times New Roman" pitchFamily="18" charset="0"/>
                <a:cs typeface="Times New Roman" pitchFamily="18" charset="0"/>
              </a:rPr>
              <a:t>Románia már </a:t>
            </a:r>
            <a:r>
              <a:rPr lang="hu-HU" sz="2000" dirty="0">
                <a:latin typeface="Times New Roman" pitchFamily="18" charset="0"/>
                <a:cs typeface="Times New Roman" pitchFamily="18" charset="0"/>
              </a:rPr>
              <a:t>aznap bekapcsolódott a harcba Németország mellett. </a:t>
            </a:r>
            <a:r>
              <a:rPr lang="hu-HU" sz="20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hu-H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hu-HU" sz="2000" b="1" dirty="0" smtClean="0">
                <a:latin typeface="Times New Roman" pitchFamily="18" charset="0"/>
                <a:cs typeface="Times New Roman" pitchFamily="18" charset="0"/>
              </a:rPr>
              <a:t>A </a:t>
            </a:r>
            <a:r>
              <a:rPr lang="hu-HU" sz="2000" b="1" dirty="0">
                <a:latin typeface="Times New Roman" pitchFamily="18" charset="0"/>
                <a:cs typeface="Times New Roman" pitchFamily="18" charset="0"/>
              </a:rPr>
              <a:t>magyar </a:t>
            </a:r>
            <a:r>
              <a:rPr lang="hu-HU" sz="2000" b="1" dirty="0" smtClean="0">
                <a:latin typeface="Times New Roman" pitchFamily="18" charset="0"/>
                <a:cs typeface="Times New Roman" pitchFamily="18" charset="0"/>
              </a:rPr>
              <a:t>vezetésben sokan </a:t>
            </a:r>
            <a:r>
              <a:rPr lang="hu-HU" sz="2000" dirty="0">
                <a:latin typeface="Times New Roman" pitchFamily="18" charset="0"/>
                <a:cs typeface="Times New Roman" pitchFamily="18" charset="0"/>
              </a:rPr>
              <a:t>attól féltek, hogy Romániát Hitler Észak-Erdély </a:t>
            </a:r>
            <a:r>
              <a:rPr lang="hu-HU" sz="2000" dirty="0" smtClean="0">
                <a:latin typeface="Times New Roman" pitchFamily="18" charset="0"/>
                <a:cs typeface="Times New Roman" pitchFamily="18" charset="0"/>
              </a:rPr>
              <a:t>visszaadásával jutalmazza</a:t>
            </a:r>
            <a:r>
              <a:rPr lang="hu-HU" sz="2000" dirty="0">
                <a:latin typeface="Times New Roman" pitchFamily="18" charset="0"/>
                <a:cs typeface="Times New Roman" pitchFamily="18" charset="0"/>
              </a:rPr>
              <a:t>, ezért </a:t>
            </a:r>
            <a:r>
              <a:rPr lang="hu-HU" sz="2000" b="1" dirty="0">
                <a:latin typeface="Times New Roman" pitchFamily="18" charset="0"/>
                <a:cs typeface="Times New Roman" pitchFamily="18" charset="0"/>
              </a:rPr>
              <a:t>a </a:t>
            </a:r>
            <a:r>
              <a:rPr lang="hu-HU" sz="2000" b="1" dirty="0" smtClean="0">
                <a:latin typeface="Times New Roman" pitchFamily="18" charset="0"/>
                <a:cs typeface="Times New Roman" pitchFamily="18" charset="0"/>
              </a:rPr>
              <a:t>hadba lépést </a:t>
            </a:r>
            <a:r>
              <a:rPr lang="hu-HU" sz="2000" b="1" dirty="0">
                <a:latin typeface="Times New Roman" pitchFamily="18" charset="0"/>
                <a:cs typeface="Times New Roman" pitchFamily="18" charset="0"/>
              </a:rPr>
              <a:t>fontolgatták</a:t>
            </a:r>
            <a:r>
              <a:rPr lang="hu-HU" sz="2000" b="1" dirty="0" smtClean="0">
                <a:latin typeface="Times New Roman" pitchFamily="18" charset="0"/>
                <a:cs typeface="Times New Roman" pitchFamily="18" charset="0"/>
              </a:rPr>
              <a:t>.</a:t>
            </a:r>
            <a:br>
              <a:rPr lang="hu-HU" sz="20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hu-HU" sz="2000" dirty="0">
                <a:latin typeface="Times New Roman" pitchFamily="18" charset="0"/>
                <a:cs typeface="Times New Roman" pitchFamily="18" charset="0"/>
              </a:rPr>
              <a:t>Néhány nap múlva </a:t>
            </a:r>
            <a:r>
              <a:rPr lang="hu-HU" sz="2000" b="1" dirty="0" smtClean="0">
                <a:latin typeface="Times New Roman" pitchFamily="18" charset="0"/>
                <a:cs typeface="Times New Roman" pitchFamily="18" charset="0"/>
              </a:rPr>
              <a:t>ismeretlen</a:t>
            </a:r>
            <a:br>
              <a:rPr lang="hu-HU" sz="20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hu-HU" sz="2000" b="1" dirty="0" smtClean="0">
                <a:latin typeface="Times New Roman" pitchFamily="18" charset="0"/>
                <a:cs typeface="Times New Roman" pitchFamily="18" charset="0"/>
              </a:rPr>
              <a:t>repülőgépek </a:t>
            </a:r>
            <a:r>
              <a:rPr lang="hu-HU" sz="2000" b="1" dirty="0">
                <a:latin typeface="Times New Roman" pitchFamily="18" charset="0"/>
                <a:cs typeface="Times New Roman" pitchFamily="18" charset="0"/>
              </a:rPr>
              <a:t>bombázták Kassát</a:t>
            </a:r>
          </a:p>
        </p:txBody>
      </p:sp>
      <p:sp>
        <p:nvSpPr>
          <p:cNvPr id="4" name="Téglalap 3"/>
          <p:cNvSpPr/>
          <p:nvPr/>
        </p:nvSpPr>
        <p:spPr>
          <a:xfrm>
            <a:off x="3608773" y="3995678"/>
            <a:ext cx="5535227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sz="2000" dirty="0" smtClean="0">
                <a:latin typeface="Times New Roman" pitchFamily="18" charset="0"/>
                <a:cs typeface="Times New Roman" pitchFamily="18" charset="0"/>
              </a:rPr>
              <a:t>A hivatalos értékelés szerint </a:t>
            </a:r>
            <a:r>
              <a:rPr lang="hu-HU" sz="2000" dirty="0">
                <a:latin typeface="Times New Roman" pitchFamily="18" charset="0"/>
                <a:cs typeface="Times New Roman" pitchFamily="18" charset="0"/>
              </a:rPr>
              <a:t>a bombákat a szovjetek dobták le. Lehetséges </a:t>
            </a:r>
            <a:r>
              <a:rPr lang="hu-HU" sz="2000" dirty="0" smtClean="0">
                <a:latin typeface="Times New Roman" pitchFamily="18" charset="0"/>
                <a:cs typeface="Times New Roman" pitchFamily="18" charset="0"/>
              </a:rPr>
              <a:t>azonban, hogy </a:t>
            </a:r>
            <a:r>
              <a:rPr lang="hu-HU" sz="2000" dirty="0">
                <a:latin typeface="Times New Roman" pitchFamily="18" charset="0"/>
                <a:cs typeface="Times New Roman" pitchFamily="18" charset="0"/>
              </a:rPr>
              <a:t>a németek voltak, és </a:t>
            </a:r>
            <a:r>
              <a:rPr lang="hu-HU" sz="2000" dirty="0" smtClean="0">
                <a:latin typeface="Times New Roman" pitchFamily="18" charset="0"/>
                <a:cs typeface="Times New Roman" pitchFamily="18" charset="0"/>
              </a:rPr>
              <a:t>akciójukkal hazánk hadba lépését </a:t>
            </a:r>
            <a:r>
              <a:rPr lang="hu-HU" sz="2000" dirty="0">
                <a:latin typeface="Times New Roman" pitchFamily="18" charset="0"/>
                <a:cs typeface="Times New Roman" pitchFamily="18" charset="0"/>
              </a:rPr>
              <a:t>akarták elérni.</a:t>
            </a:r>
          </a:p>
          <a:p>
            <a:r>
              <a:rPr lang="hu-HU" sz="2000" b="1" dirty="0">
                <a:latin typeface="Times New Roman" pitchFamily="18" charset="0"/>
                <a:cs typeface="Times New Roman" pitchFamily="18" charset="0"/>
              </a:rPr>
              <a:t>A bombázás ürügyén az új miniszterelnök, Bárdossy </a:t>
            </a:r>
            <a:r>
              <a:rPr lang="hu-HU" sz="2000" b="1" dirty="0" smtClean="0">
                <a:latin typeface="Times New Roman" pitchFamily="18" charset="0"/>
                <a:cs typeface="Times New Roman" pitchFamily="18" charset="0"/>
              </a:rPr>
              <a:t>László bejelentetten a </a:t>
            </a:r>
            <a:r>
              <a:rPr lang="hu-HU" sz="2000" b="1" dirty="0">
                <a:latin typeface="Times New Roman" pitchFamily="18" charset="0"/>
                <a:cs typeface="Times New Roman" pitchFamily="18" charset="0"/>
              </a:rPr>
              <a:t>Szovjetunió elleni hadüzenetet.</a:t>
            </a:r>
            <a:r>
              <a:rPr lang="hu-H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hu-HU" sz="2000" dirty="0" smtClean="0">
                <a:latin typeface="Times New Roman" pitchFamily="18" charset="0"/>
                <a:cs typeface="Times New Roman" pitchFamily="18" charset="0"/>
              </a:rPr>
              <a:t>Ezzel Magyarország </a:t>
            </a:r>
            <a:r>
              <a:rPr lang="hu-HU" sz="2000" dirty="0">
                <a:latin typeface="Times New Roman" pitchFamily="18" charset="0"/>
                <a:cs typeface="Times New Roman" pitchFamily="18" charset="0"/>
              </a:rPr>
              <a:t>belépett</a:t>
            </a:r>
          </a:p>
          <a:p>
            <a:r>
              <a:rPr lang="hu-HU" sz="2000" dirty="0">
                <a:latin typeface="Times New Roman" pitchFamily="18" charset="0"/>
                <a:cs typeface="Times New Roman" pitchFamily="18" charset="0"/>
              </a:rPr>
              <a:t>a háborúba. Hamarosan Angliával, majd az USA-val is beállt a hadiállapot.</a:t>
            </a:r>
          </a:p>
        </p:txBody>
      </p:sp>
      <p:pic>
        <p:nvPicPr>
          <p:cNvPr id="4098" name="Picture 2" descr="http://szentkoronaradio.com/files/images/Iljusin%20Il-4_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50" y="833544"/>
            <a:ext cx="3894767" cy="194738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Szövegdoboz 4"/>
          <p:cNvSpPr txBox="1"/>
          <p:nvPr/>
        </p:nvSpPr>
        <p:spPr>
          <a:xfrm>
            <a:off x="5250165" y="2924944"/>
            <a:ext cx="3402535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hu-HU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 tisztázatlan körülmények között</a:t>
            </a:r>
            <a:br>
              <a:rPr lang="hu-HU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hu-HU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lezajlott kassai bombázás</a:t>
            </a:r>
            <a:br>
              <a:rPr lang="hu-HU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hu-HU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1941. június 26-án.</a:t>
            </a:r>
            <a:endParaRPr lang="hu-HU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100" name="Picture 4" descr="http://www.parameter.sk/sites/default/files/article_image/kassa1_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9" y="814189"/>
            <a:ext cx="3894767" cy="224794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Szövegdoboz 5"/>
          <p:cNvSpPr txBox="1"/>
          <p:nvPr/>
        </p:nvSpPr>
        <p:spPr>
          <a:xfrm>
            <a:off x="5254743" y="3798169"/>
            <a:ext cx="35016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 támadás komoly károkat okozott</a:t>
            </a:r>
            <a:endParaRPr lang="hu-HU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102" name="Picture 6" descr="http://explorerworld.hu/wp-content/uploads/2012/01/bardossy1944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568" y="4167501"/>
            <a:ext cx="3143869" cy="253495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09215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1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8" dur="20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1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1000"/>
                                        <p:tgtEl>
                                          <p:spTgt spid="4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  <p:bldP spid="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zövegdoboz 1"/>
          <p:cNvSpPr txBox="1"/>
          <p:nvPr/>
        </p:nvSpPr>
        <p:spPr>
          <a:xfrm>
            <a:off x="323530" y="116632"/>
            <a:ext cx="341574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28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A belpolitikai helyzet</a:t>
            </a:r>
            <a:endParaRPr lang="hu-HU" sz="2800" b="1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églalap 2"/>
          <p:cNvSpPr/>
          <p:nvPr/>
        </p:nvSpPr>
        <p:spPr>
          <a:xfrm>
            <a:off x="335360" y="836712"/>
            <a:ext cx="4572000" cy="286232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hu-HU" sz="2000" dirty="0">
                <a:latin typeface="Times New Roman" pitchFamily="18" charset="0"/>
                <a:cs typeface="Times New Roman" pitchFamily="18" charset="0"/>
              </a:rPr>
              <a:t>A háborúba való belépéssel tovább erősödött Magyarország függése Németországtól.</a:t>
            </a:r>
          </a:p>
          <a:p>
            <a:r>
              <a:rPr lang="hu-HU" sz="2000" dirty="0">
                <a:latin typeface="Times New Roman" pitchFamily="18" charset="0"/>
                <a:cs typeface="Times New Roman" pitchFamily="18" charset="0"/>
              </a:rPr>
              <a:t>Ennek </a:t>
            </a:r>
            <a:r>
              <a:rPr lang="hu-HU" sz="2000" b="1" dirty="0">
                <a:latin typeface="Times New Roman" pitchFamily="18" charset="0"/>
                <a:cs typeface="Times New Roman" pitchFamily="18" charset="0"/>
              </a:rPr>
              <a:t>jeleként elfogadták a harmadik zsidótörvényt, amely már</a:t>
            </a:r>
          </a:p>
          <a:p>
            <a:r>
              <a:rPr lang="hu-HU" sz="2000" dirty="0">
                <a:latin typeface="Times New Roman" pitchFamily="18" charset="0"/>
                <a:cs typeface="Times New Roman" pitchFamily="18" charset="0"/>
              </a:rPr>
              <a:t>az emberi jogoktól is megfosztotta a zsidókat. </a:t>
            </a:r>
            <a:r>
              <a:rPr lang="hu-HU" sz="20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hu-H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hu-HU" sz="2000" b="1" dirty="0" smtClean="0">
                <a:latin typeface="Times New Roman" pitchFamily="18" charset="0"/>
                <a:cs typeface="Times New Roman" pitchFamily="18" charset="0"/>
              </a:rPr>
              <a:t>Megtiltotta</a:t>
            </a:r>
            <a:r>
              <a:rPr lang="hu-H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hu-HU" sz="2000" dirty="0">
                <a:latin typeface="Times New Roman" pitchFamily="18" charset="0"/>
                <a:cs typeface="Times New Roman" pitchFamily="18" charset="0"/>
              </a:rPr>
              <a:t>például </a:t>
            </a:r>
            <a:r>
              <a:rPr lang="hu-HU" sz="2000" b="1" dirty="0">
                <a:latin typeface="Times New Roman" pitchFamily="18" charset="0"/>
                <a:cs typeface="Times New Roman" pitchFamily="18" charset="0"/>
              </a:rPr>
              <a:t>a keresztények</a:t>
            </a:r>
          </a:p>
          <a:p>
            <a:r>
              <a:rPr lang="hu-HU" sz="2000" b="1" dirty="0">
                <a:latin typeface="Times New Roman" pitchFamily="18" charset="0"/>
                <a:cs typeface="Times New Roman" pitchFamily="18" charset="0"/>
              </a:rPr>
              <a:t>és a </a:t>
            </a:r>
            <a:r>
              <a:rPr lang="hu-HU" sz="2000" b="1" dirty="0" smtClean="0">
                <a:latin typeface="Times New Roman" pitchFamily="18" charset="0"/>
                <a:cs typeface="Times New Roman" pitchFamily="18" charset="0"/>
              </a:rPr>
              <a:t>zsidók </a:t>
            </a:r>
            <a:r>
              <a:rPr lang="hu-HU" sz="2000" b="1" dirty="0">
                <a:latin typeface="Times New Roman" pitchFamily="18" charset="0"/>
                <a:cs typeface="Times New Roman" pitchFamily="18" charset="0"/>
              </a:rPr>
              <a:t>közti házasságot is.</a:t>
            </a:r>
          </a:p>
        </p:txBody>
      </p:sp>
      <p:pic>
        <p:nvPicPr>
          <p:cNvPr id="5122" name="Picture 2" descr="http://kuruc.info/galeriaN/hir/azsidobuzlap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476672"/>
            <a:ext cx="4355976" cy="290398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Szövegdoboz 3"/>
          <p:cNvSpPr txBox="1"/>
          <p:nvPr/>
        </p:nvSpPr>
        <p:spPr>
          <a:xfrm>
            <a:off x="4918623" y="3501009"/>
            <a:ext cx="366273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hu-HU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Egy korabeli újság hírt ad a zsidókkal</a:t>
            </a:r>
            <a:br>
              <a:rPr lang="hu-HU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hu-HU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szemben bevezetett törvényről</a:t>
            </a:r>
            <a:endParaRPr lang="hu-HU" b="1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124" name="Picture 4" descr="http://kuruc.info/galeriaN/hir/zsidotorvlapszeml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1" y="378242"/>
            <a:ext cx="4535995" cy="312276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Szövegdoboz 4"/>
          <p:cNvSpPr txBox="1"/>
          <p:nvPr/>
        </p:nvSpPr>
        <p:spPr>
          <a:xfrm>
            <a:off x="4792545" y="4164852"/>
            <a:ext cx="409490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hu-HU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 lakosság körében is kezdett eluralkodni</a:t>
            </a:r>
            <a:br>
              <a:rPr lang="hu-HU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hu-HU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 zsidóság iránti gyűlölet. </a:t>
            </a:r>
            <a:endParaRPr lang="hu-HU" b="1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Téglalap 5"/>
          <p:cNvSpPr/>
          <p:nvPr/>
        </p:nvSpPr>
        <p:spPr>
          <a:xfrm>
            <a:off x="4355976" y="4811182"/>
            <a:ext cx="4572000" cy="193899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hu-HU" sz="2000" dirty="0">
                <a:latin typeface="Times New Roman" pitchFamily="18" charset="0"/>
                <a:cs typeface="Times New Roman" pitchFamily="18" charset="0"/>
              </a:rPr>
              <a:t>A zsidóknak </a:t>
            </a:r>
            <a:r>
              <a:rPr lang="hu-HU" sz="2000" dirty="0" smtClean="0">
                <a:latin typeface="Times New Roman" pitchFamily="18" charset="0"/>
                <a:cs typeface="Times New Roman" pitchFamily="18" charset="0"/>
              </a:rPr>
              <a:t>már </a:t>
            </a:r>
            <a:r>
              <a:rPr lang="hu-HU" sz="2000" dirty="0">
                <a:latin typeface="Times New Roman" pitchFamily="18" charset="0"/>
                <a:cs typeface="Times New Roman" pitchFamily="18" charset="0"/>
              </a:rPr>
              <a:t>az élete is veszélybe </a:t>
            </a:r>
            <a:r>
              <a:rPr lang="hu-HU" sz="2000" dirty="0" smtClean="0">
                <a:latin typeface="Times New Roman" pitchFamily="18" charset="0"/>
                <a:cs typeface="Times New Roman" pitchFamily="18" charset="0"/>
              </a:rPr>
              <a:t>került. Kárpátaljáról </a:t>
            </a:r>
            <a:r>
              <a:rPr lang="hu-HU" sz="2000" dirty="0">
                <a:latin typeface="Times New Roman" pitchFamily="18" charset="0"/>
                <a:cs typeface="Times New Roman" pitchFamily="18" charset="0"/>
              </a:rPr>
              <a:t>mintegy</a:t>
            </a:r>
          </a:p>
          <a:p>
            <a:r>
              <a:rPr lang="hu-HU" sz="2000" dirty="0" smtClean="0">
                <a:latin typeface="Times New Roman" pitchFamily="18" charset="0"/>
                <a:cs typeface="Times New Roman" pitchFamily="18" charset="0"/>
              </a:rPr>
              <a:t>húszezer </a:t>
            </a:r>
            <a:r>
              <a:rPr lang="hu-HU" sz="2000" dirty="0">
                <a:latin typeface="Times New Roman" pitchFamily="18" charset="0"/>
                <a:cs typeface="Times New Roman" pitchFamily="18" charset="0"/>
              </a:rPr>
              <a:t>főt a Szovjetunió megszállt területeire szállítottak</a:t>
            </a:r>
            <a:r>
              <a:rPr lang="hu-HU" sz="2000" dirty="0" smtClean="0">
                <a:latin typeface="Times New Roman" pitchFamily="18" charset="0"/>
                <a:cs typeface="Times New Roman" pitchFamily="18" charset="0"/>
              </a:rPr>
              <a:t>.</a:t>
            </a:r>
            <a:br>
              <a:rPr lang="hu-H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hu-HU" sz="2000" dirty="0" smtClean="0">
                <a:latin typeface="Times New Roman" pitchFamily="18" charset="0"/>
                <a:cs typeface="Times New Roman" pitchFamily="18" charset="0"/>
              </a:rPr>
              <a:t>A szerencsétlen emberek </a:t>
            </a:r>
            <a:r>
              <a:rPr lang="hu-HU" sz="2000" dirty="0">
                <a:latin typeface="Times New Roman" pitchFamily="18" charset="0"/>
                <a:cs typeface="Times New Roman" pitchFamily="18" charset="0"/>
              </a:rPr>
              <a:t>többségét a nácik legyilkolták. </a:t>
            </a:r>
          </a:p>
        </p:txBody>
      </p:sp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360" y="3668977"/>
            <a:ext cx="3846933" cy="262159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Szövegdoboz 6"/>
          <p:cNvSpPr txBox="1"/>
          <p:nvPr/>
        </p:nvSpPr>
        <p:spPr>
          <a:xfrm>
            <a:off x="768519" y="6212281"/>
            <a:ext cx="288816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hu-HU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Zsidó munkaszolgálatosok a </a:t>
            </a:r>
            <a:br>
              <a:rPr lang="hu-HU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hu-HU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Szovjetunióban</a:t>
            </a:r>
            <a:endParaRPr lang="hu-HU" b="1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5041543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1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8" dur="20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1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2" dur="2000"/>
                                        <p:tgtEl>
                                          <p:spTgt spid="5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5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  <p:bldP spid="6" grpId="0"/>
      <p:bldP spid="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églalap 1"/>
          <p:cNvSpPr/>
          <p:nvPr/>
        </p:nvSpPr>
        <p:spPr>
          <a:xfrm>
            <a:off x="310564" y="206565"/>
            <a:ext cx="4572000" cy="168507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hu-HU" sz="2000" b="1" dirty="0">
                <a:latin typeface="Times New Roman" pitchFamily="18" charset="0"/>
                <a:cs typeface="Times New Roman" pitchFamily="18" charset="0"/>
              </a:rPr>
              <a:t>1942 elején pedig magyar katonák</a:t>
            </a:r>
          </a:p>
          <a:p>
            <a:r>
              <a:rPr lang="hu-HU" sz="2000" b="1" dirty="0">
                <a:latin typeface="Times New Roman" pitchFamily="18" charset="0"/>
                <a:cs typeface="Times New Roman" pitchFamily="18" charset="0"/>
              </a:rPr>
              <a:t>és csendőrök </a:t>
            </a:r>
            <a:r>
              <a:rPr lang="hu-HU" sz="2000" dirty="0">
                <a:latin typeface="Times New Roman" pitchFamily="18" charset="0"/>
                <a:cs typeface="Times New Roman" pitchFamily="18" charset="0"/>
              </a:rPr>
              <a:t>keveredtek szégyenteljes eseményekbe: </a:t>
            </a:r>
            <a:r>
              <a:rPr lang="hu-HU" sz="2000" b="1" dirty="0" smtClean="0">
                <a:latin typeface="Times New Roman" pitchFamily="18" charset="0"/>
                <a:cs typeface="Times New Roman" pitchFamily="18" charset="0"/>
              </a:rPr>
              <a:t>Újvidék </a:t>
            </a:r>
            <a:r>
              <a:rPr lang="hu-HU" sz="2000" b="1" dirty="0">
                <a:latin typeface="Times New Roman" pitchFamily="18" charset="0"/>
                <a:cs typeface="Times New Roman" pitchFamily="18" charset="0"/>
              </a:rPr>
              <a:t>környékén</a:t>
            </a:r>
          </a:p>
          <a:p>
            <a:r>
              <a:rPr lang="hu-HU" sz="2000" b="1" dirty="0">
                <a:latin typeface="Times New Roman" pitchFamily="18" charset="0"/>
                <a:cs typeface="Times New Roman" pitchFamily="18" charset="0"/>
              </a:rPr>
              <a:t>több ezer szerbet és zsidót mészároltak le.</a:t>
            </a:r>
          </a:p>
        </p:txBody>
      </p:sp>
      <p:sp>
        <p:nvSpPr>
          <p:cNvPr id="3" name="Téglalap 2"/>
          <p:cNvSpPr/>
          <p:nvPr/>
        </p:nvSpPr>
        <p:spPr>
          <a:xfrm>
            <a:off x="302893" y="3308688"/>
            <a:ext cx="8432608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sz="2000" dirty="0">
                <a:latin typeface="Times New Roman" pitchFamily="18" charset="0"/>
                <a:cs typeface="Times New Roman" pitchFamily="18" charset="0"/>
              </a:rPr>
              <a:t>A gazdaságot átállították </a:t>
            </a:r>
            <a:r>
              <a:rPr lang="hu-HU" sz="2000" dirty="0" smtClean="0">
                <a:latin typeface="Times New Roman" pitchFamily="18" charset="0"/>
                <a:cs typeface="Times New Roman" pitchFamily="18" charset="0"/>
              </a:rPr>
              <a:t>haditermelésre, </a:t>
            </a:r>
            <a:r>
              <a:rPr lang="hu-HU" sz="2000" dirty="0">
                <a:latin typeface="Times New Roman" pitchFamily="18" charset="0"/>
                <a:cs typeface="Times New Roman" pitchFamily="18" charset="0"/>
              </a:rPr>
              <a:t>emiatt ellátási gondok jelentkeztek.</a:t>
            </a:r>
          </a:p>
          <a:p>
            <a:r>
              <a:rPr lang="hu-HU" sz="2000" dirty="0">
                <a:latin typeface="Times New Roman" pitchFamily="18" charset="0"/>
                <a:cs typeface="Times New Roman" pitchFamily="18" charset="0"/>
              </a:rPr>
              <a:t>Emellett egyre több </a:t>
            </a:r>
            <a:r>
              <a:rPr lang="hu-HU" sz="2000" dirty="0" smtClean="0">
                <a:latin typeface="Times New Roman" pitchFamily="18" charset="0"/>
                <a:cs typeface="Times New Roman" pitchFamily="18" charset="0"/>
              </a:rPr>
              <a:t>árut szállítottak </a:t>
            </a:r>
            <a:r>
              <a:rPr lang="hu-HU" sz="2000" dirty="0">
                <a:latin typeface="Times New Roman" pitchFamily="18" charset="0"/>
                <a:cs typeface="Times New Roman" pitchFamily="18" charset="0"/>
              </a:rPr>
              <a:t>Németországba, ráadásul Hitler </a:t>
            </a:r>
            <a:r>
              <a:rPr lang="hu-HU" sz="2000" dirty="0" err="1" smtClean="0">
                <a:latin typeface="Times New Roman" pitchFamily="18" charset="0"/>
                <a:cs typeface="Times New Roman" pitchFamily="18" charset="0"/>
              </a:rPr>
              <a:t>soksz</a:t>
            </a:r>
            <a:r>
              <a:rPr lang="pt-BR" sz="2000" dirty="0" smtClean="0">
                <a:latin typeface="Times New Roman" pitchFamily="18" charset="0"/>
                <a:cs typeface="Times New Roman" pitchFamily="18" charset="0"/>
              </a:rPr>
              <a:t>or </a:t>
            </a:r>
            <a:r>
              <a:rPr lang="pt-BR" sz="2000" dirty="0">
                <a:latin typeface="Times New Roman" pitchFamily="18" charset="0"/>
                <a:cs typeface="Times New Roman" pitchFamily="18" charset="0"/>
              </a:rPr>
              <a:t>nem is fizetett ezekért.</a:t>
            </a:r>
            <a:endParaRPr lang="hu-H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églalap 3"/>
          <p:cNvSpPr/>
          <p:nvPr/>
        </p:nvSpPr>
        <p:spPr>
          <a:xfrm>
            <a:off x="4208931" y="4005065"/>
            <a:ext cx="4572000" cy="255454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hu-HU" sz="2000" b="1" dirty="0">
                <a:latin typeface="Times New Roman" pitchFamily="18" charset="0"/>
                <a:cs typeface="Times New Roman" pitchFamily="18" charset="0"/>
              </a:rPr>
              <a:t>Horthy hamarosan leváltotta Bárdossyt. Utóda Kállay Miklós lett. </a:t>
            </a:r>
            <a:r>
              <a:rPr lang="hu-HU" sz="20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hu-HU" sz="20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hu-HU" sz="2000" b="1" dirty="0" smtClean="0">
                <a:latin typeface="Times New Roman" pitchFamily="18" charset="0"/>
                <a:cs typeface="Times New Roman" pitchFamily="18" charset="0"/>
              </a:rPr>
              <a:t>Az új kormányfő </a:t>
            </a:r>
            <a:r>
              <a:rPr lang="hu-HU" sz="2000" b="1" dirty="0">
                <a:latin typeface="Times New Roman" pitchFamily="18" charset="0"/>
                <a:cs typeface="Times New Roman" pitchFamily="18" charset="0"/>
              </a:rPr>
              <a:t>kettős politikát folytatott: </a:t>
            </a:r>
            <a:r>
              <a:rPr lang="hu-HU" sz="2000" dirty="0" smtClean="0">
                <a:latin typeface="Times New Roman" pitchFamily="18" charset="0"/>
                <a:cs typeface="Times New Roman" pitchFamily="18" charset="0"/>
              </a:rPr>
              <a:t>egyszerre </a:t>
            </a:r>
            <a:r>
              <a:rPr lang="hu-HU" sz="2000" dirty="0">
                <a:latin typeface="Times New Roman" pitchFamily="18" charset="0"/>
                <a:cs typeface="Times New Roman" pitchFamily="18" charset="0"/>
              </a:rPr>
              <a:t>igyekezett </a:t>
            </a:r>
            <a:r>
              <a:rPr lang="hu-HU" sz="2000" b="1" dirty="0">
                <a:latin typeface="Times New Roman" pitchFamily="18" charset="0"/>
                <a:cs typeface="Times New Roman" pitchFamily="18" charset="0"/>
              </a:rPr>
              <a:t>megfelelő </a:t>
            </a:r>
            <a:r>
              <a:rPr lang="hu-HU" sz="2000" b="1" dirty="0" smtClean="0">
                <a:latin typeface="Times New Roman" pitchFamily="18" charset="0"/>
                <a:cs typeface="Times New Roman" pitchFamily="18" charset="0"/>
              </a:rPr>
              <a:t>viszonyban maradni </a:t>
            </a:r>
            <a:r>
              <a:rPr lang="hu-HU" sz="2000" b="1" dirty="0">
                <a:latin typeface="Times New Roman" pitchFamily="18" charset="0"/>
                <a:cs typeface="Times New Roman" pitchFamily="18" charset="0"/>
              </a:rPr>
              <a:t>Németországgal</a:t>
            </a:r>
            <a:r>
              <a:rPr lang="hu-HU" sz="2000" dirty="0">
                <a:latin typeface="Times New Roman" pitchFamily="18" charset="0"/>
                <a:cs typeface="Times New Roman" pitchFamily="18" charset="0"/>
              </a:rPr>
              <a:t>, és </a:t>
            </a:r>
            <a:r>
              <a:rPr lang="hu-HU" sz="2000" dirty="0" smtClean="0">
                <a:latin typeface="Times New Roman" pitchFamily="18" charset="0"/>
                <a:cs typeface="Times New Roman" pitchFamily="18" charset="0"/>
              </a:rPr>
              <a:t>titokban </a:t>
            </a:r>
            <a:r>
              <a:rPr lang="hu-HU" sz="2000" b="1" dirty="0">
                <a:latin typeface="Times New Roman" pitchFamily="18" charset="0"/>
                <a:cs typeface="Times New Roman" pitchFamily="18" charset="0"/>
              </a:rPr>
              <a:t>jó kapcsolatot kialakítani az angolokkal.</a:t>
            </a:r>
          </a:p>
          <a:p>
            <a:r>
              <a:rPr lang="hu-HU" sz="2000" b="1" dirty="0">
                <a:latin typeface="Times New Roman" pitchFamily="18" charset="0"/>
                <a:cs typeface="Times New Roman" pitchFamily="18" charset="0"/>
              </a:rPr>
              <a:t>Ezt n</a:t>
            </a:r>
            <a:r>
              <a:rPr lang="hu-HU" sz="2000" b="1" dirty="0" smtClean="0">
                <a:latin typeface="Times New Roman" pitchFamily="18" charset="0"/>
                <a:cs typeface="Times New Roman" pitchFamily="18" charset="0"/>
              </a:rPr>
              <a:t>evezték </a:t>
            </a:r>
            <a:r>
              <a:rPr lang="hu-HU" sz="20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hintapolitikának.</a:t>
            </a:r>
          </a:p>
        </p:txBody>
      </p:sp>
      <p:pic>
        <p:nvPicPr>
          <p:cNvPr id="6146" name="Picture 2" descr="http://fn.hir24.hu/cikk/00270000/275306/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0698" y="164854"/>
            <a:ext cx="3734804" cy="248987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http://www.hdke.hu/files/images/Miletic_utcai_meszarlas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4983" y="1601171"/>
            <a:ext cx="2559463" cy="170751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Szövegdoboz 4"/>
          <p:cNvSpPr txBox="1"/>
          <p:nvPr/>
        </p:nvSpPr>
        <p:spPr>
          <a:xfrm>
            <a:off x="4941546" y="2654724"/>
            <a:ext cx="383938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hu-HU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 tömeggyilkosságoknak közel 4000 fő</a:t>
            </a:r>
            <a:br>
              <a:rPr lang="hu-HU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hu-HU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zsidó és szerb áldozata volt.</a:t>
            </a:r>
            <a:endParaRPr lang="hu-HU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6150" name="Picture 6" descr="http://www.magyaralmas.hu/upload/jeles_napok/bardossy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70269" y="4282169"/>
            <a:ext cx="1762307" cy="2425192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églalap 5"/>
          <p:cNvSpPr/>
          <p:nvPr/>
        </p:nvSpPr>
        <p:spPr>
          <a:xfrm>
            <a:off x="63206" y="5301300"/>
            <a:ext cx="2533359" cy="15234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hu-HU" b="1" dirty="0" smtClean="0"/>
              <a:t>Bárdossy László</a:t>
            </a:r>
            <a:br>
              <a:rPr lang="hu-HU" b="1" dirty="0" smtClean="0"/>
            </a:br>
            <a:r>
              <a:rPr lang="hu-HU" dirty="0" smtClean="0"/>
              <a:t>(1890</a:t>
            </a:r>
            <a:r>
              <a:rPr lang="hu-HU" dirty="0"/>
              <a:t> </a:t>
            </a:r>
            <a:r>
              <a:rPr lang="hu-HU" dirty="0" smtClean="0"/>
              <a:t>–</a:t>
            </a:r>
            <a:r>
              <a:rPr lang="hu-HU" dirty="0"/>
              <a:t> </a:t>
            </a:r>
            <a:r>
              <a:rPr lang="hu-HU" dirty="0" smtClean="0"/>
              <a:t>1946)</a:t>
            </a:r>
            <a:br>
              <a:rPr lang="hu-HU" dirty="0" smtClean="0"/>
            </a:br>
            <a:r>
              <a:rPr lang="hu-HU" dirty="0" smtClean="0"/>
              <a:t>diplomata</a:t>
            </a:r>
            <a:r>
              <a:rPr lang="hu-HU" dirty="0"/>
              <a:t>, politikus</a:t>
            </a:r>
            <a:r>
              <a:rPr lang="hu-HU" dirty="0" smtClean="0"/>
              <a:t>,</a:t>
            </a:r>
            <a:br>
              <a:rPr lang="hu-HU" dirty="0" smtClean="0"/>
            </a:br>
            <a:r>
              <a:rPr lang="hu-HU" b="1" dirty="0" smtClean="0"/>
              <a:t>magyar </a:t>
            </a:r>
            <a:r>
              <a:rPr lang="hu-HU" b="1" dirty="0"/>
              <a:t>miniszterelnök</a:t>
            </a:r>
            <a:r>
              <a:rPr lang="hu-HU" b="1" dirty="0" smtClean="0"/>
              <a:t>.</a:t>
            </a:r>
          </a:p>
          <a:p>
            <a:pPr algn="ctr"/>
            <a:r>
              <a:rPr lang="hu-HU" b="1" dirty="0" smtClean="0"/>
              <a:t>1941 - 1942</a:t>
            </a:r>
            <a:endParaRPr lang="hu-HU" b="1" dirty="0"/>
          </a:p>
        </p:txBody>
      </p:sp>
      <p:sp>
        <p:nvSpPr>
          <p:cNvPr id="8" name="Téglalap 7"/>
          <p:cNvSpPr/>
          <p:nvPr/>
        </p:nvSpPr>
        <p:spPr>
          <a:xfrm>
            <a:off x="63206" y="4282168"/>
            <a:ext cx="4145727" cy="25336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9" name="Téglalap 8"/>
          <p:cNvSpPr/>
          <p:nvPr/>
        </p:nvSpPr>
        <p:spPr>
          <a:xfrm>
            <a:off x="63206" y="4581129"/>
            <a:ext cx="2072863" cy="219749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dirty="0"/>
          </a:p>
        </p:txBody>
      </p:sp>
      <p:pic>
        <p:nvPicPr>
          <p:cNvPr id="6152" name="Picture 8" descr="http://www.szatmar.ro/files/news/mn_1327338632kalla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86494" y="4005064"/>
            <a:ext cx="1977401" cy="2837937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églalap 12"/>
          <p:cNvSpPr/>
          <p:nvPr/>
        </p:nvSpPr>
        <p:spPr>
          <a:xfrm>
            <a:off x="114375" y="5024301"/>
            <a:ext cx="1970524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hu-HU" b="1" dirty="0"/>
              <a:t>Kállay </a:t>
            </a:r>
            <a:r>
              <a:rPr lang="hu-HU" b="1" dirty="0" smtClean="0"/>
              <a:t>Miklós</a:t>
            </a:r>
            <a:br>
              <a:rPr lang="hu-HU" b="1" dirty="0" smtClean="0"/>
            </a:br>
            <a:r>
              <a:rPr lang="hu-HU" dirty="0"/>
              <a:t> </a:t>
            </a:r>
            <a:r>
              <a:rPr lang="hu-HU" dirty="0" smtClean="0"/>
              <a:t>(1887-1967)</a:t>
            </a:r>
            <a:br>
              <a:rPr lang="hu-HU" dirty="0" smtClean="0"/>
            </a:br>
            <a:r>
              <a:rPr lang="hu-HU" dirty="0" smtClean="0"/>
              <a:t>magyar</a:t>
            </a:r>
            <a:r>
              <a:rPr lang="hu-HU" dirty="0"/>
              <a:t> politikus, </a:t>
            </a:r>
            <a:r>
              <a:rPr lang="hu-HU" dirty="0" smtClean="0"/>
              <a:t/>
            </a:r>
            <a:br>
              <a:rPr lang="hu-HU" dirty="0" smtClean="0"/>
            </a:br>
            <a:r>
              <a:rPr lang="hu-HU" b="1" dirty="0" smtClean="0"/>
              <a:t>1942–44</a:t>
            </a:r>
            <a:r>
              <a:rPr lang="hu-HU" b="1" dirty="0"/>
              <a:t> </a:t>
            </a:r>
            <a:r>
              <a:rPr lang="hu-HU" b="1" dirty="0" smtClean="0"/>
              <a:t>között</a:t>
            </a:r>
            <a:br>
              <a:rPr lang="hu-HU" b="1" dirty="0" smtClean="0"/>
            </a:br>
            <a:r>
              <a:rPr lang="hu-HU" b="1" dirty="0"/>
              <a:t> </a:t>
            </a:r>
            <a:r>
              <a:rPr lang="hu-HU" b="1" dirty="0" smtClean="0"/>
              <a:t>Magyarország</a:t>
            </a:r>
            <a:br>
              <a:rPr lang="hu-HU" b="1" dirty="0" smtClean="0"/>
            </a:br>
            <a:r>
              <a:rPr lang="hu-HU" b="1" dirty="0" smtClean="0"/>
              <a:t> miniszterelnöke</a:t>
            </a:r>
            <a:endParaRPr lang="hu-HU" b="1" dirty="0"/>
          </a:p>
        </p:txBody>
      </p:sp>
    </p:spTree>
    <p:extLst>
      <p:ext uri="{BB962C8B-B14F-4D97-AF65-F5344CB8AC3E}">
        <p14:creationId xmlns:p14="http://schemas.microsoft.com/office/powerpoint/2010/main" val="33719398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6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1000"/>
                                        <p:tgtEl>
                                          <p:spTgt spid="6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4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1000"/>
                                        <p:tgtEl>
                                          <p:spTgt spid="6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  <p:bldP spid="6" grpId="0"/>
      <p:bldP spid="8" grpId="0" animBg="1"/>
      <p:bldP spid="1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zövegdoboz 1"/>
          <p:cNvSpPr txBox="1"/>
          <p:nvPr/>
        </p:nvSpPr>
        <p:spPr>
          <a:xfrm>
            <a:off x="179512" y="188640"/>
            <a:ext cx="469551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28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Katasztrófa a Don-kanyarnál</a:t>
            </a:r>
            <a:endParaRPr lang="hu-HU" sz="2800" b="1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églalap 2"/>
          <p:cNvSpPr/>
          <p:nvPr/>
        </p:nvSpPr>
        <p:spPr>
          <a:xfrm>
            <a:off x="319973" y="908721"/>
            <a:ext cx="8572507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sz="2000" dirty="0">
                <a:latin typeface="Times New Roman" pitchFamily="18" charset="0"/>
                <a:cs typeface="Times New Roman" pitchFamily="18" charset="0"/>
              </a:rPr>
              <a:t>Hitler </a:t>
            </a:r>
            <a:r>
              <a:rPr lang="hu-HU" sz="2000" b="1" dirty="0">
                <a:latin typeface="Times New Roman" pitchFamily="18" charset="0"/>
                <a:cs typeface="Times New Roman" pitchFamily="18" charset="0"/>
              </a:rPr>
              <a:t>1942 elején </a:t>
            </a:r>
            <a:r>
              <a:rPr lang="hu-HU" sz="2000" dirty="0">
                <a:latin typeface="Times New Roman" pitchFamily="18" charset="0"/>
                <a:cs typeface="Times New Roman" pitchFamily="18" charset="0"/>
              </a:rPr>
              <a:t>a magyar haderő teljes bevetését követelte. </a:t>
            </a:r>
            <a:r>
              <a:rPr lang="hu-HU" sz="2000" dirty="0" smtClean="0">
                <a:latin typeface="Times New Roman" pitchFamily="18" charset="0"/>
                <a:cs typeface="Times New Roman" pitchFamily="18" charset="0"/>
              </a:rPr>
              <a:t>Hamarosan </a:t>
            </a:r>
            <a:r>
              <a:rPr lang="hu-HU" sz="2000" b="1" dirty="0" smtClean="0">
                <a:latin typeface="Times New Roman" pitchFamily="18" charset="0"/>
                <a:cs typeface="Times New Roman" pitchFamily="18" charset="0"/>
              </a:rPr>
              <a:t>kiküldték </a:t>
            </a:r>
            <a:r>
              <a:rPr lang="hu-HU" sz="2000" b="1" dirty="0">
                <a:latin typeface="Times New Roman" pitchFamily="18" charset="0"/>
                <a:cs typeface="Times New Roman" pitchFamily="18" charset="0"/>
              </a:rPr>
              <a:t>a keleti frontra </a:t>
            </a:r>
            <a:r>
              <a:rPr lang="hu-HU" sz="2000" b="1" dirty="0" smtClean="0">
                <a:latin typeface="Times New Roman" pitchFamily="18" charset="0"/>
                <a:cs typeface="Times New Roman" pitchFamily="18" charset="0"/>
              </a:rPr>
              <a:t>a 2. magyar </a:t>
            </a:r>
            <a:r>
              <a:rPr lang="hu-HU" sz="2000" b="1" dirty="0">
                <a:latin typeface="Times New Roman" pitchFamily="18" charset="0"/>
                <a:cs typeface="Times New Roman" pitchFamily="18" charset="0"/>
              </a:rPr>
              <a:t>hadsereget</a:t>
            </a:r>
            <a:r>
              <a:rPr lang="hu-HU" sz="2000" b="1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hu-HU" sz="20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174" name="Picture 6" descr="http://www.kanizsaujsag.hu/up_image/2012%20december/1_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021" y="1844824"/>
            <a:ext cx="4488519" cy="352839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6" name="Picture 8" descr="http://upload.wikimedia.org/wikipedia/commons/1/10/Bundesarchiv_Bild_183-1991-0221-503,_Verluste_nach_K%C3%A4mpfen_am_Don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17230" y="1837896"/>
            <a:ext cx="4425383" cy="353532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églalap 3"/>
          <p:cNvSpPr/>
          <p:nvPr/>
        </p:nvSpPr>
        <p:spPr>
          <a:xfrm>
            <a:off x="419317" y="5589241"/>
            <a:ext cx="8373823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sz="2000" b="1" dirty="0" smtClean="0">
                <a:latin typeface="Times New Roman" pitchFamily="18" charset="0"/>
                <a:cs typeface="Times New Roman" pitchFamily="18" charset="0"/>
              </a:rPr>
              <a:t>A 200 </a:t>
            </a:r>
            <a:r>
              <a:rPr lang="hu-HU" sz="2000" b="1" dirty="0">
                <a:latin typeface="Times New Roman" pitchFamily="18" charset="0"/>
                <a:cs typeface="Times New Roman" pitchFamily="18" charset="0"/>
              </a:rPr>
              <a:t>ezer fős hadsereg </a:t>
            </a:r>
            <a:r>
              <a:rPr lang="hu-HU" sz="2000" b="1" dirty="0" smtClean="0">
                <a:latin typeface="Times New Roman" pitchFamily="18" charset="0"/>
                <a:cs typeface="Times New Roman" pitchFamily="18" charset="0"/>
              </a:rPr>
              <a:t>a nyári harcok </a:t>
            </a:r>
            <a:r>
              <a:rPr lang="hu-HU" sz="2000" b="1" dirty="0">
                <a:latin typeface="Times New Roman" pitchFamily="18" charset="0"/>
                <a:cs typeface="Times New Roman" pitchFamily="18" charset="0"/>
              </a:rPr>
              <a:t>során kimerült. </a:t>
            </a:r>
            <a:r>
              <a:rPr lang="hu-HU" sz="20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hu-HU" sz="20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hu-HU" sz="2000" dirty="0" smtClean="0">
                <a:latin typeface="Times New Roman" pitchFamily="18" charset="0"/>
                <a:cs typeface="Times New Roman" pitchFamily="18" charset="0"/>
              </a:rPr>
              <a:t>Veszteségeit </a:t>
            </a:r>
            <a:r>
              <a:rPr lang="hu-HU" sz="2000" dirty="0">
                <a:latin typeface="Times New Roman" pitchFamily="18" charset="0"/>
                <a:cs typeface="Times New Roman" pitchFamily="18" charset="0"/>
              </a:rPr>
              <a:t>nem </a:t>
            </a:r>
            <a:r>
              <a:rPr lang="hu-HU" sz="2000" dirty="0" smtClean="0">
                <a:latin typeface="Times New Roman" pitchFamily="18" charset="0"/>
                <a:cs typeface="Times New Roman" pitchFamily="18" charset="0"/>
              </a:rPr>
              <a:t>pótolták</a:t>
            </a:r>
            <a:r>
              <a:rPr lang="hu-HU" sz="2000" dirty="0">
                <a:latin typeface="Times New Roman" pitchFamily="18" charset="0"/>
                <a:cs typeface="Times New Roman" pitchFamily="18" charset="0"/>
              </a:rPr>
              <a:t>, sőt a közeledő télre sem készítették fel a </a:t>
            </a:r>
            <a:r>
              <a:rPr lang="hu-HU" sz="2000" dirty="0" smtClean="0">
                <a:latin typeface="Times New Roman" pitchFamily="18" charset="0"/>
                <a:cs typeface="Times New Roman" pitchFamily="18" charset="0"/>
              </a:rPr>
              <a:t>katonákat</a:t>
            </a:r>
            <a:r>
              <a:rPr lang="hu-HU" sz="200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hu-HU" sz="20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hu-H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hu-HU" sz="2000" dirty="0" smtClean="0">
                <a:latin typeface="Times New Roman" pitchFamily="18" charset="0"/>
                <a:cs typeface="Times New Roman" pitchFamily="18" charset="0"/>
              </a:rPr>
              <a:t>A </a:t>
            </a:r>
            <a:r>
              <a:rPr lang="hu-HU" sz="2000" dirty="0">
                <a:latin typeface="Times New Roman" pitchFamily="18" charset="0"/>
                <a:cs typeface="Times New Roman" pitchFamily="18" charset="0"/>
              </a:rPr>
              <a:t>magyar </a:t>
            </a:r>
            <a:r>
              <a:rPr lang="hu-HU" sz="2000" dirty="0" smtClean="0">
                <a:latin typeface="Times New Roman" pitchFamily="18" charset="0"/>
                <a:cs typeface="Times New Roman" pitchFamily="18" charset="0"/>
              </a:rPr>
              <a:t>csapatok Voronyezstől </a:t>
            </a:r>
            <a:r>
              <a:rPr lang="hu-HU" sz="2000" dirty="0">
                <a:latin typeface="Times New Roman" pitchFamily="18" charset="0"/>
                <a:cs typeface="Times New Roman" pitchFamily="18" charset="0"/>
              </a:rPr>
              <a:t>délre, a Don-kanyarnál helyezkedtek el.</a:t>
            </a:r>
          </a:p>
        </p:txBody>
      </p:sp>
    </p:spTree>
    <p:extLst>
      <p:ext uri="{BB962C8B-B14F-4D97-AF65-F5344CB8AC3E}">
        <p14:creationId xmlns:p14="http://schemas.microsoft.com/office/powerpoint/2010/main" val="22734739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1000"/>
                                        <p:tgtEl>
                                          <p:spTgt spid="71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1000"/>
                                        <p:tgtEl>
                                          <p:spTgt spid="71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</p:bldLst>
  </p:timing>
</p:sld>
</file>

<file path=ppt/theme/theme1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4789</TotalTime>
  <Words>483</Words>
  <Application>Microsoft Office PowerPoint</Application>
  <PresentationFormat>Diavetítés a képernyőre (4:3 oldalarány)</PresentationFormat>
  <Paragraphs>81</Paragraphs>
  <Slides>13</Slides>
  <Notes>0</Notes>
  <HiddenSlides>0</HiddenSlides>
  <MMClips>0</MMClips>
  <ScaleCrop>false</ScaleCrop>
  <HeadingPairs>
    <vt:vector size="6" baseType="variant">
      <vt:variant>
        <vt:lpstr>Használt betűtípusok</vt:lpstr>
      </vt:variant>
      <vt:variant>
        <vt:i4>4</vt:i4>
      </vt:variant>
      <vt:variant>
        <vt:lpstr>Téma</vt:lpstr>
      </vt:variant>
      <vt:variant>
        <vt:i4>1</vt:i4>
      </vt:variant>
      <vt:variant>
        <vt:lpstr>Diacímek</vt:lpstr>
      </vt:variant>
      <vt:variant>
        <vt:i4>13</vt:i4>
      </vt:variant>
    </vt:vector>
  </HeadingPairs>
  <TitlesOfParts>
    <vt:vector size="18" baseType="lpstr">
      <vt:lpstr>Arial</vt:lpstr>
      <vt:lpstr>Calibri</vt:lpstr>
      <vt:lpstr>Monotype Corsiva</vt:lpstr>
      <vt:lpstr>Times New Roman</vt:lpstr>
      <vt:lpstr>Office-téma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</vt:vector>
  </TitlesOfParts>
  <Company>Nagykanizsa, Városkapu, krt. 1/a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 II. világháború közvetlen előzményei és története 1939 - 1945</dc:title>
  <dc:creator>Tikos Kálmán</dc:creator>
  <cp:lastModifiedBy>Tikos Kálmán</cp:lastModifiedBy>
  <cp:revision>341</cp:revision>
  <dcterms:created xsi:type="dcterms:W3CDTF">2014-02-11T08:13:09Z</dcterms:created>
  <dcterms:modified xsi:type="dcterms:W3CDTF">2020-03-25T18:57:55Z</dcterms:modified>
</cp:coreProperties>
</file>