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2" d="100"/>
          <a:sy n="62" d="100"/>
        </p:scale>
        <p:origin x="14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6A54-AF49-4438-BABD-CFA52E4F92D0}" type="datetimeFigureOut">
              <a:rPr lang="hu-HU" smtClean="0"/>
              <a:t>2022. 04. 23.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6E86-BAF6-4349-87D5-8AA9EDCC7B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1234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6A54-AF49-4438-BABD-CFA52E4F92D0}" type="datetimeFigureOut">
              <a:rPr lang="hu-HU" smtClean="0"/>
              <a:t>2022. 04. 23.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6E86-BAF6-4349-87D5-8AA9EDCC7B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91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6A54-AF49-4438-BABD-CFA52E4F92D0}" type="datetimeFigureOut">
              <a:rPr lang="hu-HU" smtClean="0"/>
              <a:t>2022. 04. 23.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6E86-BAF6-4349-87D5-8AA9EDCC7B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9094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6A54-AF49-4438-BABD-CFA52E4F92D0}" type="datetimeFigureOut">
              <a:rPr lang="hu-HU" smtClean="0"/>
              <a:t>2022. 04. 23.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6E86-BAF6-4349-87D5-8AA9EDCC7B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0222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6A54-AF49-4438-BABD-CFA52E4F92D0}" type="datetimeFigureOut">
              <a:rPr lang="hu-HU" smtClean="0"/>
              <a:t>2022. 04. 23.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6E86-BAF6-4349-87D5-8AA9EDCC7B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6673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6A54-AF49-4438-BABD-CFA52E4F92D0}" type="datetimeFigureOut">
              <a:rPr lang="hu-HU" smtClean="0"/>
              <a:t>2022. 04. 23.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6E86-BAF6-4349-87D5-8AA9EDCC7B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717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6A54-AF49-4438-BABD-CFA52E4F92D0}" type="datetimeFigureOut">
              <a:rPr lang="hu-HU" smtClean="0"/>
              <a:t>2022. 04. 23.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6E86-BAF6-4349-87D5-8AA9EDCC7B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094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6A54-AF49-4438-BABD-CFA52E4F92D0}" type="datetimeFigureOut">
              <a:rPr lang="hu-HU" smtClean="0"/>
              <a:t>2022. 04. 23.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6E86-BAF6-4349-87D5-8AA9EDCC7B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862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6A54-AF49-4438-BABD-CFA52E4F92D0}" type="datetimeFigureOut">
              <a:rPr lang="hu-HU" smtClean="0"/>
              <a:t>2022. 04. 23.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6E86-BAF6-4349-87D5-8AA9EDCC7B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173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6A54-AF49-4438-BABD-CFA52E4F92D0}" type="datetimeFigureOut">
              <a:rPr lang="hu-HU" smtClean="0"/>
              <a:t>2022. 04. 23.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6E86-BAF6-4349-87D5-8AA9EDCC7B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0709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6A54-AF49-4438-BABD-CFA52E4F92D0}" type="datetimeFigureOut">
              <a:rPr lang="hu-HU" smtClean="0"/>
              <a:t>2022. 04. 23.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6E86-BAF6-4349-87D5-8AA9EDCC7B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842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46A54-AF49-4438-BABD-CFA52E4F92D0}" type="datetimeFigureOut">
              <a:rPr lang="hu-HU" smtClean="0"/>
              <a:t>2022. 04. 23.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26E86-BAF6-4349-87D5-8AA9EDCC7B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139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 flipH="1">
            <a:off x="477672" y="2415656"/>
            <a:ext cx="797029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MAGYARORSZÁG A SZOVJET TÁBORBAN</a:t>
            </a:r>
          </a:p>
          <a:p>
            <a:pPr algn="ctr"/>
            <a:r>
              <a:rPr lang="hu-H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1945 - 1990</a:t>
            </a:r>
            <a:endParaRPr lang="hu-H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56" y="118661"/>
            <a:ext cx="1754211" cy="2542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0" name="Picture 16" descr="https://upload.wikimedia.org/wikipedia/en/4/4b/Mkp-sdunificationcongr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47" y="22442"/>
            <a:ext cx="1801172" cy="2516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static.origos.hu/s/partners/foto/img/201404-romok/01-02-erzsebethid-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572" y="118661"/>
            <a:ext cx="3484491" cy="2324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mult-kor.hu/image/article/main/.630x1260/4356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247" y="70552"/>
            <a:ext cx="3985145" cy="2296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static.keptelenseg.hu/p/0a69b9d1714617e6cc42ed0bf31af3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572" y="5199798"/>
            <a:ext cx="3545147" cy="1658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mek.oszk.hu/01900/01906/html/cd9/kepek/tortenelem/to281sztal1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54" y="4281372"/>
            <a:ext cx="1992930" cy="25495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pinteraukcioshaz.hu/images/201111/20111107_7198-324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279" y="4200856"/>
            <a:ext cx="2029240" cy="26301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://hir.ma/wp-content/uploads/2013/08/1F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372" y="5164633"/>
            <a:ext cx="3971499" cy="175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296" y="5125450"/>
            <a:ext cx="4271749" cy="1836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528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90" y="258899"/>
            <a:ext cx="8478086" cy="253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25" y="2973097"/>
            <a:ext cx="8478086" cy="3700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églalap 4"/>
          <p:cNvSpPr/>
          <p:nvPr/>
        </p:nvSpPr>
        <p:spPr>
          <a:xfrm>
            <a:off x="5952255" y="2228024"/>
            <a:ext cx="477671" cy="409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hu-H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817428" y="2270990"/>
            <a:ext cx="477671" cy="409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" name="Téglalap 6"/>
          <p:cNvSpPr/>
          <p:nvPr/>
        </p:nvSpPr>
        <p:spPr>
          <a:xfrm>
            <a:off x="6796587" y="2243844"/>
            <a:ext cx="477671" cy="409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Téglalap 7"/>
          <p:cNvSpPr/>
          <p:nvPr/>
        </p:nvSpPr>
        <p:spPr>
          <a:xfrm>
            <a:off x="2422924" y="2239851"/>
            <a:ext cx="477671" cy="409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" name="Téglalap 8"/>
          <p:cNvSpPr/>
          <p:nvPr/>
        </p:nvSpPr>
        <p:spPr>
          <a:xfrm>
            <a:off x="3104422" y="2239851"/>
            <a:ext cx="477671" cy="409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0" name="Téglalap 9"/>
          <p:cNvSpPr/>
          <p:nvPr/>
        </p:nvSpPr>
        <p:spPr>
          <a:xfrm>
            <a:off x="968991" y="4125267"/>
            <a:ext cx="3166281" cy="505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Az a). a kommunista párté.</a:t>
            </a:r>
            <a:endParaRPr lang="hu-H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968991" y="4526157"/>
            <a:ext cx="3166281" cy="505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u-H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 a kisgazdáké.</a:t>
            </a:r>
            <a:endParaRPr lang="hu-H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630541" y="5347497"/>
            <a:ext cx="3895992" cy="505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sarló és kalapács a kommunista</a:t>
            </a:r>
            <a:endParaRPr lang="hu-HU" sz="20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630542" y="5775386"/>
            <a:ext cx="8135035" cy="505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u-HU" sz="2000" b="1" dirty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árt jelképe. A földjén álló paraszt ember a kisgazdáké.</a:t>
            </a:r>
            <a:endParaRPr lang="hu-HU" sz="20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09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3773" y="122831"/>
            <a:ext cx="6851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Magyarország </a:t>
            </a:r>
            <a:r>
              <a:rPr lang="hu-HU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szovjetizálása</a:t>
            </a:r>
            <a:endParaRPr lang="hu-H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 flipH="1">
            <a:off x="332322" y="1050878"/>
            <a:ext cx="250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párizsi béke</a:t>
            </a:r>
            <a:endParaRPr lang="hu-HU" sz="28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81886" y="1671150"/>
            <a:ext cx="5709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háborús vereség ellenére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magyar közvélemény abban bízott, hogy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országhatárait a párizsi békekonferencia Trianonnál igazságosabban húzza meg.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Abban reménykedtek, hogy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határok mentén élő magyarlakta területeket visszacsatolják hazánkhoz.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Ugyanakkor intőjel volt, hogy a fegyverszünet előírta: az 1938-1941 közötti területgyarapítások érvénytelenek.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Végül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1947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február 10-én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Párizsban aláírták a békeszerződést. </a:t>
            </a:r>
            <a:endParaRPr lang="hu-H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Ebben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csak egy ponton módosították a trianoni határokat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ráadásul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ott is hazánk rovására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Pozsonytól délre három falut át kellett adnunk Csehszlovákiának. 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780" y="716759"/>
            <a:ext cx="3214444" cy="327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images.slideplayer.hu/7/1971985/slides/slide_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782" y="4168833"/>
            <a:ext cx="3313611" cy="248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9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04832" y="243337"/>
            <a:ext cx="446383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háborúban okozott károk miatt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jóvátételt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kellett fizetnünk a Szovjetunió, Csehszlovákia és Jugoszlávia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javára.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szovjet csapatoknak a békekötés után el kellett volna hagyniuk Magyarországot. Mivel azonban Ausztriában maradtak szovjet katonák, ezért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szerződés lehetővé tette,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hogy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továbbra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állomásozzanak hazánkban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megszállók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050" name="Picture 2" descr="http://m.blog.hu/ha/hadtorteneti/image/2012/febru%C3%A1r/p%C3%A1riz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167" y="243337"/>
            <a:ext cx="4191000" cy="27728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5009176" y="3016154"/>
            <a:ext cx="38074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békeszerződés aláírása Párizsban.</a:t>
            </a:r>
          </a:p>
          <a:p>
            <a:pPr algn="ctr"/>
            <a:r>
              <a:rPr lang="hu-HU" b="1" dirty="0">
                <a:solidFill>
                  <a:srgbClr val="365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Látsz olyan történelmi személyt, akit</a:t>
            </a:r>
          </a:p>
          <a:p>
            <a:pPr algn="ctr"/>
            <a:r>
              <a:rPr lang="hu-HU" b="1" dirty="0">
                <a:solidFill>
                  <a:srgbClr val="365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u-HU" b="1" dirty="0">
                <a:solidFill>
                  <a:srgbClr val="365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elismersz a képen?</a:t>
            </a:r>
            <a:endParaRPr lang="hu-HU" b="1" dirty="0">
              <a:solidFill>
                <a:srgbClr val="3654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 flipH="1">
            <a:off x="441506" y="3725353"/>
            <a:ext cx="3202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„Szalámitaktika”</a:t>
            </a:r>
            <a:endParaRPr lang="hu-H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485964" y="4157760"/>
            <a:ext cx="548720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Miután a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Magyar Kommunista Párt (MKP)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hatalmat demokratikus úton nem tudta megszerezni, más módszerekhez folyamodott. Első fontos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célja azvolt, hogy felmorzsolja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(vagy ahogyan vezetője, Rákosi Mátyás fogalmazott; ,,felszeletelje'')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kisgazdapártot. Ez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 a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szalámitaktika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melynek során újabb és újabb kisgazdákat vádoltak meg hazaárulással és demokrácia ellenességgel.</a:t>
            </a:r>
            <a:endParaRPr lang="hu-HU" sz="20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24" y="4443699"/>
            <a:ext cx="2902197" cy="2107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367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66133" y="166515"/>
            <a:ext cx="48244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kommunisták hatalmas tüntetéseken és 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újságok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hasábjain követelték az ,,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árulók” eltávolítását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Ennek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nyomásnak a kisgazdák nem tudtak ellenállni: a megvádolt politikusokat sorra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kizárták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pártból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Később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más kisgazda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vezetőket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koholt vádak alapján perbe fogtak.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611" y="0"/>
            <a:ext cx="4046651" cy="5098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églalap 3"/>
          <p:cNvSpPr/>
          <p:nvPr/>
        </p:nvSpPr>
        <p:spPr>
          <a:xfrm>
            <a:off x="143392" y="5098534"/>
            <a:ext cx="88778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1941 májusában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megvádolták Nagy Ferencet is, aki kénytelen volt lemondani a miniszterelnökségről. 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új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kormányt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ismét egy kisgazda politikus alakította meg. ő azonban valójában együttműködött a kommunista párttal, ugyanis az MKP-nak minden pártban voltak beépített emberei.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32" y="2721490"/>
            <a:ext cx="3336879" cy="2377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zövegdoboz 5"/>
          <p:cNvSpPr txBox="1"/>
          <p:nvPr/>
        </p:nvSpPr>
        <p:spPr>
          <a:xfrm>
            <a:off x="3457731" y="3289110"/>
            <a:ext cx="17940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megszálló</a:t>
            </a:r>
            <a:b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szovjet csapatok</a:t>
            </a:r>
            <a:b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hazánkban.</a:t>
            </a:r>
            <a:endParaRPr lang="hu-H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46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259" y="4143843"/>
            <a:ext cx="1790700" cy="2552700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150127" y="218364"/>
            <a:ext cx="7042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„kékcédulás” választás és következményei</a:t>
            </a:r>
            <a:endParaRPr lang="hu-HU" sz="28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34371" y="1064234"/>
            <a:ext cx="524756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1947 augusztusára ú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választásokat írtak ki. 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1945-östől eltérően ezen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már számos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visszaélés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történt.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Például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választók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sszeírásakor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jobboldalinak tartott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személyeket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sok helyütt ,,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kifelejtették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'' a listából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kommunisták nem riadtak vissza a választási csalásoktól sem. 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törvény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lehetővé tette, hogy a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lakóhelytől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távol is lehessen szavazni.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célra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alkalmazták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ún.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cédulákat.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kommunista teherautóval járt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faluról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falura,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hamis kék cédulákkal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több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helyen is szavazott.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Ennek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ellenére 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párt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alig ért el jobb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eredményt,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 1945-ben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Ezzel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azonban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MKP már a legerősebb párt lett 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parlamentben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hiszen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kisgazdapártot sikerült f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eldarabolnia.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934" y="741584"/>
            <a:ext cx="3357350" cy="27498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églalap 4"/>
          <p:cNvSpPr/>
          <p:nvPr/>
        </p:nvSpPr>
        <p:spPr>
          <a:xfrm>
            <a:off x="4572000" y="336834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országgyűlési képviselők </a:t>
            </a:r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pártok szerinti </a:t>
            </a:r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megoszlása </a:t>
            </a:r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1947-es választás után.</a:t>
            </a:r>
            <a:endParaRPr lang="hu-H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dunaharasztima.hu/wp-content/uploads/2010/08/k%C3%A9kc%C3%A9dul%C3%A1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999" y="3918562"/>
            <a:ext cx="3598771" cy="2939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50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72955" y="232012"/>
            <a:ext cx="4956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365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egypártrendszer kialakítása</a:t>
            </a:r>
            <a:endParaRPr lang="hu-HU" sz="2800" b="1" dirty="0">
              <a:solidFill>
                <a:srgbClr val="3654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183039" y="4183000"/>
            <a:ext cx="48381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Előbb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számos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„jobboldalinak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''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bélyegzett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politikust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kizáratott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pártból, </a:t>
            </a:r>
            <a:r>
              <a:rPr lang="hu-H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majd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1948-ban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MKP és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szociáldemokrata párt egyesült. Megalakult a Magyar Dolgozók Pártja (MDP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amelynek vezetője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Rákosi lett.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Ezzel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lépéssel 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szociáldemokrata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pártot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gyakorlatilag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egsemmisítették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églalap 3"/>
          <p:cNvSpPr/>
          <p:nvPr/>
        </p:nvSpPr>
        <p:spPr>
          <a:xfrm>
            <a:off x="10373" y="869639"/>
            <a:ext cx="50769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Bár a kommunisták csaltak a választásokon‚ mégis ők vádoltak meg másokat visszaélésekkel.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Sikerült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elérniük, hogy az egyik legjelentősebb ellenzéki párt képviselőit kizárják a parlamentből.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Ezt látva a többi párt sem mert fellépni az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MKP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növekvő hatalmával szemben.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Rákosi ezután saját legközelebbi szövetségesei, a szociáldemokraták ellen indított támadást. 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54" y="755231"/>
            <a:ext cx="4059936" cy="2642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églalap 5"/>
          <p:cNvSpPr/>
          <p:nvPr/>
        </p:nvSpPr>
        <p:spPr>
          <a:xfrm>
            <a:off x="5289777" y="3422262"/>
            <a:ext cx="3087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Korabeli karikatúra </a:t>
            </a:r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MDP </a:t>
            </a:r>
            <a:endParaRPr lang="hu-H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megalakulása alkalmából. </a:t>
            </a:r>
            <a:endParaRPr lang="hu-H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A kép forrása: inter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71" y="3731963"/>
            <a:ext cx="3656329" cy="21937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171738" y="5883369"/>
            <a:ext cx="3910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két párt vezetői láthatóak a középpontban </a:t>
            </a:r>
          </a:p>
          <a:p>
            <a:pPr algn="ctr"/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Szakasits Árpád és Rákosi Mátyás</a:t>
            </a:r>
            <a:endParaRPr lang="hu-H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49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93427" y="173085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követően a demokratikus pártok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összefogásának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ürügyével a kommunisták létrehozták az ún.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Népfrontot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Ebben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csak 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MDP-vel együttműködő erők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vehettek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részt. 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1949-es választásokon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pártok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helyett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már csak a Népfrontra lehetett szavazni. 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MDP-t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kivéve az összes párt tevékenysége lassan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megszűnt,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kialakult az egypártrendszer.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427" y="173083"/>
            <a:ext cx="4118234" cy="2761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zövegdoboz 4"/>
          <p:cNvSpPr txBox="1"/>
          <p:nvPr/>
        </p:nvSpPr>
        <p:spPr>
          <a:xfrm>
            <a:off x="5187530" y="2934269"/>
            <a:ext cx="3474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Életkép az 1949-es választásokról</a:t>
            </a:r>
            <a:endParaRPr lang="hu-H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 flipH="1">
            <a:off x="523391" y="3650958"/>
            <a:ext cx="2056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pártállam</a:t>
            </a:r>
            <a:endParaRPr lang="hu-HU" sz="28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4411661" y="365096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1949 nyarán az országgyűlés elfogadta Magyarország első írott alkotmányát.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 elvileg megerősítette a demokratikus berendezkedést. 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gyakorlatban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viszont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országgyűlés teljesen jelentéktelenné vált.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Évente csak néhány napot ülésezett, és szerepe csupán az volt, hogy az MDP javaslataira automatikusan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rábólintson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Átalakították a közigazgatást is. 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27" y="4168690"/>
            <a:ext cx="1907434" cy="2652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zövegdoboz 8"/>
          <p:cNvSpPr txBox="1"/>
          <p:nvPr/>
        </p:nvSpPr>
        <p:spPr>
          <a:xfrm>
            <a:off x="2362850" y="4653887"/>
            <a:ext cx="18868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 plakát korszakunkból, mely az új alkotmányt is </a:t>
            </a:r>
          </a:p>
          <a:p>
            <a:pPr algn="ctr"/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„népszerűsíti. </a:t>
            </a:r>
            <a:endParaRPr lang="hu-H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34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84246" y="194315"/>
            <a:ext cx="496096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városokban és a falvakban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önkormányzatok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helyett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szovjet mintára tanácsokat hoztak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létre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Ezek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szintén 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párt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utasításait hajtották végre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országot az immár egyedüli párt, az MDP irányította.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párt hozott meg minden döntést (a politikai perekben még a bírósági ítéleteket is), az állami szervek pedig csak végrehajtottak azokat. 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párt és az állam összeolvadt. 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Ezt a helyzetet nevezzük pártállami berendezkedésnek.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legfontosabb döntéseket az MDP Politikai Bizottsága hozta meg.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Ennek tagjai közül is kiemelkedtek azok, akik a háború után tértek haza Moszkvából. 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Rákosi Mátyás a párt </a:t>
            </a:r>
            <a:r>
              <a:rPr lang="hu-H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főtitkáraként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korlátlan hatalmat élvezett. 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Mellette Gerő Ernőnek volt a legnagyobb befolyása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72" y="194315"/>
            <a:ext cx="3851209" cy="2548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zövegdoboz 4"/>
          <p:cNvSpPr txBox="1"/>
          <p:nvPr/>
        </p:nvSpPr>
        <p:spPr>
          <a:xfrm>
            <a:off x="5545682" y="2743202"/>
            <a:ext cx="2954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pártállam legfőbb vezetői </a:t>
            </a:r>
          </a:p>
          <a:p>
            <a:pPr algn="ctr"/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40-es évek végén.</a:t>
            </a:r>
            <a:endParaRPr lang="hu-H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435748" y="2197690"/>
            <a:ext cx="1814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Rákosi Mátyás</a:t>
            </a:r>
            <a:endParaRPr lang="hu-H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224107" y="194313"/>
            <a:ext cx="1502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Rajk László</a:t>
            </a:r>
            <a:endParaRPr lang="hu-H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250668" y="1551359"/>
            <a:ext cx="1359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Gerő Ernő</a:t>
            </a:r>
            <a:endParaRPr lang="hu-H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cdn04.rtl.hu/010/119/172550_image_10119204_16-9?size=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672" y="3621433"/>
            <a:ext cx="4000511" cy="2250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5049670" y="5871723"/>
            <a:ext cx="4046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1950-es évek jellemző autói,</a:t>
            </a:r>
          </a:p>
          <a:p>
            <a:pPr algn="ctr"/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melyek jelképezték a hatalom erejét is. </a:t>
            </a:r>
            <a:endParaRPr lang="hu-H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85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 flipH="1">
            <a:off x="455153" y="136478"/>
            <a:ext cx="3284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Miről is tanultunk?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44" y="943466"/>
            <a:ext cx="8748989" cy="5525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Ellipszis 4"/>
          <p:cNvSpPr/>
          <p:nvPr/>
        </p:nvSpPr>
        <p:spPr>
          <a:xfrm>
            <a:off x="627797" y="3482328"/>
            <a:ext cx="332322" cy="44822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2097320" y="4408229"/>
            <a:ext cx="1897039" cy="532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kisgazdapárt </a:t>
            </a:r>
            <a:endParaRPr lang="hu-H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5860437" y="4408229"/>
            <a:ext cx="2669414" cy="532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kommunista párt </a:t>
            </a:r>
            <a:endParaRPr lang="hu-H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5257163" y="4958128"/>
            <a:ext cx="2494767" cy="596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demokrata néppárt </a:t>
            </a:r>
            <a:endParaRPr lang="hu-H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793960" y="5829871"/>
            <a:ext cx="7735893" cy="532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kommunista párt, a parasztpárt és más egyéb pártok </a:t>
            </a:r>
            <a:endParaRPr lang="hu-H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19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882</Words>
  <Application>Microsoft Office PowerPoint</Application>
  <PresentationFormat>Diavetítés a képernyőre (4:3 oldalarány)</PresentationFormat>
  <Paragraphs>88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Monotype Corsiva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Tikos Kálmán</dc:creator>
  <cp:lastModifiedBy>Tikos Kálmán</cp:lastModifiedBy>
  <cp:revision>1</cp:revision>
  <dcterms:created xsi:type="dcterms:W3CDTF">2022-04-23T16:47:01Z</dcterms:created>
  <dcterms:modified xsi:type="dcterms:W3CDTF">2022-04-23T16:48:37Z</dcterms:modified>
</cp:coreProperties>
</file>