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7" r:id="rId3"/>
    <p:sldId id="288" r:id="rId4"/>
    <p:sldId id="289" r:id="rId5"/>
    <p:sldId id="290" r:id="rId6"/>
    <p:sldId id="29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5422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343" autoAdjust="0"/>
  </p:normalViewPr>
  <p:slideViewPr>
    <p:cSldViewPr snapToGrid="0">
      <p:cViewPr varScale="1">
        <p:scale>
          <a:sx n="58" d="100"/>
          <a:sy n="58" d="100"/>
        </p:scale>
        <p:origin x="154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D9CE5-7642-47E6-A65B-79C895A92CA7}" type="datetimeFigureOut">
              <a:rPr lang="hu-HU" smtClean="0"/>
              <a:t>2020. 05. 10.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8D5D2-1A56-4B5B-A22C-183FF856292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05627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heel spokes="1"/>
      </p:transition>
    </mc:Choice>
    <mc:Fallback xmlns="">
      <p:transition spd="slow">
        <p:wheel spokes="1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D9CE5-7642-47E6-A65B-79C895A92CA7}" type="datetimeFigureOut">
              <a:rPr lang="hu-HU" smtClean="0"/>
              <a:t>2020. 05. 10.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8D5D2-1A56-4B5B-A22C-183FF856292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04045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heel spokes="1"/>
      </p:transition>
    </mc:Choice>
    <mc:Fallback xmlns="">
      <p:transition spd="slow">
        <p:wheel spokes="1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D9CE5-7642-47E6-A65B-79C895A92CA7}" type="datetimeFigureOut">
              <a:rPr lang="hu-HU" smtClean="0"/>
              <a:t>2020. 05. 10.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8D5D2-1A56-4B5B-A22C-183FF856292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51643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heel spokes="1"/>
      </p:transition>
    </mc:Choice>
    <mc:Fallback xmlns="">
      <p:transition spd="slow">
        <p:wheel spokes="1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D9CE5-7642-47E6-A65B-79C895A92CA7}" type="datetimeFigureOut">
              <a:rPr lang="hu-HU" smtClean="0"/>
              <a:t>2020. 05. 10.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8D5D2-1A56-4B5B-A22C-183FF856292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43059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heel spokes="1"/>
      </p:transition>
    </mc:Choice>
    <mc:Fallback xmlns="">
      <p:transition spd="slow">
        <p:wheel spokes="1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D9CE5-7642-47E6-A65B-79C895A92CA7}" type="datetimeFigureOut">
              <a:rPr lang="hu-HU" smtClean="0"/>
              <a:t>2020. 05. 10.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8D5D2-1A56-4B5B-A22C-183FF856292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68069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heel spokes="1"/>
      </p:transition>
    </mc:Choice>
    <mc:Fallback xmlns="">
      <p:transition spd="slow">
        <p:wheel spokes="1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D9CE5-7642-47E6-A65B-79C895A92CA7}" type="datetimeFigureOut">
              <a:rPr lang="hu-HU" smtClean="0"/>
              <a:t>2020. 05. 10.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8D5D2-1A56-4B5B-A22C-183FF856292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08090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heel spokes="1"/>
      </p:transition>
    </mc:Choice>
    <mc:Fallback xmlns="">
      <p:transition spd="slow">
        <p:wheel spokes="1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D9CE5-7642-47E6-A65B-79C895A92CA7}" type="datetimeFigureOut">
              <a:rPr lang="hu-HU" smtClean="0"/>
              <a:t>2020. 05. 10.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8D5D2-1A56-4B5B-A22C-183FF856292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82162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heel spokes="1"/>
      </p:transition>
    </mc:Choice>
    <mc:Fallback xmlns="">
      <p:transition spd="slow">
        <p:wheel spokes="1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D9CE5-7642-47E6-A65B-79C895A92CA7}" type="datetimeFigureOut">
              <a:rPr lang="hu-HU" smtClean="0"/>
              <a:t>2020. 05. 10.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8D5D2-1A56-4B5B-A22C-183FF856292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48123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heel spokes="1"/>
      </p:transition>
    </mc:Choice>
    <mc:Fallback xmlns="">
      <p:transition spd="slow">
        <p:wheel spokes="1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D9CE5-7642-47E6-A65B-79C895A92CA7}" type="datetimeFigureOut">
              <a:rPr lang="hu-HU" smtClean="0"/>
              <a:t>2020. 05. 10.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8D5D2-1A56-4B5B-A22C-183FF856292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76585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heel spokes="1"/>
      </p:transition>
    </mc:Choice>
    <mc:Fallback xmlns="">
      <p:transition spd="slow">
        <p:wheel spokes="1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D9CE5-7642-47E6-A65B-79C895A92CA7}" type="datetimeFigureOut">
              <a:rPr lang="hu-HU" smtClean="0"/>
              <a:t>2020. 05. 10.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8D5D2-1A56-4B5B-A22C-183FF856292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32075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heel spokes="1"/>
      </p:transition>
    </mc:Choice>
    <mc:Fallback xmlns="">
      <p:transition spd="slow">
        <p:wheel spokes="1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D9CE5-7642-47E6-A65B-79C895A92CA7}" type="datetimeFigureOut">
              <a:rPr lang="hu-HU" smtClean="0"/>
              <a:t>2020. 05. 10.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8D5D2-1A56-4B5B-A22C-183FF856292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97490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heel spokes="1"/>
      </p:transition>
    </mc:Choice>
    <mc:Fallback xmlns="">
      <p:transition spd="slow">
        <p:wheel spokes="1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AD9CE5-7642-47E6-A65B-79C895A92CA7}" type="datetimeFigureOut">
              <a:rPr lang="hu-HU" smtClean="0"/>
              <a:t>2020. 05. 10.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8D5D2-1A56-4B5B-A22C-183FF856292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24721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500">
        <p:wheel spokes="1"/>
      </p:transition>
    </mc:Choice>
    <mc:Fallback xmlns="">
      <p:transition spd="slow">
        <p:wheel spokes="1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jp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 flipH="1">
            <a:off x="477670" y="2415654"/>
            <a:ext cx="7970293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6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MAGYARORSZÁG A SZOVJET TÁBORBAN</a:t>
            </a:r>
          </a:p>
          <a:p>
            <a:pPr algn="ctr"/>
            <a:r>
              <a:rPr lang="hu-HU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1945 - 1990</a:t>
            </a:r>
            <a:endParaRPr lang="hu-HU" sz="5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54" y="118659"/>
            <a:ext cx="1754211" cy="25426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40" name="Picture 16" descr="https://upload.wikimedia.org/wikipedia/en/4/4b/Mkp-sdunificationcongres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347" y="22440"/>
            <a:ext cx="1801172" cy="25165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://static.origos.hu/s/partners/foto/img/201404-romok/01-02-erzsebethid-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570" y="118659"/>
            <a:ext cx="3484491" cy="23241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://mult-kor.hu/image/article/main/.630x1260/4356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0245" y="70550"/>
            <a:ext cx="3985145" cy="22969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http://static.keptelenseg.hu/p/0a69b9d1714617e6cc42ed0bf31af317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570" y="5199796"/>
            <a:ext cx="3545147" cy="16582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http://mek.oszk.hu/01900/01906/html/cd9/kepek/tortenelem/to281sztal14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954" y="4281370"/>
            <a:ext cx="1992930" cy="254959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http://pinteraukcioshaz.hu/images/201111/20111107_7198-3240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4279" y="4200856"/>
            <a:ext cx="2029240" cy="263010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 descr="http://hir.ma/wp-content/uploads/2013/08/1Ft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0370" y="5164633"/>
            <a:ext cx="3971499" cy="17581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294" y="5125448"/>
            <a:ext cx="4271749" cy="18365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85361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heel spokes="1"/>
      </p:transition>
    </mc:Choice>
    <mc:Fallback xmlns="">
      <p:transition spd="slow">
        <p:wheel spokes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22830" y="0"/>
            <a:ext cx="60548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Az „új szakasz” és kudarca</a:t>
            </a:r>
            <a:endParaRPr lang="hu-HU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354841" y="879999"/>
            <a:ext cx="37688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smtClean="0">
                <a:solidFill>
                  <a:srgbClr val="3654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Nagy Imre és reformjai</a:t>
            </a:r>
            <a:endParaRPr lang="hu-HU" sz="2800" b="1" dirty="0">
              <a:solidFill>
                <a:srgbClr val="36542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122830" y="1550620"/>
            <a:ext cx="464023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1953-ban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meghalt Sztálin. </a:t>
            </a:r>
            <a:endParaRPr lang="hu-H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Utódai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belátták, hogy a hidegháború </a:t>
            </a:r>
            <a:r>
              <a:rPr lang="hu-H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éleződése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Szovjetuniót is veszélyezteti, ezért lassan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eltávolodtak a sztálinizmustól. </a:t>
            </a:r>
            <a:endParaRPr lang="hu-H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MDP vezetőit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Moszkvába hívták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ahol kíméletlenül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kritizálták őket addigi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politikájukért, például a személyi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kultuszért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és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túlzott iparosításért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hu-H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4435522" y="3872848"/>
            <a:ext cx="470847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Felszólították Rákosit, hogy a miniszterelnöki posztot adja át Nagy Imrének. 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kijelölt utód maga is egykori moszkvai emigráns volt, de nem tartozott a szűk párt vezetéshez. 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1945-ben nevéhez kapcsolták a földosztást . Ellenezte az erőszakos tsz-</a:t>
            </a:r>
            <a:r>
              <a:rPr 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esítést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ezért egy időre kizárták a Politikai Bizottságból is. </a:t>
            </a: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6748" y="209660"/>
            <a:ext cx="2336935" cy="36631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églalap 6"/>
          <p:cNvSpPr/>
          <p:nvPr/>
        </p:nvSpPr>
        <p:spPr>
          <a:xfrm>
            <a:off x="3800631" y="2074864"/>
            <a:ext cx="305917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dirty="0"/>
              <a:t> </a:t>
            </a:r>
            <a: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Sztálin </a:t>
            </a:r>
          </a:p>
          <a:p>
            <a:pPr algn="ctr"/>
            <a: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gyászba öltöztetett </a:t>
            </a:r>
          </a:p>
          <a:p>
            <a:pPr algn="ctr"/>
            <a: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emlékműve </a:t>
            </a:r>
            <a:r>
              <a:rPr lang="hu-H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Budapesten</a:t>
            </a: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528" y="4373668"/>
            <a:ext cx="2089550" cy="2400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églalap 8"/>
          <p:cNvSpPr/>
          <p:nvPr/>
        </p:nvSpPr>
        <p:spPr>
          <a:xfrm>
            <a:off x="-66692" y="5112391"/>
            <a:ext cx="252174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gyári munkások </a:t>
            </a:r>
            <a: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átlagbérének alakulása </a:t>
            </a:r>
          </a:p>
          <a:p>
            <a:pPr algn="ctr"/>
            <a: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hu-H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1949 - 100</a:t>
            </a:r>
            <a: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%). </a:t>
            </a:r>
          </a:p>
        </p:txBody>
      </p:sp>
    </p:spTree>
    <p:extLst>
      <p:ext uri="{BB962C8B-B14F-4D97-AF65-F5344CB8AC3E}">
        <p14:creationId xmlns:p14="http://schemas.microsoft.com/office/powerpoint/2010/main" val="2720376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heel spokes="1"/>
      </p:transition>
    </mc:Choice>
    <mc:Fallback xmlns="">
      <p:transition spd="slow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66131" y="191068"/>
            <a:ext cx="5111088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Nagy Imre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1953 júliusában lépett hivatalba. </a:t>
            </a:r>
            <a:endParaRPr lang="hu-H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Első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beszéde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amelyet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rádió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közvetített,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óriási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hatást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keltett. </a:t>
            </a:r>
            <a:endParaRPr lang="hu-H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Ebben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ugyanis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azt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í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gérte, hogy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új szakasz indul el a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magyar politikában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hu-H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Valóban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így történt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 két évnél rövidebb </a:t>
            </a:r>
            <a:endParaRPr lang="hu-H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időre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elítélteket szabadon bocsátották. </a:t>
            </a:r>
            <a:endParaRPr lang="hu-H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Így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sok, korábban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ártatlanul bebörtönzött </a:t>
            </a:r>
          </a:p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ember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nyerte vissza szabadságát. </a:t>
            </a:r>
            <a:endParaRPr lang="hu-H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Felszámolták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munkatáborokat. </a:t>
            </a:r>
            <a:endParaRPr lang="hu-H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Felhagytak az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erőltetett iparosítással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hu-H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ehelyett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mindennapi fogyasztási cikkek termelését növelték. </a:t>
            </a:r>
            <a:endParaRPr lang="hu-H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Csökkentették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árakat és növelték a béreket is. </a:t>
            </a:r>
            <a:endParaRPr lang="hu-H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legnagyobb változások a mezőgazdaságban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történtek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hu-H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Több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pénzt juttattak például a gépesítésre.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Véget ért az erőszakos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kollektivizálás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ez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lehetővé vált a tsz-</a:t>
            </a:r>
            <a:r>
              <a:rPr 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ekből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való kilépés, sőt a tagok fel is oszlathatták a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termelőszövetkezetet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2321" y="200316"/>
            <a:ext cx="3753454" cy="2443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églalap 3"/>
          <p:cNvSpPr/>
          <p:nvPr/>
        </p:nvSpPr>
        <p:spPr>
          <a:xfrm>
            <a:off x="4979040" y="2643416"/>
            <a:ext cx="40465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dirty="0"/>
              <a:t> </a:t>
            </a:r>
            <a:r>
              <a:rPr lang="hu-H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Nagy </a:t>
            </a:r>
            <a: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Imre </a:t>
            </a:r>
            <a:r>
              <a:rPr lang="hu-H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1953 </a:t>
            </a:r>
            <a: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júliusában </a:t>
            </a:r>
            <a:r>
              <a:rPr lang="hu-H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ismerteti a parlamentben az </a:t>
            </a:r>
            <a: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új </a:t>
            </a:r>
            <a:r>
              <a:rPr lang="hu-H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szakasz </a:t>
            </a:r>
            <a: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politikáját</a:t>
            </a:r>
            <a:endParaRPr lang="hu-H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2495" y="3430455"/>
            <a:ext cx="3993107" cy="25745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églalap 5"/>
          <p:cNvSpPr/>
          <p:nvPr/>
        </p:nvSpPr>
        <p:spPr>
          <a:xfrm>
            <a:off x="5472821" y="6036539"/>
            <a:ext cx="31124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dirty="0"/>
              <a:t> </a:t>
            </a:r>
            <a:r>
              <a:rPr lang="hu-H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Petőfi Kör </a:t>
            </a:r>
            <a:r>
              <a:rPr lang="hu-H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egyik vitájának </a:t>
            </a:r>
            <a:endParaRPr lang="hu-HU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helyt adó épület </a:t>
            </a:r>
            <a:endParaRPr lang="hu-H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8225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heel spokes="1"/>
      </p:transition>
    </mc:Choice>
    <mc:Fallback xmlns="">
      <p:transition spd="slow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82138" y="191069"/>
            <a:ext cx="31998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smtClean="0">
                <a:solidFill>
                  <a:srgbClr val="3654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Harc a párton belül</a:t>
            </a:r>
            <a:endParaRPr lang="hu-HU" sz="2800" b="1" dirty="0">
              <a:solidFill>
                <a:srgbClr val="36542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4572000" y="3945416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Erre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jó lehetőséget adott, hogy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Rákosi felelős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volt a korábbi koncepciós perekért. </a:t>
            </a:r>
            <a:endParaRPr lang="hu-H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miniszterelnök elérte, hogy a törvénytelenül elítélteket </a:t>
            </a:r>
            <a:r>
              <a:rPr lang="hu-H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rehabilitálják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börtönbe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zártakat - köztük pl.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Kádár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Jánost - szabadon bocsátották. </a:t>
            </a:r>
            <a:endParaRPr lang="hu-H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Ekkor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úgy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tűnt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 pártharcokból Nagy Imre kerül ki győztesen.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Rákosi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Szovjetunióba távozott ,,gyógykezelésre".</a:t>
            </a: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102358" y="878723"/>
            <a:ext cx="479718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reformok a lakosság körében igen népszerűek voltak. </a:t>
            </a:r>
            <a:endParaRPr lang="hu-H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diktatúra haszonélvezői viszont ellenezték. 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párt vezetője,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Rákosi Mátyás is kezdettől fogva támadta Nagy Imrét és politikáját. </a:t>
            </a:r>
          </a:p>
          <a:p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korábban egységes vezetés két táborra szakadt.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Rákosival való küzdelem szükségessé tette Nagy Imre számára, hogy ellentámadást indítson. </a:t>
            </a:r>
          </a:p>
        </p:txBody>
      </p:sp>
      <p:pic>
        <p:nvPicPr>
          <p:cNvPr id="1026" name="Picture 2" descr="http://static.origos.hu/s/img/i/1307/20130702-kiss-imre-szovjet-parancsra-lett1.jpg?w=666&amp;h=44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9545" y="169021"/>
            <a:ext cx="4127399" cy="2751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Lekerekített téglalapbuborék 5"/>
          <p:cNvSpPr/>
          <p:nvPr/>
        </p:nvSpPr>
        <p:spPr>
          <a:xfrm>
            <a:off x="4148920" y="1094444"/>
            <a:ext cx="1692322" cy="450377"/>
          </a:xfrm>
          <a:prstGeom prst="wedgeRoundRectCallout">
            <a:avLst>
              <a:gd name="adj1" fmla="val 66667"/>
              <a:gd name="adj2" fmla="val 10189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Rákosi Mátyás</a:t>
            </a:r>
            <a:endParaRPr lang="hu-H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Lekerekített téglalapbuborék 7"/>
          <p:cNvSpPr/>
          <p:nvPr/>
        </p:nvSpPr>
        <p:spPr>
          <a:xfrm>
            <a:off x="6587932" y="984917"/>
            <a:ext cx="1692322" cy="450377"/>
          </a:xfrm>
          <a:prstGeom prst="wedgeRoundRectCallout">
            <a:avLst>
              <a:gd name="adj1" fmla="val 66667"/>
              <a:gd name="adj2" fmla="val 10189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Nagy Imre</a:t>
            </a:r>
            <a:endParaRPr lang="hu-H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5303173" y="2832854"/>
            <a:ext cx="332014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1954. </a:t>
            </a:r>
            <a:r>
              <a:rPr lang="hu-H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ájus 1.</a:t>
            </a:r>
            <a:b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két vezető elhelyezkedése a</a:t>
            </a:r>
          </a:p>
          <a:p>
            <a:pPr algn="ctr"/>
            <a: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tribünön nem azt mutatja, hogy</a:t>
            </a:r>
          </a:p>
          <a:p>
            <a:pPr algn="ctr"/>
            <a:r>
              <a:rPr lang="hu-H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agyon „szeretnék” egymást. </a:t>
            </a:r>
            <a:endParaRPr lang="hu-H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0" name="Picture 6" descr="http://cultura.hu/wp-content/uploads/2016/06/cultura-nagy-imre-csalad-19948-fortepa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12" y="3741045"/>
            <a:ext cx="4094327" cy="26601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zövegdoboz 9"/>
          <p:cNvSpPr txBox="1"/>
          <p:nvPr/>
        </p:nvSpPr>
        <p:spPr>
          <a:xfrm>
            <a:off x="249581" y="5939557"/>
            <a:ext cx="407675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miniszterelnök népszerűségéhez az is</a:t>
            </a:r>
          </a:p>
          <a:p>
            <a:pPr algn="ctr"/>
            <a:r>
              <a:rPr lang="hu-H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hu-H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ozzájárult, hogy gyakran lehetett látni</a:t>
            </a:r>
          </a:p>
          <a:p>
            <a:pPr algn="ctr"/>
            <a:r>
              <a:rPr lang="hu-H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hu-H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saládja körében. </a:t>
            </a:r>
            <a:endParaRPr lang="hu-H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5567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heel spokes="1"/>
      </p:transition>
    </mc:Choice>
    <mc:Fallback xmlns="">
      <p:transition spd="slow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54842" y="46558"/>
            <a:ext cx="34483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smtClean="0">
                <a:solidFill>
                  <a:srgbClr val="3654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Az új szakasz bukása</a:t>
            </a:r>
            <a:endParaRPr lang="hu-HU" sz="2800" b="1" dirty="0">
              <a:solidFill>
                <a:srgbClr val="36542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4572000" y="163773"/>
            <a:ext cx="4572000" cy="59400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magyar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vezetőket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újra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Moszkvába hívták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ezúttal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Nagy Imrét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bírálták élesen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hu-H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Mindazt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amit másfél éve ők kértek tőle -például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 iparosítás leállítását,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most a szemére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vetették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hu-H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1955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tavaszán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miniszterelnök lemondásra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kényszerült. </a:t>
            </a:r>
          </a:p>
          <a:p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Kizárták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Politikai Bizottságból, sőt később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pártból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is. </a:t>
            </a:r>
            <a:endParaRPr lang="hu-H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következő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bő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egy évben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Rákosi megkísérelte újra korlátlanná tenni hatalmát. </a:t>
            </a:r>
            <a:endParaRPr lang="hu-H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Megint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nőtt a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börtönbe zártak száma.</a:t>
            </a:r>
          </a:p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Ismét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ipar fejlesztését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erőltették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hu-H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Ekkor azonban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próbálkozásai már kudarcot vallottak: a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rehabilitálásokat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nem tudta leállítani, sőt, kénytelen volt elismerni felelősségét a korábbi perekben. </a:t>
            </a:r>
          </a:p>
        </p:txBody>
      </p:sp>
      <p:sp>
        <p:nvSpPr>
          <p:cNvPr id="4" name="Téglalap 3"/>
          <p:cNvSpPr/>
          <p:nvPr/>
        </p:nvSpPr>
        <p:spPr>
          <a:xfrm>
            <a:off x="33639" y="686993"/>
            <a:ext cx="4572000" cy="34778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Moszkva folyamatosan bírálta Magyarországot azért, mert megbomlott </a:t>
            </a:r>
            <a:endParaRPr lang="hu-H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 MDP egysége. Ráadásul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 enyhülés folyamata is megtorpant, amikor a NATO tagjai sorába hívta az NSZK-t. </a:t>
            </a:r>
          </a:p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Emiatt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Szovjetunió szorosabb ellenőrzést kívánt kialakítani csatlósai felett. 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Létrehozták a kommunista államok katonai szövetségét, a Varsói Szerződést. </a:t>
            </a:r>
          </a:p>
          <a:p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új nemzetközi helyzetben a szovjetek ismét Rákosit tolták előtérbe. </a:t>
            </a:r>
          </a:p>
        </p:txBody>
      </p:sp>
      <p:pic>
        <p:nvPicPr>
          <p:cNvPr id="2050" name="Picture 2" descr="http://mult-kor.hu/image/article/index/20.%20szazad/nep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16" y="4399299"/>
            <a:ext cx="4012442" cy="23511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4999584" y="6103861"/>
            <a:ext cx="33906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1953. </a:t>
            </a:r>
            <a:r>
              <a:rPr lang="hu-H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hu-H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ugusztus 20-án adták át a</a:t>
            </a:r>
          </a:p>
          <a:p>
            <a:pPr algn="ctr"/>
            <a:r>
              <a:rPr lang="hu-H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Népstadiont.</a:t>
            </a:r>
            <a:endParaRPr lang="hu-H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http://egykor.hu/images/2010/preview2/budapest-nepstadion-195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06" y="4399299"/>
            <a:ext cx="4204467" cy="2387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m.blog.hu/bu/budapest-anno/image/Nepstadion_50_es_eve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40" y="4164868"/>
            <a:ext cx="4572000" cy="27322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zövegdoboz 5"/>
          <p:cNvSpPr txBox="1"/>
          <p:nvPr/>
        </p:nvSpPr>
        <p:spPr>
          <a:xfrm>
            <a:off x="447023" y="4247707"/>
            <a:ext cx="37115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Eredetileg 78 ezer főre tervezték, de</a:t>
            </a:r>
          </a:p>
          <a:p>
            <a:pPr algn="ctr"/>
            <a:r>
              <a:rPr lang="hu-H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ezer szurkoló is elfért.</a:t>
            </a:r>
            <a:endParaRPr lang="hu-H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0777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heel spokes="1"/>
      </p:transition>
    </mc:Choice>
    <mc:Fallback xmlns="">
      <p:transition spd="slow">
        <p:wheel spokes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54124" y="45548"/>
            <a:ext cx="36856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800" b="1" dirty="0" smtClean="0">
                <a:solidFill>
                  <a:srgbClr val="3654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Úton a forradalom felé</a:t>
            </a:r>
            <a:endParaRPr lang="hu-HU" sz="2800" b="1" dirty="0">
              <a:solidFill>
                <a:srgbClr val="36542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4572000" y="3072348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Amikor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rehabilitált RajkLászlót és társait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újra temették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hatalmas tömeg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gyűlt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össze, amely ekkor még csak csendben mondogatta: ,,nem állunk meg félúton, sztálinizmus pusztuljon! " </a:t>
            </a:r>
            <a:endParaRPr lang="hu-H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1956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októberében Szegeden megalakult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Magyar Egyetemi és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Főiskolai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Egyesületek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Szervezete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hu-H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Ez volt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első olyan szervezet, amely nem tartozott a párt irányítása alá. </a:t>
            </a:r>
            <a:endParaRPr lang="hu-H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Hamarosan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többi egyetemen is sorra jöttek létre hasonló csoportok.</a:t>
            </a:r>
          </a:p>
        </p:txBody>
      </p:sp>
      <p:sp>
        <p:nvSpPr>
          <p:cNvPr id="4" name="Téglalap 3"/>
          <p:cNvSpPr/>
          <p:nvPr/>
        </p:nvSpPr>
        <p:spPr>
          <a:xfrm>
            <a:off x="156949" y="568768"/>
            <a:ext cx="4572000" cy="34778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reformok híveit már nem lehetett elhallgattatni.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Nagy Imre körül is kialakult egy párton belüli ellenzéki csoport. </a:t>
            </a:r>
            <a:endParaRPr lang="hu-H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pártvezér lassan a Szovjetunió számára is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terhessé vált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1956 nyarán végül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Moszkva nyomására leváltották Rákosit az MDP éléről. </a:t>
            </a:r>
          </a:p>
          <a:p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Utóda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azonban az a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Gerő Ernő lett, akit </a:t>
            </a:r>
            <a:endParaRPr lang="hu-H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társadalom ugyanúgy gyűlölt, mint Rákosit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u-H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9498" y="167047"/>
            <a:ext cx="4049874" cy="24123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Szövegdoboz 6"/>
          <p:cNvSpPr txBox="1"/>
          <p:nvPr/>
        </p:nvSpPr>
        <p:spPr>
          <a:xfrm>
            <a:off x="5348612" y="2502722"/>
            <a:ext cx="30187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két „szeretett” politikus </a:t>
            </a:r>
          </a:p>
          <a:p>
            <a:pPr algn="ctr"/>
            <a: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Rákosi Mátyás és Gerő Ernő</a:t>
            </a:r>
            <a:endParaRPr lang="hu-H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 descr="ghj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646" y="3664506"/>
            <a:ext cx="2952805" cy="23622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zövegdoboz 7"/>
          <p:cNvSpPr txBox="1"/>
          <p:nvPr/>
        </p:nvSpPr>
        <p:spPr>
          <a:xfrm>
            <a:off x="156949" y="4288429"/>
            <a:ext cx="12747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Mivé lesz a</a:t>
            </a:r>
          </a:p>
          <a:p>
            <a:pPr algn="ctr"/>
            <a:r>
              <a:rPr lang="hu-H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múlt</a:t>
            </a:r>
          </a:p>
          <a:p>
            <a:pPr algn="ctr"/>
            <a:r>
              <a:rPr lang="hu-H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hu-H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icsősége!</a:t>
            </a:r>
            <a:r>
              <a:rPr lang="hu-HU" dirty="0" smtClean="0">
                <a:solidFill>
                  <a:srgbClr val="C00000"/>
                </a:solidFill>
              </a:rPr>
              <a:t> </a:t>
            </a:r>
            <a:endParaRPr lang="hu-HU" dirty="0">
              <a:solidFill>
                <a:srgbClr val="C00000"/>
              </a:solidFill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33228" y="6026751"/>
            <a:ext cx="46624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Rákosi 1971-ben bekövetkező haláláig</a:t>
            </a:r>
          </a:p>
          <a:p>
            <a:pPr algn="ctr"/>
            <a: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Moszkvától 1500 km-re töltötte száműzetését.</a:t>
            </a:r>
            <a:endParaRPr lang="hu-H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8414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heel spokes="1"/>
      </p:transition>
    </mc:Choice>
    <mc:Fallback xmlns="">
      <p:transition spd="slow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2727</TotalTime>
  <Words>764</Words>
  <Application>Microsoft Office PowerPoint</Application>
  <PresentationFormat>Diavetítés a képernyőre (4:3 oldalarány)</PresentationFormat>
  <Paragraphs>84</Paragraphs>
  <Slides>6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Monotype Corsiva</vt:lpstr>
      <vt:lpstr>Times New Roman</vt:lpstr>
      <vt:lpstr>Office-téma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Tikos Kálmán</dc:creator>
  <cp:lastModifiedBy>Tikos Kálmán</cp:lastModifiedBy>
  <cp:revision>301</cp:revision>
  <dcterms:created xsi:type="dcterms:W3CDTF">2016-07-18T11:45:32Z</dcterms:created>
  <dcterms:modified xsi:type="dcterms:W3CDTF">2020-05-10T17:33:12Z</dcterms:modified>
</cp:coreProperties>
</file>